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</p:sldIdLst>
  <p:sldSz cx="12192000" cy="6858000"/>
  <p:notesSz cx="12192000" cy="6858000"/>
  <p:embeddedFontLst>
    <p:embeddedFont>
      <p:font typeface="Arial" panose="00000000000000000000" pitchFamily="34" charset="1"/>
      <p:regular r:id="rId74"/>
      <p:bold r:id="rId78"/>
    </p:embeddedFont>
    <p:embeddedFont>
      <p:font typeface="Symbol" panose="00000000000000000000" pitchFamily="18" charset="2"/>
      <p:regular r:id="rId79"/>
    </p:embeddedFont>
    <p:embeddedFont>
      <p:font typeface="Tahoma" panose="00000000000000000000" pitchFamily="34" charset="1"/>
      <p:regular r:id="rId76"/>
      <p:bold r:id="rId75"/>
      <p:italic r:id="rId77"/>
    </p:embeddedFont>
    <p:embeddedFont>
      <p:font typeface="Times New Roman" panose="00000000000000000000" pitchFamily="18" charset="1"/>
      <p:regular r:id="rId7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font" Target="fonts/font1.fntdata"/><Relationship Id="rId74" Type="http://schemas.openxmlformats.org/officeDocument/2006/relationships/font" Target="fonts/font2.fntdata"/><Relationship Id="rId75" Type="http://schemas.openxmlformats.org/officeDocument/2006/relationships/font" Target="fonts/font3.fntdata"/><Relationship Id="rId76" Type="http://schemas.openxmlformats.org/officeDocument/2006/relationships/font" Target="fonts/font4.fntdata"/><Relationship Id="rId77" Type="http://schemas.openxmlformats.org/officeDocument/2006/relationships/font" Target="fonts/font5.fntdata"/><Relationship Id="rId78" Type="http://schemas.openxmlformats.org/officeDocument/2006/relationships/font" Target="fonts/font6.fntdata"/><Relationship Id="rId79" Type="http://schemas.openxmlformats.org/officeDocument/2006/relationships/font" Target="fonts/font7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51050" y="211074"/>
            <a:ext cx="8089899" cy="634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BEBEB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BEBEB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341490" y="1390650"/>
            <a:ext cx="5276850" cy="444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6FC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BEBEB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786585" y="277077"/>
            <a:ext cx="1108161" cy="399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2525008" y="277306"/>
            <a:ext cx="190500" cy="380365"/>
          </a:xfrm>
          <a:custGeom>
            <a:avLst/>
            <a:gdLst/>
            <a:ahLst/>
            <a:cxnLst/>
            <a:rect l="l" t="t" r="r" b="b"/>
            <a:pathLst>
              <a:path w="190500" h="380365">
                <a:moveTo>
                  <a:pt x="95120" y="0"/>
                </a:moveTo>
                <a:lnTo>
                  <a:pt x="0" y="0"/>
                </a:lnTo>
                <a:lnTo>
                  <a:pt x="0" y="82006"/>
                </a:lnTo>
                <a:lnTo>
                  <a:pt x="21403" y="84385"/>
                </a:lnTo>
                <a:lnTo>
                  <a:pt x="32100" y="86763"/>
                </a:lnTo>
                <a:lnTo>
                  <a:pt x="41615" y="91516"/>
                </a:lnTo>
                <a:lnTo>
                  <a:pt x="51125" y="95082"/>
                </a:lnTo>
                <a:lnTo>
                  <a:pt x="60640" y="101026"/>
                </a:lnTo>
                <a:lnTo>
                  <a:pt x="89175" y="129547"/>
                </a:lnTo>
                <a:lnTo>
                  <a:pt x="105821" y="168770"/>
                </a:lnTo>
                <a:lnTo>
                  <a:pt x="108200" y="190164"/>
                </a:lnTo>
                <a:lnTo>
                  <a:pt x="105821" y="211558"/>
                </a:lnTo>
                <a:lnTo>
                  <a:pt x="89175" y="250781"/>
                </a:lnTo>
                <a:lnTo>
                  <a:pt x="60640" y="279306"/>
                </a:lnTo>
                <a:lnTo>
                  <a:pt x="21403" y="295943"/>
                </a:lnTo>
                <a:lnTo>
                  <a:pt x="0" y="298322"/>
                </a:lnTo>
                <a:lnTo>
                  <a:pt x="0" y="380330"/>
                </a:lnTo>
                <a:lnTo>
                  <a:pt x="95120" y="380330"/>
                </a:lnTo>
                <a:lnTo>
                  <a:pt x="95120" y="285246"/>
                </a:lnTo>
                <a:lnTo>
                  <a:pt x="190240" y="285246"/>
                </a:lnTo>
                <a:lnTo>
                  <a:pt x="190240" y="95082"/>
                </a:lnTo>
                <a:lnTo>
                  <a:pt x="95120" y="95082"/>
                </a:lnTo>
                <a:lnTo>
                  <a:pt x="95120" y="0"/>
                </a:lnTo>
                <a:close/>
              </a:path>
            </a:pathLst>
          </a:custGeom>
          <a:solidFill>
            <a:srgbClr val="69B3E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2334767" y="277306"/>
            <a:ext cx="190500" cy="380365"/>
          </a:xfrm>
          <a:custGeom>
            <a:avLst/>
            <a:gdLst/>
            <a:ahLst/>
            <a:cxnLst/>
            <a:rect l="l" t="t" r="r" b="b"/>
            <a:pathLst>
              <a:path w="190500" h="380365">
                <a:moveTo>
                  <a:pt x="190240" y="0"/>
                </a:moveTo>
                <a:lnTo>
                  <a:pt x="95120" y="0"/>
                </a:lnTo>
                <a:lnTo>
                  <a:pt x="95120" y="95082"/>
                </a:lnTo>
                <a:lnTo>
                  <a:pt x="0" y="95082"/>
                </a:lnTo>
                <a:lnTo>
                  <a:pt x="0" y="285246"/>
                </a:lnTo>
                <a:lnTo>
                  <a:pt x="95120" y="285246"/>
                </a:lnTo>
                <a:lnTo>
                  <a:pt x="95120" y="380330"/>
                </a:lnTo>
                <a:lnTo>
                  <a:pt x="190240" y="380330"/>
                </a:lnTo>
                <a:lnTo>
                  <a:pt x="190240" y="298322"/>
                </a:lnTo>
                <a:lnTo>
                  <a:pt x="168836" y="295943"/>
                </a:lnTo>
                <a:lnTo>
                  <a:pt x="158134" y="293564"/>
                </a:lnTo>
                <a:lnTo>
                  <a:pt x="121276" y="273362"/>
                </a:lnTo>
                <a:lnTo>
                  <a:pt x="95120" y="241271"/>
                </a:lnTo>
                <a:lnTo>
                  <a:pt x="82039" y="190164"/>
                </a:lnTo>
                <a:lnTo>
                  <a:pt x="84418" y="168770"/>
                </a:lnTo>
                <a:lnTo>
                  <a:pt x="107008" y="122416"/>
                </a:lnTo>
                <a:lnTo>
                  <a:pt x="139114" y="95082"/>
                </a:lnTo>
                <a:lnTo>
                  <a:pt x="190240" y="82006"/>
                </a:lnTo>
                <a:lnTo>
                  <a:pt x="190240" y="0"/>
                </a:lnTo>
                <a:close/>
              </a:path>
            </a:pathLst>
          </a:custGeom>
          <a:solidFill>
            <a:srgbClr val="004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2460801" y="422308"/>
            <a:ext cx="128412" cy="111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586009" y="258822"/>
            <a:ext cx="1421828" cy="3992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43255" y="79246"/>
            <a:ext cx="11908536" cy="6699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BEBEB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BEBEB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63880" y="204215"/>
            <a:ext cx="1642872" cy="4541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01264" y="211074"/>
            <a:ext cx="8767445" cy="634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84976" y="2383535"/>
            <a:ext cx="5706109" cy="43313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787505" y="6485567"/>
            <a:ext cx="253365" cy="300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BEBEB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osminzdrav.ru/ministry/covid19#r3" TargetMode="External"/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33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g"/><Relationship Id="rId4" Type="http://schemas.openxmlformats.org/officeDocument/2006/relationships/image" Target="../media/image10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hyperlink" Target="https://rospotrebnadzor.ru/region/koronon_virus/epid.php" TargetMode="Externa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5" Type="http://schemas.openxmlformats.org/officeDocument/2006/relationships/image" Target="../media/image40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5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du.rosminzdrav.ru/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Relationship Id="rId3" Type="http://schemas.openxmlformats.org/officeDocument/2006/relationships/image" Target="../media/image72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Relationship Id="rId3" Type="http://schemas.openxmlformats.org/officeDocument/2006/relationships/hyperlink" Target="http://asmms.mednet.ru/" TargetMode="External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frkc2020@sechenov.ru" TargetMode="External"/><Relationship Id="rId3" Type="http://schemas.openxmlformats.org/officeDocument/2006/relationships/hyperlink" Target="mailto:telemed@rdkb.ru" TargetMode="External"/><Relationship Id="rId4" Type="http://schemas.openxmlformats.org/officeDocument/2006/relationships/hyperlink" Target="mailto:covid@oparina4.ru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0"/>
            <a:ext cx="9905873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95" y="0"/>
            <a:ext cx="12185903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96467" y="4419980"/>
            <a:ext cx="10481310" cy="2192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1F1F1"/>
                </a:solidFill>
                <a:latin typeface="Tahoma"/>
                <a:cs typeface="Tahoma"/>
              </a:rPr>
              <a:t>О </a:t>
            </a:r>
            <a:r>
              <a:rPr dirty="0" sz="2400" spc="-5" b="1">
                <a:solidFill>
                  <a:srgbClr val="F1F1F1"/>
                </a:solidFill>
                <a:latin typeface="Tahoma"/>
                <a:cs typeface="Tahoma"/>
              </a:rPr>
              <a:t>ВРЕМЕННОМ ПОРЯДКЕ ОРГАНИЗАЦИИ РАБОТЫ</a:t>
            </a:r>
            <a:r>
              <a:rPr dirty="0" sz="2400" spc="-70" b="1">
                <a:solidFill>
                  <a:srgbClr val="F1F1F1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1F1F1"/>
                </a:solidFill>
                <a:latin typeface="Tahoma"/>
                <a:cs typeface="Tahoma"/>
              </a:rPr>
              <a:t>МЕДИЦИНСКИХ  </a:t>
            </a:r>
            <a:r>
              <a:rPr dirty="0" sz="2400" spc="-5" b="1">
                <a:solidFill>
                  <a:srgbClr val="F1F1F1"/>
                </a:solidFill>
                <a:latin typeface="Tahoma"/>
                <a:cs typeface="Tahoma"/>
              </a:rPr>
              <a:t>ОРГАНИЗАЦИЙ </a:t>
            </a:r>
            <a:r>
              <a:rPr dirty="0" sz="2400" spc="-10" b="1">
                <a:solidFill>
                  <a:srgbClr val="F1F1F1"/>
                </a:solidFill>
                <a:latin typeface="Tahoma"/>
                <a:cs typeface="Tahoma"/>
              </a:rPr>
              <a:t>ПО </a:t>
            </a:r>
            <a:r>
              <a:rPr dirty="0" sz="2400" b="1">
                <a:solidFill>
                  <a:srgbClr val="F1F1F1"/>
                </a:solidFill>
                <a:latin typeface="Tahoma"/>
                <a:cs typeface="Tahoma"/>
              </a:rPr>
              <a:t>РЕАЛИЗАЦИИ МЕР </a:t>
            </a:r>
            <a:r>
              <a:rPr dirty="0" sz="2400" spc="-10" b="1">
                <a:solidFill>
                  <a:srgbClr val="F1F1F1"/>
                </a:solidFill>
                <a:latin typeface="Tahoma"/>
                <a:cs typeface="Tahoma"/>
              </a:rPr>
              <a:t>ПО </a:t>
            </a:r>
            <a:r>
              <a:rPr dirty="0" sz="2400" spc="-5" b="1">
                <a:solidFill>
                  <a:srgbClr val="F1F1F1"/>
                </a:solidFill>
                <a:latin typeface="Tahoma"/>
                <a:cs typeface="Tahoma"/>
              </a:rPr>
              <a:t>ПРОФИЛАКТИКЕ </a:t>
            </a:r>
            <a:r>
              <a:rPr dirty="0" sz="2400" b="1">
                <a:solidFill>
                  <a:srgbClr val="F1F1F1"/>
                </a:solidFill>
                <a:latin typeface="Tahoma"/>
                <a:cs typeface="Tahoma"/>
              </a:rPr>
              <a:t>И  </a:t>
            </a:r>
            <a:r>
              <a:rPr dirty="0" sz="2400" spc="-5" b="1">
                <a:solidFill>
                  <a:srgbClr val="F1F1F1"/>
                </a:solidFill>
                <a:latin typeface="Tahoma"/>
                <a:cs typeface="Tahoma"/>
              </a:rPr>
              <a:t>СНИЖЕНИЮ РИСКОВ РАСПРОСТРАНЕНИЯ НОВОЙ  КОРОНАВИРУСНОЙ </a:t>
            </a:r>
            <a:r>
              <a:rPr dirty="0" sz="2400" b="1">
                <a:solidFill>
                  <a:srgbClr val="F1F1F1"/>
                </a:solidFill>
                <a:latin typeface="Tahoma"/>
                <a:cs typeface="Tahoma"/>
              </a:rPr>
              <a:t>ИНФЕКЦИИ</a:t>
            </a:r>
            <a:r>
              <a:rPr dirty="0" sz="2400" spc="-80" b="1">
                <a:solidFill>
                  <a:srgbClr val="F1F1F1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1F1F1"/>
                </a:solidFill>
                <a:latin typeface="Tahoma"/>
                <a:cs typeface="Tahoma"/>
              </a:rPr>
              <a:t>COVID-19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Tahoma"/>
              <a:cs typeface="Tahoma"/>
            </a:endParaRPr>
          </a:p>
          <a:p>
            <a:pPr algn="ctr" marL="5715">
              <a:lnSpc>
                <a:spcPct val="100000"/>
              </a:lnSpc>
            </a:pPr>
            <a:r>
              <a:rPr dirty="0" sz="2200">
                <a:solidFill>
                  <a:srgbClr val="F1F1F1"/>
                </a:solidFill>
                <a:latin typeface="Tahoma"/>
                <a:cs typeface="Tahoma"/>
              </a:rPr>
              <a:t>Департамент организации медицинской помощи </a:t>
            </a:r>
            <a:r>
              <a:rPr dirty="0" sz="2200" spc="5">
                <a:solidFill>
                  <a:srgbClr val="F1F1F1"/>
                </a:solidFill>
                <a:latin typeface="Tahoma"/>
                <a:cs typeface="Tahoma"/>
              </a:rPr>
              <a:t>и </a:t>
            </a:r>
            <a:r>
              <a:rPr dirty="0" sz="2200">
                <a:solidFill>
                  <a:srgbClr val="F1F1F1"/>
                </a:solidFill>
                <a:latin typeface="Tahoma"/>
                <a:cs typeface="Tahoma"/>
              </a:rPr>
              <a:t>санаторно-курортного</a:t>
            </a:r>
            <a:r>
              <a:rPr dirty="0" sz="2200" spc="-235">
                <a:solidFill>
                  <a:srgbClr val="F1F1F1"/>
                </a:solidFill>
                <a:latin typeface="Tahoma"/>
                <a:cs typeface="Tahoma"/>
              </a:rPr>
              <a:t> </a:t>
            </a:r>
            <a:r>
              <a:rPr dirty="0" sz="2200" spc="-5">
                <a:solidFill>
                  <a:srgbClr val="F1F1F1"/>
                </a:solidFill>
                <a:latin typeface="Tahoma"/>
                <a:cs typeface="Tahoma"/>
              </a:rPr>
              <a:t>дела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7222" y="211074"/>
            <a:ext cx="5631815" cy="3295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ОСНОВНЫЕ </a:t>
            </a:r>
            <a:r>
              <a:rPr dirty="0" spc="-5"/>
              <a:t>ФУНКЦИИ ФЕДЕРАЛЬНОГО</a:t>
            </a:r>
            <a:r>
              <a:rPr dirty="0" spc="30"/>
              <a:t> </a:t>
            </a:r>
            <a:r>
              <a:rPr dirty="0" spc="-10"/>
              <a:t>ЦЕНТРА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06320" y="1170889"/>
            <a:ext cx="9783445" cy="4947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ts val="2150"/>
              </a:lnSpc>
              <a:spcBef>
                <a:spcPts val="100"/>
              </a:spcBef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оказание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дистанционных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консультаций </a:t>
            </a:r>
            <a:r>
              <a:rPr dirty="0" sz="1800">
                <a:latin typeface="Tahoma"/>
                <a:cs typeface="Tahoma"/>
              </a:rPr>
              <a:t>с </a:t>
            </a:r>
            <a:r>
              <a:rPr dirty="0" sz="1800" spc="-10">
                <a:latin typeface="Tahoma"/>
                <a:cs typeface="Tahoma"/>
              </a:rPr>
              <a:t>применением </a:t>
            </a:r>
            <a:r>
              <a:rPr dirty="0" sz="1800" spc="-5">
                <a:latin typeface="Tahoma"/>
                <a:cs typeface="Tahoma"/>
              </a:rPr>
              <a:t>телемедицинских</a:t>
            </a:r>
            <a:r>
              <a:rPr dirty="0" sz="1800" spc="8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технологий</a:t>
            </a:r>
            <a:endParaRPr sz="1800">
              <a:latin typeface="Tahoma"/>
              <a:cs typeface="Tahoma"/>
            </a:endParaRPr>
          </a:p>
          <a:p>
            <a:pPr marL="299085">
              <a:lnSpc>
                <a:spcPts val="2030"/>
              </a:lnSpc>
            </a:pP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для оптимизации диагностики, лечения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и маршрутизации</a:t>
            </a:r>
            <a:r>
              <a:rPr dirty="0" sz="1700" spc="-1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пациентов</a:t>
            </a: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ahoma"/>
              <a:cs typeface="Tahoma"/>
            </a:endParaRPr>
          </a:p>
          <a:p>
            <a:pPr algn="just" marL="299085" marR="715010" indent="-287020">
              <a:lnSpc>
                <a:spcPct val="100000"/>
              </a:lnSpc>
              <a:buFont typeface="Tahoma"/>
              <a:buChar char="●"/>
              <a:tabLst>
                <a:tab pos="299720" algn="l"/>
              </a:tabLst>
            </a:pP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определение лиц </a:t>
            </a:r>
            <a:r>
              <a:rPr dirty="0" sz="1700" spc="-40" i="1">
                <a:latin typeface="Tahoma"/>
                <a:cs typeface="Tahoma"/>
              </a:rPr>
              <a:t>(с </a:t>
            </a:r>
            <a:r>
              <a:rPr dirty="0" sz="1700" spc="-55" i="1">
                <a:latin typeface="Tahoma"/>
                <a:cs typeface="Tahoma"/>
              </a:rPr>
              <a:t>указанием </a:t>
            </a:r>
            <a:r>
              <a:rPr dirty="0" sz="1700" spc="-60" i="1">
                <a:latin typeface="Tahoma"/>
                <a:cs typeface="Tahoma"/>
              </a:rPr>
              <a:t>ФИО, </a:t>
            </a:r>
            <a:r>
              <a:rPr dirty="0" sz="1700" spc="-55" i="1">
                <a:latin typeface="Tahoma"/>
                <a:cs typeface="Tahoma"/>
              </a:rPr>
              <a:t>должности, </a:t>
            </a:r>
            <a:r>
              <a:rPr dirty="0" sz="1700" spc="-60" i="1">
                <a:latin typeface="Tahoma"/>
                <a:cs typeface="Tahoma"/>
              </a:rPr>
              <a:t>контактных </a:t>
            </a:r>
            <a:r>
              <a:rPr dirty="0" sz="1700" spc="-45" i="1">
                <a:latin typeface="Tahoma"/>
                <a:cs typeface="Tahoma"/>
              </a:rPr>
              <a:t>данных)</a:t>
            </a:r>
            <a:r>
              <a:rPr dirty="0" sz="1800" spc="-45">
                <a:latin typeface="Tahoma"/>
                <a:cs typeface="Tahoma"/>
              </a:rPr>
              <a:t>,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ответственных  за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организацию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проведения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ТМК</a:t>
            </a:r>
            <a:r>
              <a:rPr dirty="0" sz="1800">
                <a:latin typeface="Tahoma"/>
                <a:cs typeface="Tahoma"/>
              </a:rPr>
              <a:t>, </a:t>
            </a:r>
            <a:r>
              <a:rPr dirty="0" sz="1800" spc="-5">
                <a:latin typeface="Tahoma"/>
                <a:cs typeface="Tahoma"/>
              </a:rPr>
              <a:t>включая подготовку протокола консультации  </a:t>
            </a:r>
            <a:r>
              <a:rPr dirty="0" sz="1800">
                <a:latin typeface="Tahoma"/>
                <a:cs typeface="Tahoma"/>
              </a:rPr>
              <a:t>с </a:t>
            </a:r>
            <a:r>
              <a:rPr dirty="0" sz="1800" spc="-10">
                <a:latin typeface="Tahoma"/>
                <a:cs typeface="Tahoma"/>
              </a:rPr>
              <a:t>применением </a:t>
            </a:r>
            <a:r>
              <a:rPr dirty="0" sz="1800" spc="-5">
                <a:latin typeface="Tahoma"/>
                <a:cs typeface="Tahoma"/>
              </a:rPr>
              <a:t>телемедицинских</a:t>
            </a:r>
            <a:r>
              <a:rPr dirty="0" sz="1800" spc="10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технологий</a:t>
            </a:r>
            <a:endParaRPr sz="18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1785"/>
              </a:spcBef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техническое сопровождение</a:t>
            </a:r>
            <a:r>
              <a:rPr dirty="0" sz="1700" spc="-3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700" spc="-10" b="1">
                <a:solidFill>
                  <a:srgbClr val="005390"/>
                </a:solidFill>
                <a:latin typeface="Tahoma"/>
                <a:cs typeface="Tahoma"/>
              </a:rPr>
              <a:t>ТМК</a:t>
            </a: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5390"/>
              </a:buClr>
              <a:buFont typeface="Tahoma"/>
              <a:buChar char="●"/>
            </a:pPr>
            <a:endParaRPr sz="1600">
              <a:latin typeface="Tahoma"/>
              <a:cs typeface="Tahoma"/>
            </a:endParaRPr>
          </a:p>
          <a:p>
            <a:pPr marL="299085" marR="20320" indent="-287020">
              <a:lnSpc>
                <a:spcPts val="1939"/>
              </a:lnSpc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организация дежурств врачей-специалистов </a:t>
            </a:r>
            <a:r>
              <a:rPr dirty="0" sz="1700" spc="-55" i="1">
                <a:latin typeface="Tahoma"/>
                <a:cs typeface="Tahoma"/>
              </a:rPr>
              <a:t>(врача-анестезиолога-реаниматолога, врача-  инфекциониста, врача-акушера-гинеколога,</a:t>
            </a:r>
            <a:r>
              <a:rPr dirty="0" sz="1700" spc="-45" i="1">
                <a:latin typeface="Tahoma"/>
                <a:cs typeface="Tahoma"/>
              </a:rPr>
              <a:t> </a:t>
            </a:r>
            <a:r>
              <a:rPr dirty="0" sz="1700" spc="-55" i="1">
                <a:latin typeface="Tahoma"/>
                <a:cs typeface="Tahoma"/>
              </a:rPr>
              <a:t>врача-пульмонолога)</a:t>
            </a:r>
            <a:endParaRPr sz="1700">
              <a:latin typeface="Tahoma"/>
              <a:cs typeface="Tahoma"/>
            </a:endParaRPr>
          </a:p>
          <a:p>
            <a:pPr marL="299085">
              <a:lnSpc>
                <a:spcPts val="1970"/>
              </a:lnSpc>
            </a:pP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в круглосуточном</a:t>
            </a:r>
            <a:r>
              <a:rPr dirty="0" sz="1700" spc="-5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режиме</a:t>
            </a: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Tahoma"/>
              <a:cs typeface="Tahoma"/>
            </a:endParaRPr>
          </a:p>
          <a:p>
            <a:pPr marL="299085" indent="-287020">
              <a:lnSpc>
                <a:spcPts val="1989"/>
              </a:lnSpc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организация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получения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информации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для осуществления</a:t>
            </a:r>
            <a:r>
              <a:rPr dirty="0" sz="1700" spc="-5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700" spc="-10" b="1">
                <a:solidFill>
                  <a:srgbClr val="005390"/>
                </a:solidFill>
                <a:latin typeface="Tahoma"/>
                <a:cs typeface="Tahoma"/>
              </a:rPr>
              <a:t>ТМК</a:t>
            </a:r>
            <a:endParaRPr sz="1700">
              <a:latin typeface="Tahoma"/>
              <a:cs typeface="Tahoma"/>
            </a:endParaRPr>
          </a:p>
          <a:p>
            <a:pPr marL="299085" marR="5080">
              <a:lnSpc>
                <a:spcPct val="96600"/>
              </a:lnSpc>
              <a:spcBef>
                <a:spcPts val="25"/>
              </a:spcBef>
            </a:pPr>
            <a:r>
              <a:rPr dirty="0" sz="1700" spc="-35" i="1">
                <a:latin typeface="Tahoma"/>
                <a:cs typeface="Tahoma"/>
              </a:rPr>
              <a:t>(</a:t>
            </a:r>
            <a:r>
              <a:rPr dirty="0" sz="1450" spc="-35" i="1">
                <a:latin typeface="Tahoma"/>
                <a:cs typeface="Tahoma"/>
              </a:rPr>
              <a:t>результатов лабораторных и инструментальных </a:t>
            </a:r>
            <a:r>
              <a:rPr dirty="0" sz="1450" spc="-30" i="1">
                <a:latin typeface="Tahoma"/>
                <a:cs typeface="Tahoma"/>
              </a:rPr>
              <a:t>методов </a:t>
            </a:r>
            <a:r>
              <a:rPr dirty="0" sz="1450" spc="-35" i="1">
                <a:latin typeface="Tahoma"/>
                <a:cs typeface="Tahoma"/>
              </a:rPr>
              <a:t>исследования (УЗИ, </a:t>
            </a:r>
            <a:r>
              <a:rPr dirty="0" sz="1450" spc="-30" i="1">
                <a:latin typeface="Tahoma"/>
                <a:cs typeface="Tahoma"/>
              </a:rPr>
              <a:t>рентген </a:t>
            </a:r>
            <a:r>
              <a:rPr dirty="0" sz="1450" spc="-35" i="1">
                <a:latin typeface="Tahoma"/>
                <a:cs typeface="Tahoma"/>
              </a:rPr>
              <a:t>исследование, </a:t>
            </a:r>
            <a:r>
              <a:rPr dirty="0" sz="1450" spc="-30" i="1">
                <a:latin typeface="Tahoma"/>
                <a:cs typeface="Tahoma"/>
              </a:rPr>
              <a:t>КТ, </a:t>
            </a:r>
            <a:r>
              <a:rPr dirty="0" sz="1450" spc="-40" i="1">
                <a:latin typeface="Tahoma"/>
                <a:cs typeface="Tahoma"/>
              </a:rPr>
              <a:t>МРТ при  </a:t>
            </a:r>
            <a:r>
              <a:rPr dirty="0" sz="1450" spc="-30" i="1">
                <a:latin typeface="Tahoma"/>
                <a:cs typeface="Tahoma"/>
              </a:rPr>
              <a:t>необходимости) </a:t>
            </a:r>
            <a:r>
              <a:rPr dirty="0" sz="1450" spc="-35" i="1">
                <a:latin typeface="Tahoma"/>
                <a:cs typeface="Tahoma"/>
              </a:rPr>
              <a:t>и параметров, </a:t>
            </a:r>
            <a:r>
              <a:rPr dirty="0" sz="1450" spc="-40" i="1">
                <a:latin typeface="Tahoma"/>
                <a:cs typeface="Tahoma"/>
              </a:rPr>
              <a:t>отражающих </a:t>
            </a:r>
            <a:r>
              <a:rPr dirty="0" sz="1450" spc="-30" i="1">
                <a:latin typeface="Tahoma"/>
                <a:cs typeface="Tahoma"/>
              </a:rPr>
              <a:t>состояние жизненно </a:t>
            </a:r>
            <a:r>
              <a:rPr dirty="0" sz="1450" spc="-45" i="1">
                <a:latin typeface="Tahoma"/>
                <a:cs typeface="Tahoma"/>
              </a:rPr>
              <a:t>важных </a:t>
            </a:r>
            <a:r>
              <a:rPr dirty="0" sz="1450" spc="-35" i="1">
                <a:latin typeface="Tahoma"/>
                <a:cs typeface="Tahoma"/>
              </a:rPr>
              <a:t>функций </a:t>
            </a:r>
            <a:r>
              <a:rPr dirty="0" sz="1450" spc="-30" i="1">
                <a:latin typeface="Tahoma"/>
                <a:cs typeface="Tahoma"/>
              </a:rPr>
              <a:t>организма человека, </a:t>
            </a:r>
            <a:r>
              <a:rPr dirty="0" sz="1450" spc="-35" i="1">
                <a:latin typeface="Tahoma"/>
                <a:cs typeface="Tahoma"/>
              </a:rPr>
              <a:t>в том  </a:t>
            </a:r>
            <a:r>
              <a:rPr dirty="0" sz="1450" spc="-30" i="1">
                <a:latin typeface="Tahoma"/>
                <a:cs typeface="Tahoma"/>
              </a:rPr>
              <a:t>числе </a:t>
            </a:r>
            <a:r>
              <a:rPr dirty="0" sz="1450" spc="-40" i="1">
                <a:latin typeface="Tahoma"/>
                <a:cs typeface="Tahoma"/>
              </a:rPr>
              <a:t>данных </a:t>
            </a:r>
            <a:r>
              <a:rPr dirty="0" sz="1450" spc="-30" i="1">
                <a:latin typeface="Tahoma"/>
                <a:cs typeface="Tahoma"/>
              </a:rPr>
              <a:t>пульсоксиметрии, </a:t>
            </a:r>
            <a:r>
              <a:rPr dirty="0" sz="1450" spc="-35" i="1">
                <a:latin typeface="Tahoma"/>
                <a:cs typeface="Tahoma"/>
              </a:rPr>
              <a:t>аппаратов </a:t>
            </a:r>
            <a:r>
              <a:rPr dirty="0" sz="1450" spc="-30" i="1">
                <a:latin typeface="Tahoma"/>
                <a:cs typeface="Tahoma"/>
              </a:rPr>
              <a:t>искусственной </a:t>
            </a:r>
            <a:r>
              <a:rPr dirty="0" sz="1450" spc="-35" i="1">
                <a:latin typeface="Tahoma"/>
                <a:cs typeface="Tahoma"/>
              </a:rPr>
              <a:t>вентиляции </a:t>
            </a:r>
            <a:r>
              <a:rPr dirty="0" sz="1450" spc="-30" i="1">
                <a:latin typeface="Tahoma"/>
                <a:cs typeface="Tahoma"/>
              </a:rPr>
              <a:t>легких, с </a:t>
            </a:r>
            <a:r>
              <a:rPr dirty="0" sz="1450" spc="-35" i="1">
                <a:latin typeface="Tahoma"/>
                <a:cs typeface="Tahoma"/>
              </a:rPr>
              <a:t>указанием </a:t>
            </a:r>
            <a:r>
              <a:rPr dirty="0" sz="1450" spc="-40" i="1">
                <a:latin typeface="Tahoma"/>
                <a:cs typeface="Tahoma"/>
              </a:rPr>
              <a:t>даты</a:t>
            </a:r>
            <a:r>
              <a:rPr dirty="0" sz="1450" spc="-10" i="1">
                <a:latin typeface="Tahoma"/>
                <a:cs typeface="Tahoma"/>
              </a:rPr>
              <a:t> </a:t>
            </a:r>
            <a:r>
              <a:rPr dirty="0" sz="1450" spc="-35" i="1">
                <a:latin typeface="Tahoma"/>
                <a:cs typeface="Tahoma"/>
              </a:rPr>
              <a:t>проведения</a:t>
            </a:r>
            <a:endParaRPr sz="1450">
              <a:latin typeface="Tahoma"/>
              <a:cs typeface="Tahoma"/>
            </a:endParaRPr>
          </a:p>
          <a:p>
            <a:pPr marL="299085">
              <a:lnSpc>
                <a:spcPts val="1680"/>
              </a:lnSpc>
            </a:pPr>
            <a:r>
              <a:rPr dirty="0" sz="1450" spc="-35" i="1">
                <a:latin typeface="Tahoma"/>
                <a:cs typeface="Tahoma"/>
              </a:rPr>
              <a:t>обследований</a:t>
            </a:r>
            <a:endParaRPr sz="14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мониторинг состояния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пациентов в отношении которых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проводились</a:t>
            </a:r>
            <a:r>
              <a:rPr dirty="0" sz="1700" spc="-3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700" spc="-10" b="1">
                <a:solidFill>
                  <a:srgbClr val="005390"/>
                </a:solidFill>
                <a:latin typeface="Tahoma"/>
                <a:cs typeface="Tahoma"/>
              </a:rPr>
              <a:t>ТМК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3063" y="1025397"/>
            <a:ext cx="643255" cy="471170"/>
          </a:xfrm>
          <a:custGeom>
            <a:avLst/>
            <a:gdLst/>
            <a:ahLst/>
            <a:cxnLst/>
            <a:rect l="l" t="t" r="r" b="b"/>
            <a:pathLst>
              <a:path w="643255" h="471169">
                <a:moveTo>
                  <a:pt x="643128" y="370840"/>
                </a:moveTo>
                <a:lnTo>
                  <a:pt x="617982" y="370840"/>
                </a:lnTo>
                <a:lnTo>
                  <a:pt x="617982" y="396240"/>
                </a:lnTo>
                <a:lnTo>
                  <a:pt x="10045" y="396240"/>
                </a:lnTo>
                <a:lnTo>
                  <a:pt x="0" y="408940"/>
                </a:lnTo>
                <a:lnTo>
                  <a:pt x="0" y="459740"/>
                </a:lnTo>
                <a:lnTo>
                  <a:pt x="317" y="462280"/>
                </a:lnTo>
                <a:lnTo>
                  <a:pt x="939" y="464820"/>
                </a:lnTo>
                <a:lnTo>
                  <a:pt x="2197" y="466090"/>
                </a:lnTo>
                <a:lnTo>
                  <a:pt x="3771" y="468630"/>
                </a:lnTo>
                <a:lnTo>
                  <a:pt x="7531" y="471170"/>
                </a:lnTo>
                <a:lnTo>
                  <a:pt x="635635" y="471170"/>
                </a:lnTo>
                <a:lnTo>
                  <a:pt x="637413" y="469900"/>
                </a:lnTo>
                <a:lnTo>
                  <a:pt x="639318" y="468630"/>
                </a:lnTo>
                <a:lnTo>
                  <a:pt x="640969" y="466090"/>
                </a:lnTo>
                <a:lnTo>
                  <a:pt x="642239" y="464820"/>
                </a:lnTo>
                <a:lnTo>
                  <a:pt x="642874" y="462280"/>
                </a:lnTo>
                <a:lnTo>
                  <a:pt x="643128" y="459740"/>
                </a:lnTo>
                <a:lnTo>
                  <a:pt x="643128" y="447040"/>
                </a:lnTo>
                <a:lnTo>
                  <a:pt x="25120" y="447040"/>
                </a:lnTo>
                <a:lnTo>
                  <a:pt x="25120" y="421640"/>
                </a:lnTo>
                <a:lnTo>
                  <a:pt x="643128" y="421640"/>
                </a:lnTo>
                <a:lnTo>
                  <a:pt x="643128" y="370840"/>
                </a:lnTo>
                <a:close/>
              </a:path>
              <a:path w="643255" h="471169">
                <a:moveTo>
                  <a:pt x="643128" y="421640"/>
                </a:moveTo>
                <a:lnTo>
                  <a:pt x="617982" y="421640"/>
                </a:lnTo>
                <a:lnTo>
                  <a:pt x="617982" y="447040"/>
                </a:lnTo>
                <a:lnTo>
                  <a:pt x="643128" y="447040"/>
                </a:lnTo>
                <a:lnTo>
                  <a:pt x="643128" y="421640"/>
                </a:lnTo>
                <a:close/>
              </a:path>
              <a:path w="643255" h="471169">
                <a:moveTo>
                  <a:pt x="191236" y="350520"/>
                </a:moveTo>
                <a:lnTo>
                  <a:pt x="105194" y="350520"/>
                </a:lnTo>
                <a:lnTo>
                  <a:pt x="97663" y="353060"/>
                </a:lnTo>
                <a:lnTo>
                  <a:pt x="76936" y="368300"/>
                </a:lnTo>
                <a:lnTo>
                  <a:pt x="75057" y="370840"/>
                </a:lnTo>
                <a:lnTo>
                  <a:pt x="70345" y="389890"/>
                </a:lnTo>
                <a:lnTo>
                  <a:pt x="70345" y="396240"/>
                </a:lnTo>
                <a:lnTo>
                  <a:pt x="95465" y="396240"/>
                </a:lnTo>
                <a:lnTo>
                  <a:pt x="95465" y="389890"/>
                </a:lnTo>
                <a:lnTo>
                  <a:pt x="95783" y="387350"/>
                </a:lnTo>
                <a:lnTo>
                  <a:pt x="96405" y="384810"/>
                </a:lnTo>
                <a:lnTo>
                  <a:pt x="99542" y="379730"/>
                </a:lnTo>
                <a:lnTo>
                  <a:pt x="101434" y="378460"/>
                </a:lnTo>
                <a:lnTo>
                  <a:pt x="106451" y="375920"/>
                </a:lnTo>
                <a:lnTo>
                  <a:pt x="223380" y="375920"/>
                </a:lnTo>
                <a:lnTo>
                  <a:pt x="222961" y="374650"/>
                </a:lnTo>
                <a:lnTo>
                  <a:pt x="221386" y="370840"/>
                </a:lnTo>
                <a:lnTo>
                  <a:pt x="219506" y="368300"/>
                </a:lnTo>
                <a:lnTo>
                  <a:pt x="217309" y="364490"/>
                </a:lnTo>
                <a:lnTo>
                  <a:pt x="198780" y="353060"/>
                </a:lnTo>
                <a:lnTo>
                  <a:pt x="191236" y="350520"/>
                </a:lnTo>
                <a:close/>
              </a:path>
              <a:path w="643255" h="471169">
                <a:moveTo>
                  <a:pt x="223380" y="375920"/>
                </a:moveTo>
                <a:lnTo>
                  <a:pt x="189992" y="375920"/>
                </a:lnTo>
                <a:lnTo>
                  <a:pt x="195008" y="378460"/>
                </a:lnTo>
                <a:lnTo>
                  <a:pt x="196900" y="379730"/>
                </a:lnTo>
                <a:lnTo>
                  <a:pt x="200037" y="384810"/>
                </a:lnTo>
                <a:lnTo>
                  <a:pt x="200660" y="387350"/>
                </a:lnTo>
                <a:lnTo>
                  <a:pt x="200977" y="389890"/>
                </a:lnTo>
                <a:lnTo>
                  <a:pt x="200977" y="396240"/>
                </a:lnTo>
                <a:lnTo>
                  <a:pt x="226098" y="396240"/>
                </a:lnTo>
                <a:lnTo>
                  <a:pt x="226098" y="389890"/>
                </a:lnTo>
                <a:lnTo>
                  <a:pt x="225780" y="386080"/>
                </a:lnTo>
                <a:lnTo>
                  <a:pt x="225158" y="382270"/>
                </a:lnTo>
                <a:lnTo>
                  <a:pt x="224218" y="378460"/>
                </a:lnTo>
                <a:lnTo>
                  <a:pt x="223380" y="375920"/>
                </a:lnTo>
                <a:close/>
              </a:path>
              <a:path w="643255" h="471169">
                <a:moveTo>
                  <a:pt x="270383" y="326390"/>
                </a:moveTo>
                <a:lnTo>
                  <a:pt x="245249" y="326390"/>
                </a:lnTo>
                <a:lnTo>
                  <a:pt x="245249" y="396240"/>
                </a:lnTo>
                <a:lnTo>
                  <a:pt x="270383" y="396240"/>
                </a:lnTo>
                <a:lnTo>
                  <a:pt x="270383" y="326390"/>
                </a:lnTo>
                <a:close/>
              </a:path>
              <a:path w="643255" h="471169">
                <a:moveTo>
                  <a:pt x="633095" y="245110"/>
                </a:moveTo>
                <a:lnTo>
                  <a:pt x="467233" y="245110"/>
                </a:lnTo>
                <a:lnTo>
                  <a:pt x="464820" y="246380"/>
                </a:lnTo>
                <a:lnTo>
                  <a:pt x="457200" y="257810"/>
                </a:lnTo>
                <a:lnTo>
                  <a:pt x="457200" y="396240"/>
                </a:lnTo>
                <a:lnTo>
                  <a:pt x="482346" y="396240"/>
                </a:lnTo>
                <a:lnTo>
                  <a:pt x="482346" y="370840"/>
                </a:lnTo>
                <a:lnTo>
                  <a:pt x="643128" y="370840"/>
                </a:lnTo>
                <a:lnTo>
                  <a:pt x="643128" y="345440"/>
                </a:lnTo>
                <a:lnTo>
                  <a:pt x="482346" y="345440"/>
                </a:lnTo>
                <a:lnTo>
                  <a:pt x="482346" y="321310"/>
                </a:lnTo>
                <a:lnTo>
                  <a:pt x="643128" y="321310"/>
                </a:lnTo>
                <a:lnTo>
                  <a:pt x="643128" y="295910"/>
                </a:lnTo>
                <a:lnTo>
                  <a:pt x="482346" y="295910"/>
                </a:lnTo>
                <a:lnTo>
                  <a:pt x="482346" y="270510"/>
                </a:lnTo>
                <a:lnTo>
                  <a:pt x="643128" y="270510"/>
                </a:lnTo>
                <a:lnTo>
                  <a:pt x="643128" y="257810"/>
                </a:lnTo>
                <a:lnTo>
                  <a:pt x="637413" y="247650"/>
                </a:lnTo>
                <a:lnTo>
                  <a:pt x="635635" y="246380"/>
                </a:lnTo>
                <a:lnTo>
                  <a:pt x="633095" y="245110"/>
                </a:lnTo>
                <a:close/>
              </a:path>
              <a:path w="643255" h="471169">
                <a:moveTo>
                  <a:pt x="100482" y="100330"/>
                </a:moveTo>
                <a:lnTo>
                  <a:pt x="10045" y="100330"/>
                </a:lnTo>
                <a:lnTo>
                  <a:pt x="7531" y="101600"/>
                </a:lnTo>
                <a:lnTo>
                  <a:pt x="0" y="113030"/>
                </a:lnTo>
                <a:lnTo>
                  <a:pt x="0" y="314960"/>
                </a:lnTo>
                <a:lnTo>
                  <a:pt x="317" y="317500"/>
                </a:lnTo>
                <a:lnTo>
                  <a:pt x="2197" y="321310"/>
                </a:lnTo>
                <a:lnTo>
                  <a:pt x="3771" y="322580"/>
                </a:lnTo>
                <a:lnTo>
                  <a:pt x="5651" y="325120"/>
                </a:lnTo>
                <a:lnTo>
                  <a:pt x="7531" y="326390"/>
                </a:lnTo>
                <a:lnTo>
                  <a:pt x="110540" y="326390"/>
                </a:lnTo>
                <a:lnTo>
                  <a:pt x="110540" y="350520"/>
                </a:lnTo>
                <a:lnTo>
                  <a:pt x="135661" y="350520"/>
                </a:lnTo>
                <a:lnTo>
                  <a:pt x="135661" y="302260"/>
                </a:lnTo>
                <a:lnTo>
                  <a:pt x="25120" y="302260"/>
                </a:lnTo>
                <a:lnTo>
                  <a:pt x="25120" y="125730"/>
                </a:lnTo>
                <a:lnTo>
                  <a:pt x="100482" y="125730"/>
                </a:lnTo>
                <a:lnTo>
                  <a:pt x="102997" y="124460"/>
                </a:lnTo>
                <a:lnTo>
                  <a:pt x="106768" y="121920"/>
                </a:lnTo>
                <a:lnTo>
                  <a:pt x="108343" y="119380"/>
                </a:lnTo>
                <a:lnTo>
                  <a:pt x="109601" y="118110"/>
                </a:lnTo>
                <a:lnTo>
                  <a:pt x="110223" y="115570"/>
                </a:lnTo>
                <a:lnTo>
                  <a:pt x="110540" y="113030"/>
                </a:lnTo>
                <a:lnTo>
                  <a:pt x="110223" y="110490"/>
                </a:lnTo>
                <a:lnTo>
                  <a:pt x="109601" y="107950"/>
                </a:lnTo>
                <a:lnTo>
                  <a:pt x="108343" y="105410"/>
                </a:lnTo>
                <a:lnTo>
                  <a:pt x="106768" y="104140"/>
                </a:lnTo>
                <a:lnTo>
                  <a:pt x="102997" y="101600"/>
                </a:lnTo>
                <a:lnTo>
                  <a:pt x="100482" y="100330"/>
                </a:lnTo>
                <a:close/>
              </a:path>
              <a:path w="643255" h="471169">
                <a:moveTo>
                  <a:pt x="183912" y="226060"/>
                </a:moveTo>
                <a:lnTo>
                  <a:pt x="150736" y="226060"/>
                </a:lnTo>
                <a:lnTo>
                  <a:pt x="153250" y="227330"/>
                </a:lnTo>
                <a:lnTo>
                  <a:pt x="157010" y="229870"/>
                </a:lnTo>
                <a:lnTo>
                  <a:pt x="158584" y="232410"/>
                </a:lnTo>
                <a:lnTo>
                  <a:pt x="159842" y="233680"/>
                </a:lnTo>
                <a:lnTo>
                  <a:pt x="160464" y="236220"/>
                </a:lnTo>
                <a:lnTo>
                  <a:pt x="160782" y="238760"/>
                </a:lnTo>
                <a:lnTo>
                  <a:pt x="160782" y="350520"/>
                </a:lnTo>
                <a:lnTo>
                  <a:pt x="185902" y="350520"/>
                </a:lnTo>
                <a:lnTo>
                  <a:pt x="185902" y="326390"/>
                </a:lnTo>
                <a:lnTo>
                  <a:pt x="288899" y="326390"/>
                </a:lnTo>
                <a:lnTo>
                  <a:pt x="290791" y="325120"/>
                </a:lnTo>
                <a:lnTo>
                  <a:pt x="292671" y="322580"/>
                </a:lnTo>
                <a:lnTo>
                  <a:pt x="294246" y="321310"/>
                </a:lnTo>
                <a:lnTo>
                  <a:pt x="296125" y="317500"/>
                </a:lnTo>
                <a:lnTo>
                  <a:pt x="296443" y="314960"/>
                </a:lnTo>
                <a:lnTo>
                  <a:pt x="296443" y="302260"/>
                </a:lnTo>
                <a:lnTo>
                  <a:pt x="185902" y="302260"/>
                </a:lnTo>
                <a:lnTo>
                  <a:pt x="185902" y="238760"/>
                </a:lnTo>
                <a:lnTo>
                  <a:pt x="185280" y="231140"/>
                </a:lnTo>
                <a:lnTo>
                  <a:pt x="184327" y="227330"/>
                </a:lnTo>
                <a:lnTo>
                  <a:pt x="183912" y="226060"/>
                </a:lnTo>
                <a:close/>
              </a:path>
              <a:path w="643255" h="471169">
                <a:moveTo>
                  <a:pt x="643128" y="321310"/>
                </a:moveTo>
                <a:lnTo>
                  <a:pt x="617982" y="321310"/>
                </a:lnTo>
                <a:lnTo>
                  <a:pt x="617982" y="345440"/>
                </a:lnTo>
                <a:lnTo>
                  <a:pt x="643128" y="345440"/>
                </a:lnTo>
                <a:lnTo>
                  <a:pt x="643128" y="321310"/>
                </a:lnTo>
                <a:close/>
              </a:path>
              <a:path w="643255" h="471169">
                <a:moveTo>
                  <a:pt x="409448" y="316230"/>
                </a:moveTo>
                <a:lnTo>
                  <a:pt x="401955" y="316230"/>
                </a:lnTo>
                <a:lnTo>
                  <a:pt x="403860" y="317500"/>
                </a:lnTo>
                <a:lnTo>
                  <a:pt x="407670" y="317500"/>
                </a:lnTo>
                <a:lnTo>
                  <a:pt x="409448" y="316230"/>
                </a:lnTo>
                <a:close/>
              </a:path>
              <a:path w="643255" h="471169">
                <a:moveTo>
                  <a:pt x="390670" y="227330"/>
                </a:moveTo>
                <a:lnTo>
                  <a:pt x="363639" y="227330"/>
                </a:lnTo>
                <a:lnTo>
                  <a:pt x="394081" y="308610"/>
                </a:lnTo>
                <a:lnTo>
                  <a:pt x="394716" y="311150"/>
                </a:lnTo>
                <a:lnTo>
                  <a:pt x="398526" y="314960"/>
                </a:lnTo>
                <a:lnTo>
                  <a:pt x="400050" y="316230"/>
                </a:lnTo>
                <a:lnTo>
                  <a:pt x="411353" y="316230"/>
                </a:lnTo>
                <a:lnTo>
                  <a:pt x="432752" y="267970"/>
                </a:lnTo>
                <a:lnTo>
                  <a:pt x="405765" y="267970"/>
                </a:lnTo>
                <a:lnTo>
                  <a:pt x="390670" y="227330"/>
                </a:lnTo>
                <a:close/>
              </a:path>
              <a:path w="643255" h="471169">
                <a:moveTo>
                  <a:pt x="155752" y="201930"/>
                </a:moveTo>
                <a:lnTo>
                  <a:pt x="140677" y="201930"/>
                </a:lnTo>
                <a:lnTo>
                  <a:pt x="136918" y="203200"/>
                </a:lnTo>
                <a:lnTo>
                  <a:pt x="115252" y="220980"/>
                </a:lnTo>
                <a:lnTo>
                  <a:pt x="113360" y="223520"/>
                </a:lnTo>
                <a:lnTo>
                  <a:pt x="112102" y="227330"/>
                </a:lnTo>
                <a:lnTo>
                  <a:pt x="111163" y="231140"/>
                </a:lnTo>
                <a:lnTo>
                  <a:pt x="110540" y="238760"/>
                </a:lnTo>
                <a:lnTo>
                  <a:pt x="110540" y="302260"/>
                </a:lnTo>
                <a:lnTo>
                  <a:pt x="135661" y="302260"/>
                </a:lnTo>
                <a:lnTo>
                  <a:pt x="135661" y="238760"/>
                </a:lnTo>
                <a:lnTo>
                  <a:pt x="135978" y="236220"/>
                </a:lnTo>
                <a:lnTo>
                  <a:pt x="136601" y="233680"/>
                </a:lnTo>
                <a:lnTo>
                  <a:pt x="137858" y="232410"/>
                </a:lnTo>
                <a:lnTo>
                  <a:pt x="139433" y="229870"/>
                </a:lnTo>
                <a:lnTo>
                  <a:pt x="143192" y="227330"/>
                </a:lnTo>
                <a:lnTo>
                  <a:pt x="145707" y="226060"/>
                </a:lnTo>
                <a:lnTo>
                  <a:pt x="183912" y="226060"/>
                </a:lnTo>
                <a:lnTo>
                  <a:pt x="183083" y="223520"/>
                </a:lnTo>
                <a:lnTo>
                  <a:pt x="181190" y="220980"/>
                </a:lnTo>
                <a:lnTo>
                  <a:pt x="179311" y="217170"/>
                </a:lnTo>
                <a:lnTo>
                  <a:pt x="177431" y="214630"/>
                </a:lnTo>
                <a:lnTo>
                  <a:pt x="174917" y="212090"/>
                </a:lnTo>
                <a:lnTo>
                  <a:pt x="169265" y="207010"/>
                </a:lnTo>
                <a:lnTo>
                  <a:pt x="162979" y="204470"/>
                </a:lnTo>
                <a:lnTo>
                  <a:pt x="159524" y="203200"/>
                </a:lnTo>
                <a:lnTo>
                  <a:pt x="155752" y="201930"/>
                </a:lnTo>
                <a:close/>
              </a:path>
              <a:path w="643255" h="471169">
                <a:moveTo>
                  <a:pt x="286397" y="100330"/>
                </a:moveTo>
                <a:lnTo>
                  <a:pt x="195948" y="100330"/>
                </a:lnTo>
                <a:lnTo>
                  <a:pt x="193446" y="101600"/>
                </a:lnTo>
                <a:lnTo>
                  <a:pt x="185902" y="113030"/>
                </a:lnTo>
                <a:lnTo>
                  <a:pt x="186220" y="115570"/>
                </a:lnTo>
                <a:lnTo>
                  <a:pt x="186842" y="118110"/>
                </a:lnTo>
                <a:lnTo>
                  <a:pt x="188099" y="119380"/>
                </a:lnTo>
                <a:lnTo>
                  <a:pt x="189674" y="121920"/>
                </a:lnTo>
                <a:lnTo>
                  <a:pt x="193446" y="124460"/>
                </a:lnTo>
                <a:lnTo>
                  <a:pt x="195948" y="125730"/>
                </a:lnTo>
                <a:lnTo>
                  <a:pt x="271322" y="125730"/>
                </a:lnTo>
                <a:lnTo>
                  <a:pt x="271322" y="302260"/>
                </a:lnTo>
                <a:lnTo>
                  <a:pt x="296443" y="302260"/>
                </a:lnTo>
                <a:lnTo>
                  <a:pt x="296443" y="243840"/>
                </a:lnTo>
                <a:lnTo>
                  <a:pt x="299262" y="242570"/>
                </a:lnTo>
                <a:lnTo>
                  <a:pt x="302412" y="241300"/>
                </a:lnTo>
                <a:lnTo>
                  <a:pt x="305549" y="241300"/>
                </a:lnTo>
                <a:lnTo>
                  <a:pt x="308686" y="240030"/>
                </a:lnTo>
                <a:lnTo>
                  <a:pt x="363639" y="227330"/>
                </a:lnTo>
                <a:lnTo>
                  <a:pt x="390670" y="227330"/>
                </a:lnTo>
                <a:lnTo>
                  <a:pt x="386896" y="217170"/>
                </a:lnTo>
                <a:lnTo>
                  <a:pt x="296443" y="217170"/>
                </a:lnTo>
                <a:lnTo>
                  <a:pt x="296443" y="113030"/>
                </a:lnTo>
                <a:lnTo>
                  <a:pt x="296125" y="110490"/>
                </a:lnTo>
                <a:lnTo>
                  <a:pt x="295503" y="107950"/>
                </a:lnTo>
                <a:lnTo>
                  <a:pt x="294246" y="105410"/>
                </a:lnTo>
                <a:lnTo>
                  <a:pt x="292671" y="104140"/>
                </a:lnTo>
                <a:lnTo>
                  <a:pt x="288899" y="101600"/>
                </a:lnTo>
                <a:lnTo>
                  <a:pt x="286397" y="100330"/>
                </a:lnTo>
                <a:close/>
              </a:path>
              <a:path w="643255" h="471169">
                <a:moveTo>
                  <a:pt x="643128" y="270510"/>
                </a:moveTo>
                <a:lnTo>
                  <a:pt x="617982" y="270510"/>
                </a:lnTo>
                <a:lnTo>
                  <a:pt x="617982" y="295910"/>
                </a:lnTo>
                <a:lnTo>
                  <a:pt x="643128" y="295910"/>
                </a:lnTo>
                <a:lnTo>
                  <a:pt x="643128" y="270510"/>
                </a:lnTo>
                <a:close/>
              </a:path>
              <a:path w="643255" h="471169">
                <a:moveTo>
                  <a:pt x="508381" y="214630"/>
                </a:moveTo>
                <a:lnTo>
                  <a:pt x="425450" y="214630"/>
                </a:lnTo>
                <a:lnTo>
                  <a:pt x="405765" y="267970"/>
                </a:lnTo>
                <a:lnTo>
                  <a:pt x="432752" y="267970"/>
                </a:lnTo>
                <a:lnTo>
                  <a:pt x="447802" y="227330"/>
                </a:lnTo>
                <a:lnTo>
                  <a:pt x="535686" y="227330"/>
                </a:lnTo>
                <a:lnTo>
                  <a:pt x="533908" y="226060"/>
                </a:lnTo>
                <a:lnTo>
                  <a:pt x="527939" y="222250"/>
                </a:lnTo>
                <a:lnTo>
                  <a:pt x="515366" y="217170"/>
                </a:lnTo>
                <a:lnTo>
                  <a:pt x="508381" y="214630"/>
                </a:lnTo>
                <a:close/>
              </a:path>
              <a:path w="643255" h="471169">
                <a:moveTo>
                  <a:pt x="535686" y="227330"/>
                </a:moveTo>
                <a:lnTo>
                  <a:pt x="447802" y="227330"/>
                </a:lnTo>
                <a:lnTo>
                  <a:pt x="503047" y="240030"/>
                </a:lnTo>
                <a:lnTo>
                  <a:pt x="506476" y="241300"/>
                </a:lnTo>
                <a:lnTo>
                  <a:pt x="510286" y="242570"/>
                </a:lnTo>
                <a:lnTo>
                  <a:pt x="513461" y="243840"/>
                </a:lnTo>
                <a:lnTo>
                  <a:pt x="516890" y="245110"/>
                </a:lnTo>
                <a:lnTo>
                  <a:pt x="553339" y="245110"/>
                </a:lnTo>
                <a:lnTo>
                  <a:pt x="548894" y="240030"/>
                </a:lnTo>
                <a:lnTo>
                  <a:pt x="544195" y="234950"/>
                </a:lnTo>
                <a:lnTo>
                  <a:pt x="539242" y="229870"/>
                </a:lnTo>
                <a:lnTo>
                  <a:pt x="535686" y="227330"/>
                </a:lnTo>
                <a:close/>
              </a:path>
              <a:path w="643255" h="471169">
                <a:moveTo>
                  <a:pt x="427101" y="1270"/>
                </a:moveTo>
                <a:lnTo>
                  <a:pt x="384683" y="1270"/>
                </a:lnTo>
                <a:lnTo>
                  <a:pt x="380873" y="3810"/>
                </a:lnTo>
                <a:lnTo>
                  <a:pt x="376834" y="5080"/>
                </a:lnTo>
                <a:lnTo>
                  <a:pt x="343230" y="26670"/>
                </a:lnTo>
                <a:lnTo>
                  <a:pt x="340410" y="30480"/>
                </a:lnTo>
                <a:lnTo>
                  <a:pt x="337896" y="33020"/>
                </a:lnTo>
                <a:lnTo>
                  <a:pt x="331304" y="44450"/>
                </a:lnTo>
                <a:lnTo>
                  <a:pt x="329412" y="46990"/>
                </a:lnTo>
                <a:lnTo>
                  <a:pt x="326275" y="54610"/>
                </a:lnTo>
                <a:lnTo>
                  <a:pt x="321246" y="80010"/>
                </a:lnTo>
                <a:lnTo>
                  <a:pt x="321246" y="138430"/>
                </a:lnTo>
                <a:lnTo>
                  <a:pt x="336956" y="181610"/>
                </a:lnTo>
                <a:lnTo>
                  <a:pt x="358622" y="203200"/>
                </a:lnTo>
                <a:lnTo>
                  <a:pt x="303352" y="214630"/>
                </a:lnTo>
                <a:lnTo>
                  <a:pt x="296443" y="217170"/>
                </a:lnTo>
                <a:lnTo>
                  <a:pt x="386896" y="217170"/>
                </a:lnTo>
                <a:lnTo>
                  <a:pt x="385953" y="214630"/>
                </a:lnTo>
                <a:lnTo>
                  <a:pt x="508381" y="214630"/>
                </a:lnTo>
                <a:lnTo>
                  <a:pt x="453136" y="203200"/>
                </a:lnTo>
                <a:lnTo>
                  <a:pt x="461264" y="196850"/>
                </a:lnTo>
                <a:lnTo>
                  <a:pt x="465074" y="193040"/>
                </a:lnTo>
                <a:lnTo>
                  <a:pt x="466217" y="191770"/>
                </a:lnTo>
                <a:lnTo>
                  <a:pt x="393827" y="191770"/>
                </a:lnTo>
                <a:lnTo>
                  <a:pt x="388112" y="189230"/>
                </a:lnTo>
                <a:lnTo>
                  <a:pt x="382778" y="187960"/>
                </a:lnTo>
                <a:lnTo>
                  <a:pt x="377444" y="185420"/>
                </a:lnTo>
                <a:lnTo>
                  <a:pt x="372745" y="181610"/>
                </a:lnTo>
                <a:lnTo>
                  <a:pt x="368046" y="179070"/>
                </a:lnTo>
                <a:lnTo>
                  <a:pt x="363639" y="175260"/>
                </a:lnTo>
                <a:lnTo>
                  <a:pt x="359879" y="170180"/>
                </a:lnTo>
                <a:lnTo>
                  <a:pt x="356425" y="166370"/>
                </a:lnTo>
                <a:lnTo>
                  <a:pt x="346367" y="132080"/>
                </a:lnTo>
                <a:lnTo>
                  <a:pt x="346367" y="114300"/>
                </a:lnTo>
                <a:lnTo>
                  <a:pt x="377825" y="114300"/>
                </a:lnTo>
                <a:lnTo>
                  <a:pt x="386588" y="113030"/>
                </a:lnTo>
                <a:lnTo>
                  <a:pt x="390652" y="111760"/>
                </a:lnTo>
                <a:lnTo>
                  <a:pt x="399161" y="109220"/>
                </a:lnTo>
                <a:lnTo>
                  <a:pt x="407035" y="106680"/>
                </a:lnTo>
                <a:lnTo>
                  <a:pt x="411099" y="104140"/>
                </a:lnTo>
                <a:lnTo>
                  <a:pt x="414782" y="101600"/>
                </a:lnTo>
                <a:lnTo>
                  <a:pt x="418338" y="100330"/>
                </a:lnTo>
                <a:lnTo>
                  <a:pt x="422021" y="97790"/>
                </a:lnTo>
                <a:lnTo>
                  <a:pt x="425450" y="95250"/>
                </a:lnTo>
                <a:lnTo>
                  <a:pt x="429006" y="92710"/>
                </a:lnTo>
                <a:lnTo>
                  <a:pt x="432054" y="88900"/>
                </a:lnTo>
                <a:lnTo>
                  <a:pt x="346367" y="88900"/>
                </a:lnTo>
                <a:lnTo>
                  <a:pt x="346494" y="81280"/>
                </a:lnTo>
                <a:lnTo>
                  <a:pt x="363639" y="41910"/>
                </a:lnTo>
                <a:lnTo>
                  <a:pt x="393827" y="25400"/>
                </a:lnTo>
                <a:lnTo>
                  <a:pt x="399796" y="25400"/>
                </a:lnTo>
                <a:lnTo>
                  <a:pt x="406019" y="24130"/>
                </a:lnTo>
                <a:lnTo>
                  <a:pt x="465963" y="24130"/>
                </a:lnTo>
                <a:lnTo>
                  <a:pt x="459740" y="19050"/>
                </a:lnTo>
                <a:lnTo>
                  <a:pt x="456565" y="16510"/>
                </a:lnTo>
                <a:lnTo>
                  <a:pt x="453517" y="13970"/>
                </a:lnTo>
                <a:lnTo>
                  <a:pt x="434975" y="5080"/>
                </a:lnTo>
                <a:lnTo>
                  <a:pt x="431165" y="3810"/>
                </a:lnTo>
                <a:lnTo>
                  <a:pt x="427101" y="1270"/>
                </a:lnTo>
                <a:close/>
              </a:path>
              <a:path w="643255" h="471169">
                <a:moveTo>
                  <a:pt x="425450" y="214630"/>
                </a:moveTo>
                <a:lnTo>
                  <a:pt x="385953" y="214630"/>
                </a:lnTo>
                <a:lnTo>
                  <a:pt x="390652" y="215900"/>
                </a:lnTo>
                <a:lnTo>
                  <a:pt x="395732" y="217170"/>
                </a:lnTo>
                <a:lnTo>
                  <a:pt x="416052" y="217170"/>
                </a:lnTo>
                <a:lnTo>
                  <a:pt x="425450" y="214630"/>
                </a:lnTo>
                <a:close/>
              </a:path>
              <a:path w="643255" h="471169">
                <a:moveTo>
                  <a:pt x="148221" y="200660"/>
                </a:moveTo>
                <a:lnTo>
                  <a:pt x="144449" y="201930"/>
                </a:lnTo>
                <a:lnTo>
                  <a:pt x="151993" y="201930"/>
                </a:lnTo>
                <a:lnTo>
                  <a:pt x="148221" y="200660"/>
                </a:lnTo>
                <a:close/>
              </a:path>
              <a:path w="643255" h="471169">
                <a:moveTo>
                  <a:pt x="434340" y="60960"/>
                </a:moveTo>
                <a:lnTo>
                  <a:pt x="425450" y="60960"/>
                </a:lnTo>
                <a:lnTo>
                  <a:pt x="423672" y="62230"/>
                </a:lnTo>
                <a:lnTo>
                  <a:pt x="421767" y="63500"/>
                </a:lnTo>
                <a:lnTo>
                  <a:pt x="420116" y="64770"/>
                </a:lnTo>
                <a:lnTo>
                  <a:pt x="417703" y="68580"/>
                </a:lnTo>
                <a:lnTo>
                  <a:pt x="415163" y="71120"/>
                </a:lnTo>
                <a:lnTo>
                  <a:pt x="412369" y="73660"/>
                </a:lnTo>
                <a:lnTo>
                  <a:pt x="406654" y="77470"/>
                </a:lnTo>
                <a:lnTo>
                  <a:pt x="403479" y="80010"/>
                </a:lnTo>
                <a:lnTo>
                  <a:pt x="400431" y="81280"/>
                </a:lnTo>
                <a:lnTo>
                  <a:pt x="394081" y="83820"/>
                </a:lnTo>
                <a:lnTo>
                  <a:pt x="390652" y="86360"/>
                </a:lnTo>
                <a:lnTo>
                  <a:pt x="383794" y="87630"/>
                </a:lnTo>
                <a:lnTo>
                  <a:pt x="379984" y="87630"/>
                </a:lnTo>
                <a:lnTo>
                  <a:pt x="376516" y="88900"/>
                </a:lnTo>
                <a:lnTo>
                  <a:pt x="432054" y="88900"/>
                </a:lnTo>
                <a:lnTo>
                  <a:pt x="465709" y="109220"/>
                </a:lnTo>
                <a:lnTo>
                  <a:pt x="465709" y="132080"/>
                </a:lnTo>
                <a:lnTo>
                  <a:pt x="465328" y="138430"/>
                </a:lnTo>
                <a:lnTo>
                  <a:pt x="451866" y="170180"/>
                </a:lnTo>
                <a:lnTo>
                  <a:pt x="448056" y="175260"/>
                </a:lnTo>
                <a:lnTo>
                  <a:pt x="443738" y="179070"/>
                </a:lnTo>
                <a:lnTo>
                  <a:pt x="439293" y="181610"/>
                </a:lnTo>
                <a:lnTo>
                  <a:pt x="434340" y="185420"/>
                </a:lnTo>
                <a:lnTo>
                  <a:pt x="429260" y="187960"/>
                </a:lnTo>
                <a:lnTo>
                  <a:pt x="423672" y="189230"/>
                </a:lnTo>
                <a:lnTo>
                  <a:pt x="417957" y="191770"/>
                </a:lnTo>
                <a:lnTo>
                  <a:pt x="466217" y="191770"/>
                </a:lnTo>
                <a:lnTo>
                  <a:pt x="471932" y="185420"/>
                </a:lnTo>
                <a:lnTo>
                  <a:pt x="475107" y="181610"/>
                </a:lnTo>
                <a:lnTo>
                  <a:pt x="477901" y="177800"/>
                </a:lnTo>
                <a:lnTo>
                  <a:pt x="480441" y="172720"/>
                </a:lnTo>
                <a:lnTo>
                  <a:pt x="482600" y="168910"/>
                </a:lnTo>
                <a:lnTo>
                  <a:pt x="484886" y="163830"/>
                </a:lnTo>
                <a:lnTo>
                  <a:pt x="486410" y="158750"/>
                </a:lnTo>
                <a:lnTo>
                  <a:pt x="488061" y="153670"/>
                </a:lnTo>
                <a:lnTo>
                  <a:pt x="489204" y="148590"/>
                </a:lnTo>
                <a:lnTo>
                  <a:pt x="490474" y="138430"/>
                </a:lnTo>
                <a:lnTo>
                  <a:pt x="490855" y="132080"/>
                </a:lnTo>
                <a:lnTo>
                  <a:pt x="490855" y="83820"/>
                </a:lnTo>
                <a:lnTo>
                  <a:pt x="490474" y="80010"/>
                </a:lnTo>
                <a:lnTo>
                  <a:pt x="465328" y="80010"/>
                </a:lnTo>
                <a:lnTo>
                  <a:pt x="436245" y="62230"/>
                </a:lnTo>
                <a:lnTo>
                  <a:pt x="434340" y="60960"/>
                </a:lnTo>
                <a:close/>
              </a:path>
              <a:path w="643255" h="471169">
                <a:moveTo>
                  <a:pt x="465963" y="24130"/>
                </a:moveTo>
                <a:lnTo>
                  <a:pt x="406019" y="24130"/>
                </a:lnTo>
                <a:lnTo>
                  <a:pt x="411734" y="25400"/>
                </a:lnTo>
                <a:lnTo>
                  <a:pt x="417322" y="25400"/>
                </a:lnTo>
                <a:lnTo>
                  <a:pt x="423037" y="26670"/>
                </a:lnTo>
                <a:lnTo>
                  <a:pt x="427990" y="29210"/>
                </a:lnTo>
                <a:lnTo>
                  <a:pt x="433070" y="31750"/>
                </a:lnTo>
                <a:lnTo>
                  <a:pt x="437769" y="33020"/>
                </a:lnTo>
                <a:lnTo>
                  <a:pt x="442468" y="36830"/>
                </a:lnTo>
                <a:lnTo>
                  <a:pt x="463550" y="68580"/>
                </a:lnTo>
                <a:lnTo>
                  <a:pt x="465328" y="80010"/>
                </a:lnTo>
                <a:lnTo>
                  <a:pt x="490474" y="80010"/>
                </a:lnTo>
                <a:lnTo>
                  <a:pt x="489839" y="71120"/>
                </a:lnTo>
                <a:lnTo>
                  <a:pt x="488061" y="63500"/>
                </a:lnTo>
                <a:lnTo>
                  <a:pt x="487045" y="58420"/>
                </a:lnTo>
                <a:lnTo>
                  <a:pt x="485521" y="54610"/>
                </a:lnTo>
                <a:lnTo>
                  <a:pt x="483870" y="50800"/>
                </a:lnTo>
                <a:lnTo>
                  <a:pt x="482346" y="46990"/>
                </a:lnTo>
                <a:lnTo>
                  <a:pt x="480441" y="44450"/>
                </a:lnTo>
                <a:lnTo>
                  <a:pt x="478536" y="40640"/>
                </a:lnTo>
                <a:lnTo>
                  <a:pt x="476123" y="36830"/>
                </a:lnTo>
                <a:lnTo>
                  <a:pt x="473837" y="33020"/>
                </a:lnTo>
                <a:lnTo>
                  <a:pt x="471297" y="30480"/>
                </a:lnTo>
                <a:lnTo>
                  <a:pt x="468503" y="26670"/>
                </a:lnTo>
                <a:lnTo>
                  <a:pt x="465963" y="24130"/>
                </a:lnTo>
                <a:close/>
              </a:path>
              <a:path w="643255" h="471169">
                <a:moveTo>
                  <a:pt x="418973" y="0"/>
                </a:moveTo>
                <a:lnTo>
                  <a:pt x="393192" y="0"/>
                </a:lnTo>
                <a:lnTo>
                  <a:pt x="388747" y="1270"/>
                </a:lnTo>
                <a:lnTo>
                  <a:pt x="423037" y="1270"/>
                </a:lnTo>
                <a:lnTo>
                  <a:pt x="418973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30224" y="112471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191" y="0"/>
                </a:moveTo>
                <a:lnTo>
                  <a:pt x="0" y="12191"/>
                </a:lnTo>
                <a:lnTo>
                  <a:pt x="304" y="14604"/>
                </a:lnTo>
                <a:lnTo>
                  <a:pt x="12191" y="24384"/>
                </a:lnTo>
                <a:lnTo>
                  <a:pt x="14630" y="24129"/>
                </a:lnTo>
                <a:lnTo>
                  <a:pt x="24384" y="12191"/>
                </a:lnTo>
                <a:lnTo>
                  <a:pt x="24079" y="9778"/>
                </a:lnTo>
                <a:lnTo>
                  <a:pt x="12191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2103" y="1755901"/>
            <a:ext cx="710565" cy="709930"/>
          </a:xfrm>
          <a:custGeom>
            <a:avLst/>
            <a:gdLst/>
            <a:ahLst/>
            <a:cxnLst/>
            <a:rect l="l" t="t" r="r" b="b"/>
            <a:pathLst>
              <a:path w="710565" h="709930">
                <a:moveTo>
                  <a:pt x="369049" y="1269"/>
                </a:moveTo>
                <a:lnTo>
                  <a:pt x="341134" y="1269"/>
                </a:lnTo>
                <a:lnTo>
                  <a:pt x="336473" y="2539"/>
                </a:lnTo>
                <a:lnTo>
                  <a:pt x="296748" y="21589"/>
                </a:lnTo>
                <a:lnTo>
                  <a:pt x="272402" y="52069"/>
                </a:lnTo>
                <a:lnTo>
                  <a:pt x="269176" y="60959"/>
                </a:lnTo>
                <a:lnTo>
                  <a:pt x="266319" y="68579"/>
                </a:lnTo>
                <a:lnTo>
                  <a:pt x="265239" y="73659"/>
                </a:lnTo>
                <a:lnTo>
                  <a:pt x="263817" y="82550"/>
                </a:lnTo>
                <a:lnTo>
                  <a:pt x="263461" y="87629"/>
                </a:lnTo>
                <a:lnTo>
                  <a:pt x="263461" y="91439"/>
                </a:lnTo>
                <a:lnTo>
                  <a:pt x="275272" y="137159"/>
                </a:lnTo>
                <a:lnTo>
                  <a:pt x="306768" y="170179"/>
                </a:lnTo>
                <a:lnTo>
                  <a:pt x="297103" y="173989"/>
                </a:lnTo>
                <a:lnTo>
                  <a:pt x="287794" y="177800"/>
                </a:lnTo>
                <a:lnTo>
                  <a:pt x="279209" y="184150"/>
                </a:lnTo>
                <a:lnTo>
                  <a:pt x="270967" y="189229"/>
                </a:lnTo>
                <a:lnTo>
                  <a:pt x="263093" y="196850"/>
                </a:lnTo>
                <a:lnTo>
                  <a:pt x="255574" y="203200"/>
                </a:lnTo>
                <a:lnTo>
                  <a:pt x="248780" y="210819"/>
                </a:lnTo>
                <a:lnTo>
                  <a:pt x="227660" y="246379"/>
                </a:lnTo>
                <a:lnTo>
                  <a:pt x="217995" y="287019"/>
                </a:lnTo>
                <a:lnTo>
                  <a:pt x="217639" y="378459"/>
                </a:lnTo>
                <a:lnTo>
                  <a:pt x="217995" y="383539"/>
                </a:lnTo>
                <a:lnTo>
                  <a:pt x="234454" y="419100"/>
                </a:lnTo>
                <a:lnTo>
                  <a:pt x="243052" y="425450"/>
                </a:lnTo>
                <a:lnTo>
                  <a:pt x="247700" y="429259"/>
                </a:lnTo>
                <a:lnTo>
                  <a:pt x="257733" y="433069"/>
                </a:lnTo>
                <a:lnTo>
                  <a:pt x="269176" y="435609"/>
                </a:lnTo>
                <a:lnTo>
                  <a:pt x="274904" y="435609"/>
                </a:lnTo>
                <a:lnTo>
                  <a:pt x="274904" y="476250"/>
                </a:lnTo>
                <a:lnTo>
                  <a:pt x="201523" y="549909"/>
                </a:lnTo>
                <a:lnTo>
                  <a:pt x="51549" y="549909"/>
                </a:lnTo>
                <a:lnTo>
                  <a:pt x="40093" y="552450"/>
                </a:lnTo>
                <a:lnTo>
                  <a:pt x="30073" y="557529"/>
                </a:lnTo>
                <a:lnTo>
                  <a:pt x="25412" y="560069"/>
                </a:lnTo>
                <a:lnTo>
                  <a:pt x="20764" y="563879"/>
                </a:lnTo>
                <a:lnTo>
                  <a:pt x="16827" y="566419"/>
                </a:lnTo>
                <a:lnTo>
                  <a:pt x="13246" y="571500"/>
                </a:lnTo>
                <a:lnTo>
                  <a:pt x="9664" y="575309"/>
                </a:lnTo>
                <a:lnTo>
                  <a:pt x="6807" y="580389"/>
                </a:lnTo>
                <a:lnTo>
                  <a:pt x="2501" y="590550"/>
                </a:lnTo>
                <a:lnTo>
                  <a:pt x="1079" y="595629"/>
                </a:lnTo>
                <a:lnTo>
                  <a:pt x="355" y="601979"/>
                </a:lnTo>
                <a:lnTo>
                  <a:pt x="0" y="607059"/>
                </a:lnTo>
                <a:lnTo>
                  <a:pt x="0" y="652779"/>
                </a:lnTo>
                <a:lnTo>
                  <a:pt x="9664" y="684529"/>
                </a:lnTo>
                <a:lnTo>
                  <a:pt x="13246" y="689609"/>
                </a:lnTo>
                <a:lnTo>
                  <a:pt x="40093" y="707389"/>
                </a:lnTo>
                <a:lnTo>
                  <a:pt x="45821" y="709929"/>
                </a:lnTo>
                <a:lnTo>
                  <a:pt x="171818" y="709929"/>
                </a:lnTo>
                <a:lnTo>
                  <a:pt x="177546" y="707389"/>
                </a:lnTo>
                <a:lnTo>
                  <a:pt x="187566" y="703579"/>
                </a:lnTo>
                <a:lnTo>
                  <a:pt x="206184" y="687069"/>
                </a:lnTo>
                <a:lnTo>
                  <a:pt x="50469" y="687069"/>
                </a:lnTo>
                <a:lnTo>
                  <a:pt x="46888" y="685800"/>
                </a:lnTo>
                <a:lnTo>
                  <a:pt x="44030" y="684529"/>
                </a:lnTo>
                <a:lnTo>
                  <a:pt x="40805" y="683259"/>
                </a:lnTo>
                <a:lnTo>
                  <a:pt x="37947" y="681989"/>
                </a:lnTo>
                <a:lnTo>
                  <a:pt x="32931" y="678179"/>
                </a:lnTo>
                <a:lnTo>
                  <a:pt x="28638" y="673100"/>
                </a:lnTo>
                <a:lnTo>
                  <a:pt x="27203" y="669289"/>
                </a:lnTo>
                <a:lnTo>
                  <a:pt x="24345" y="664209"/>
                </a:lnTo>
                <a:lnTo>
                  <a:pt x="22910" y="656589"/>
                </a:lnTo>
                <a:lnTo>
                  <a:pt x="22910" y="603250"/>
                </a:lnTo>
                <a:lnTo>
                  <a:pt x="23621" y="600709"/>
                </a:lnTo>
                <a:lnTo>
                  <a:pt x="24345" y="596900"/>
                </a:lnTo>
                <a:lnTo>
                  <a:pt x="25768" y="594359"/>
                </a:lnTo>
                <a:lnTo>
                  <a:pt x="27203" y="590550"/>
                </a:lnTo>
                <a:lnTo>
                  <a:pt x="28638" y="588009"/>
                </a:lnTo>
                <a:lnTo>
                  <a:pt x="32931" y="582929"/>
                </a:lnTo>
                <a:lnTo>
                  <a:pt x="37947" y="579119"/>
                </a:lnTo>
                <a:lnTo>
                  <a:pt x="40805" y="577850"/>
                </a:lnTo>
                <a:lnTo>
                  <a:pt x="44030" y="575309"/>
                </a:lnTo>
                <a:lnTo>
                  <a:pt x="46888" y="574039"/>
                </a:lnTo>
                <a:lnTo>
                  <a:pt x="50469" y="574039"/>
                </a:lnTo>
                <a:lnTo>
                  <a:pt x="53695" y="572769"/>
                </a:lnTo>
                <a:lnTo>
                  <a:pt x="217639" y="572769"/>
                </a:lnTo>
                <a:lnTo>
                  <a:pt x="217639" y="566419"/>
                </a:lnTo>
                <a:lnTo>
                  <a:pt x="274904" y="509269"/>
                </a:lnTo>
                <a:lnTo>
                  <a:pt x="297815" y="509269"/>
                </a:lnTo>
                <a:lnTo>
                  <a:pt x="297815" y="412750"/>
                </a:lnTo>
                <a:lnTo>
                  <a:pt x="271335" y="412750"/>
                </a:lnTo>
                <a:lnTo>
                  <a:pt x="268109" y="411479"/>
                </a:lnTo>
                <a:lnTo>
                  <a:pt x="264528" y="411479"/>
                </a:lnTo>
                <a:lnTo>
                  <a:pt x="261670" y="410209"/>
                </a:lnTo>
                <a:lnTo>
                  <a:pt x="258445" y="408939"/>
                </a:lnTo>
                <a:lnTo>
                  <a:pt x="255574" y="406400"/>
                </a:lnTo>
                <a:lnTo>
                  <a:pt x="250571" y="402589"/>
                </a:lnTo>
                <a:lnTo>
                  <a:pt x="246278" y="397509"/>
                </a:lnTo>
                <a:lnTo>
                  <a:pt x="244843" y="394969"/>
                </a:lnTo>
                <a:lnTo>
                  <a:pt x="243408" y="391159"/>
                </a:lnTo>
                <a:lnTo>
                  <a:pt x="241973" y="388619"/>
                </a:lnTo>
                <a:lnTo>
                  <a:pt x="241261" y="384809"/>
                </a:lnTo>
                <a:lnTo>
                  <a:pt x="240550" y="382269"/>
                </a:lnTo>
                <a:lnTo>
                  <a:pt x="240550" y="292100"/>
                </a:lnTo>
                <a:lnTo>
                  <a:pt x="241261" y="285750"/>
                </a:lnTo>
                <a:lnTo>
                  <a:pt x="241973" y="280669"/>
                </a:lnTo>
                <a:lnTo>
                  <a:pt x="243052" y="275589"/>
                </a:lnTo>
                <a:lnTo>
                  <a:pt x="244119" y="269239"/>
                </a:lnTo>
                <a:lnTo>
                  <a:pt x="260235" y="233679"/>
                </a:lnTo>
                <a:lnTo>
                  <a:pt x="266674" y="226059"/>
                </a:lnTo>
                <a:lnTo>
                  <a:pt x="270256" y="220979"/>
                </a:lnTo>
                <a:lnTo>
                  <a:pt x="278130" y="213359"/>
                </a:lnTo>
                <a:lnTo>
                  <a:pt x="282422" y="209550"/>
                </a:lnTo>
                <a:lnTo>
                  <a:pt x="286727" y="207009"/>
                </a:lnTo>
                <a:lnTo>
                  <a:pt x="291020" y="203200"/>
                </a:lnTo>
                <a:lnTo>
                  <a:pt x="295668" y="200659"/>
                </a:lnTo>
                <a:lnTo>
                  <a:pt x="300685" y="198119"/>
                </a:lnTo>
                <a:lnTo>
                  <a:pt x="305333" y="195579"/>
                </a:lnTo>
                <a:lnTo>
                  <a:pt x="310705" y="193039"/>
                </a:lnTo>
                <a:lnTo>
                  <a:pt x="315722" y="190500"/>
                </a:lnTo>
                <a:lnTo>
                  <a:pt x="321081" y="189229"/>
                </a:lnTo>
                <a:lnTo>
                  <a:pt x="326453" y="186689"/>
                </a:lnTo>
                <a:lnTo>
                  <a:pt x="332181" y="186689"/>
                </a:lnTo>
                <a:lnTo>
                  <a:pt x="337553" y="185419"/>
                </a:lnTo>
                <a:lnTo>
                  <a:pt x="343281" y="184150"/>
                </a:lnTo>
                <a:lnTo>
                  <a:pt x="431220" y="184150"/>
                </a:lnTo>
                <a:lnTo>
                  <a:pt x="429552" y="182879"/>
                </a:lnTo>
                <a:lnTo>
                  <a:pt x="424891" y="179069"/>
                </a:lnTo>
                <a:lnTo>
                  <a:pt x="419519" y="176529"/>
                </a:lnTo>
                <a:lnTo>
                  <a:pt x="414515" y="173989"/>
                </a:lnTo>
                <a:lnTo>
                  <a:pt x="408787" y="171450"/>
                </a:lnTo>
                <a:lnTo>
                  <a:pt x="403415" y="170179"/>
                </a:lnTo>
                <a:lnTo>
                  <a:pt x="412724" y="162559"/>
                </a:lnTo>
                <a:lnTo>
                  <a:pt x="414155" y="161289"/>
                </a:lnTo>
                <a:lnTo>
                  <a:pt x="355092" y="161289"/>
                </a:lnTo>
                <a:lnTo>
                  <a:pt x="341134" y="158750"/>
                </a:lnTo>
                <a:lnTo>
                  <a:pt x="306412" y="140969"/>
                </a:lnTo>
                <a:lnTo>
                  <a:pt x="287794" y="105409"/>
                </a:lnTo>
                <a:lnTo>
                  <a:pt x="286359" y="91439"/>
                </a:lnTo>
                <a:lnTo>
                  <a:pt x="286727" y="85089"/>
                </a:lnTo>
                <a:lnTo>
                  <a:pt x="302120" y="48259"/>
                </a:lnTo>
                <a:lnTo>
                  <a:pt x="341134" y="24129"/>
                </a:lnTo>
                <a:lnTo>
                  <a:pt x="347929" y="24129"/>
                </a:lnTo>
                <a:lnTo>
                  <a:pt x="355092" y="22859"/>
                </a:lnTo>
                <a:lnTo>
                  <a:pt x="415048" y="22859"/>
                </a:lnTo>
                <a:lnTo>
                  <a:pt x="413435" y="21589"/>
                </a:lnTo>
                <a:lnTo>
                  <a:pt x="373710" y="2539"/>
                </a:lnTo>
                <a:lnTo>
                  <a:pt x="369049" y="1269"/>
                </a:lnTo>
                <a:close/>
              </a:path>
              <a:path w="710565" h="709930">
                <a:moveTo>
                  <a:pt x="297815" y="509269"/>
                </a:moveTo>
                <a:lnTo>
                  <a:pt x="274904" y="509269"/>
                </a:lnTo>
                <a:lnTo>
                  <a:pt x="274904" y="664209"/>
                </a:lnTo>
                <a:lnTo>
                  <a:pt x="275272" y="669289"/>
                </a:lnTo>
                <a:lnTo>
                  <a:pt x="275983" y="674369"/>
                </a:lnTo>
                <a:lnTo>
                  <a:pt x="277063" y="678179"/>
                </a:lnTo>
                <a:lnTo>
                  <a:pt x="278485" y="681989"/>
                </a:lnTo>
                <a:lnTo>
                  <a:pt x="280276" y="687069"/>
                </a:lnTo>
                <a:lnTo>
                  <a:pt x="311416" y="709929"/>
                </a:lnTo>
                <a:lnTo>
                  <a:pt x="330746" y="709929"/>
                </a:lnTo>
                <a:lnTo>
                  <a:pt x="335407" y="707389"/>
                </a:lnTo>
                <a:lnTo>
                  <a:pt x="340055" y="706119"/>
                </a:lnTo>
                <a:lnTo>
                  <a:pt x="351866" y="698500"/>
                </a:lnTo>
                <a:lnTo>
                  <a:pt x="355092" y="694689"/>
                </a:lnTo>
                <a:lnTo>
                  <a:pt x="423603" y="694689"/>
                </a:lnTo>
                <a:lnTo>
                  <a:pt x="424891" y="693419"/>
                </a:lnTo>
                <a:lnTo>
                  <a:pt x="427393" y="690879"/>
                </a:lnTo>
                <a:lnTo>
                  <a:pt x="429907" y="687069"/>
                </a:lnTo>
                <a:lnTo>
                  <a:pt x="313931" y="687069"/>
                </a:lnTo>
                <a:lnTo>
                  <a:pt x="311784" y="685800"/>
                </a:lnTo>
                <a:lnTo>
                  <a:pt x="309994" y="684529"/>
                </a:lnTo>
                <a:lnTo>
                  <a:pt x="307848" y="683259"/>
                </a:lnTo>
                <a:lnTo>
                  <a:pt x="304622" y="680719"/>
                </a:lnTo>
                <a:lnTo>
                  <a:pt x="301752" y="678179"/>
                </a:lnTo>
                <a:lnTo>
                  <a:pt x="299605" y="673100"/>
                </a:lnTo>
                <a:lnTo>
                  <a:pt x="298183" y="669289"/>
                </a:lnTo>
                <a:lnTo>
                  <a:pt x="297815" y="666750"/>
                </a:lnTo>
                <a:lnTo>
                  <a:pt x="297815" y="509269"/>
                </a:lnTo>
                <a:close/>
              </a:path>
              <a:path w="710565" h="709930">
                <a:moveTo>
                  <a:pt x="423603" y="694689"/>
                </a:moveTo>
                <a:lnTo>
                  <a:pt x="355092" y="694689"/>
                </a:lnTo>
                <a:lnTo>
                  <a:pt x="358317" y="698500"/>
                </a:lnTo>
                <a:lnTo>
                  <a:pt x="370128" y="706119"/>
                </a:lnTo>
                <a:lnTo>
                  <a:pt x="374777" y="707389"/>
                </a:lnTo>
                <a:lnTo>
                  <a:pt x="379437" y="709929"/>
                </a:lnTo>
                <a:lnTo>
                  <a:pt x="398767" y="709929"/>
                </a:lnTo>
                <a:lnTo>
                  <a:pt x="407352" y="707389"/>
                </a:lnTo>
                <a:lnTo>
                  <a:pt x="415226" y="702309"/>
                </a:lnTo>
                <a:lnTo>
                  <a:pt x="418452" y="699769"/>
                </a:lnTo>
                <a:lnTo>
                  <a:pt x="423603" y="694689"/>
                </a:lnTo>
                <a:close/>
              </a:path>
              <a:path w="710565" h="709930">
                <a:moveTo>
                  <a:pt x="217639" y="572769"/>
                </a:moveTo>
                <a:lnTo>
                  <a:pt x="194729" y="572769"/>
                </a:lnTo>
                <a:lnTo>
                  <a:pt x="194729" y="656589"/>
                </a:lnTo>
                <a:lnTo>
                  <a:pt x="193294" y="664209"/>
                </a:lnTo>
                <a:lnTo>
                  <a:pt x="190436" y="669289"/>
                </a:lnTo>
                <a:lnTo>
                  <a:pt x="189001" y="673100"/>
                </a:lnTo>
                <a:lnTo>
                  <a:pt x="184708" y="678179"/>
                </a:lnTo>
                <a:lnTo>
                  <a:pt x="179692" y="681989"/>
                </a:lnTo>
                <a:lnTo>
                  <a:pt x="176834" y="683259"/>
                </a:lnTo>
                <a:lnTo>
                  <a:pt x="173609" y="684529"/>
                </a:lnTo>
                <a:lnTo>
                  <a:pt x="170738" y="685800"/>
                </a:lnTo>
                <a:lnTo>
                  <a:pt x="167170" y="687069"/>
                </a:lnTo>
                <a:lnTo>
                  <a:pt x="206184" y="687069"/>
                </a:lnTo>
                <a:lnTo>
                  <a:pt x="207975" y="684529"/>
                </a:lnTo>
                <a:lnTo>
                  <a:pt x="210832" y="680719"/>
                </a:lnTo>
                <a:lnTo>
                  <a:pt x="215125" y="670559"/>
                </a:lnTo>
                <a:lnTo>
                  <a:pt x="216560" y="664209"/>
                </a:lnTo>
                <a:lnTo>
                  <a:pt x="217284" y="659129"/>
                </a:lnTo>
                <a:lnTo>
                  <a:pt x="217639" y="652779"/>
                </a:lnTo>
                <a:lnTo>
                  <a:pt x="217639" y="572769"/>
                </a:lnTo>
                <a:close/>
              </a:path>
              <a:path w="710565" h="709930">
                <a:moveTo>
                  <a:pt x="366547" y="389889"/>
                </a:moveTo>
                <a:lnTo>
                  <a:pt x="343636" y="389889"/>
                </a:lnTo>
                <a:lnTo>
                  <a:pt x="343636" y="666750"/>
                </a:lnTo>
                <a:lnTo>
                  <a:pt x="343281" y="669289"/>
                </a:lnTo>
                <a:lnTo>
                  <a:pt x="331470" y="684529"/>
                </a:lnTo>
                <a:lnTo>
                  <a:pt x="329679" y="685800"/>
                </a:lnTo>
                <a:lnTo>
                  <a:pt x="327533" y="687069"/>
                </a:lnTo>
                <a:lnTo>
                  <a:pt x="382651" y="687069"/>
                </a:lnTo>
                <a:lnTo>
                  <a:pt x="380504" y="685800"/>
                </a:lnTo>
                <a:lnTo>
                  <a:pt x="378714" y="684529"/>
                </a:lnTo>
                <a:lnTo>
                  <a:pt x="366547" y="666750"/>
                </a:lnTo>
                <a:lnTo>
                  <a:pt x="366547" y="389889"/>
                </a:lnTo>
                <a:close/>
              </a:path>
              <a:path w="710565" h="709930">
                <a:moveTo>
                  <a:pt x="435279" y="264159"/>
                </a:moveTo>
                <a:lnTo>
                  <a:pt x="412369" y="264159"/>
                </a:lnTo>
                <a:lnTo>
                  <a:pt x="412369" y="666750"/>
                </a:lnTo>
                <a:lnTo>
                  <a:pt x="412000" y="669289"/>
                </a:lnTo>
                <a:lnTo>
                  <a:pt x="400189" y="684529"/>
                </a:lnTo>
                <a:lnTo>
                  <a:pt x="398399" y="685800"/>
                </a:lnTo>
                <a:lnTo>
                  <a:pt x="396252" y="687069"/>
                </a:lnTo>
                <a:lnTo>
                  <a:pt x="429907" y="687069"/>
                </a:lnTo>
                <a:lnTo>
                  <a:pt x="431698" y="681989"/>
                </a:lnTo>
                <a:lnTo>
                  <a:pt x="433120" y="678179"/>
                </a:lnTo>
                <a:lnTo>
                  <a:pt x="434200" y="674369"/>
                </a:lnTo>
                <a:lnTo>
                  <a:pt x="434911" y="669289"/>
                </a:lnTo>
                <a:lnTo>
                  <a:pt x="435279" y="664209"/>
                </a:lnTo>
                <a:lnTo>
                  <a:pt x="435279" y="435609"/>
                </a:lnTo>
                <a:lnTo>
                  <a:pt x="440944" y="435609"/>
                </a:lnTo>
                <a:lnTo>
                  <a:pt x="452501" y="433069"/>
                </a:lnTo>
                <a:lnTo>
                  <a:pt x="457454" y="430529"/>
                </a:lnTo>
                <a:lnTo>
                  <a:pt x="462534" y="429259"/>
                </a:lnTo>
                <a:lnTo>
                  <a:pt x="467106" y="425450"/>
                </a:lnTo>
                <a:lnTo>
                  <a:pt x="471805" y="422909"/>
                </a:lnTo>
                <a:lnTo>
                  <a:pt x="475742" y="419100"/>
                </a:lnTo>
                <a:lnTo>
                  <a:pt x="479298" y="415289"/>
                </a:lnTo>
                <a:lnTo>
                  <a:pt x="481075" y="412750"/>
                </a:lnTo>
                <a:lnTo>
                  <a:pt x="435279" y="412750"/>
                </a:lnTo>
                <a:lnTo>
                  <a:pt x="435279" y="264159"/>
                </a:lnTo>
                <a:close/>
              </a:path>
              <a:path w="710565" h="709930">
                <a:moveTo>
                  <a:pt x="297815" y="264159"/>
                </a:moveTo>
                <a:lnTo>
                  <a:pt x="274904" y="264159"/>
                </a:lnTo>
                <a:lnTo>
                  <a:pt x="274904" y="412750"/>
                </a:lnTo>
                <a:lnTo>
                  <a:pt x="297815" y="412750"/>
                </a:lnTo>
                <a:lnTo>
                  <a:pt x="297815" y="264159"/>
                </a:lnTo>
                <a:close/>
              </a:path>
              <a:path w="710565" h="709930">
                <a:moveTo>
                  <a:pt x="431220" y="184150"/>
                </a:moveTo>
                <a:lnTo>
                  <a:pt x="366903" y="184150"/>
                </a:lnTo>
                <a:lnTo>
                  <a:pt x="372630" y="185419"/>
                </a:lnTo>
                <a:lnTo>
                  <a:pt x="378002" y="186689"/>
                </a:lnTo>
                <a:lnTo>
                  <a:pt x="383730" y="186689"/>
                </a:lnTo>
                <a:lnTo>
                  <a:pt x="389102" y="189229"/>
                </a:lnTo>
                <a:lnTo>
                  <a:pt x="394462" y="190500"/>
                </a:lnTo>
                <a:lnTo>
                  <a:pt x="399478" y="193039"/>
                </a:lnTo>
                <a:lnTo>
                  <a:pt x="404850" y="195579"/>
                </a:lnTo>
                <a:lnTo>
                  <a:pt x="409498" y="198119"/>
                </a:lnTo>
                <a:lnTo>
                  <a:pt x="414515" y="200659"/>
                </a:lnTo>
                <a:lnTo>
                  <a:pt x="419163" y="203200"/>
                </a:lnTo>
                <a:lnTo>
                  <a:pt x="423456" y="207009"/>
                </a:lnTo>
                <a:lnTo>
                  <a:pt x="427761" y="209550"/>
                </a:lnTo>
                <a:lnTo>
                  <a:pt x="432054" y="213359"/>
                </a:lnTo>
                <a:lnTo>
                  <a:pt x="439928" y="220979"/>
                </a:lnTo>
                <a:lnTo>
                  <a:pt x="443484" y="226059"/>
                </a:lnTo>
                <a:lnTo>
                  <a:pt x="446786" y="229869"/>
                </a:lnTo>
                <a:lnTo>
                  <a:pt x="464566" y="264159"/>
                </a:lnTo>
                <a:lnTo>
                  <a:pt x="467106" y="275589"/>
                </a:lnTo>
                <a:lnTo>
                  <a:pt x="468249" y="280669"/>
                </a:lnTo>
                <a:lnTo>
                  <a:pt x="468884" y="285750"/>
                </a:lnTo>
                <a:lnTo>
                  <a:pt x="469646" y="292100"/>
                </a:lnTo>
                <a:lnTo>
                  <a:pt x="469646" y="382269"/>
                </a:lnTo>
                <a:lnTo>
                  <a:pt x="468884" y="384809"/>
                </a:lnTo>
                <a:lnTo>
                  <a:pt x="468249" y="388619"/>
                </a:lnTo>
                <a:lnTo>
                  <a:pt x="466725" y="391159"/>
                </a:lnTo>
                <a:lnTo>
                  <a:pt x="465328" y="394969"/>
                </a:lnTo>
                <a:lnTo>
                  <a:pt x="463931" y="397509"/>
                </a:lnTo>
                <a:lnTo>
                  <a:pt x="459613" y="402589"/>
                </a:lnTo>
                <a:lnTo>
                  <a:pt x="457073" y="405129"/>
                </a:lnTo>
                <a:lnTo>
                  <a:pt x="454659" y="406400"/>
                </a:lnTo>
                <a:lnTo>
                  <a:pt x="451739" y="408939"/>
                </a:lnTo>
                <a:lnTo>
                  <a:pt x="448564" y="410209"/>
                </a:lnTo>
                <a:lnTo>
                  <a:pt x="445643" y="411479"/>
                </a:lnTo>
                <a:lnTo>
                  <a:pt x="442087" y="411479"/>
                </a:lnTo>
                <a:lnTo>
                  <a:pt x="438912" y="412750"/>
                </a:lnTo>
                <a:lnTo>
                  <a:pt x="481075" y="412750"/>
                </a:lnTo>
                <a:lnTo>
                  <a:pt x="492506" y="378459"/>
                </a:lnTo>
                <a:lnTo>
                  <a:pt x="492506" y="292100"/>
                </a:lnTo>
                <a:lnTo>
                  <a:pt x="491871" y="285750"/>
                </a:lnTo>
                <a:lnTo>
                  <a:pt x="490347" y="273050"/>
                </a:lnTo>
                <a:lnTo>
                  <a:pt x="488950" y="267969"/>
                </a:lnTo>
                <a:lnTo>
                  <a:pt x="487553" y="261619"/>
                </a:lnTo>
                <a:lnTo>
                  <a:pt x="485775" y="255269"/>
                </a:lnTo>
                <a:lnTo>
                  <a:pt x="483997" y="250189"/>
                </a:lnTo>
                <a:lnTo>
                  <a:pt x="481838" y="243839"/>
                </a:lnTo>
                <a:lnTo>
                  <a:pt x="463550" y="214629"/>
                </a:lnTo>
                <a:lnTo>
                  <a:pt x="459994" y="209550"/>
                </a:lnTo>
                <a:lnTo>
                  <a:pt x="476634" y="193039"/>
                </a:lnTo>
                <a:lnTo>
                  <a:pt x="443865" y="193039"/>
                </a:lnTo>
                <a:lnTo>
                  <a:pt x="439166" y="189229"/>
                </a:lnTo>
                <a:lnTo>
                  <a:pt x="434555" y="186689"/>
                </a:lnTo>
                <a:lnTo>
                  <a:pt x="431220" y="184150"/>
                </a:lnTo>
                <a:close/>
              </a:path>
              <a:path w="710565" h="709930">
                <a:moveTo>
                  <a:pt x="664337" y="1269"/>
                </a:moveTo>
                <a:lnTo>
                  <a:pt x="538353" y="1269"/>
                </a:lnTo>
                <a:lnTo>
                  <a:pt x="532638" y="2539"/>
                </a:lnTo>
                <a:lnTo>
                  <a:pt x="527685" y="5079"/>
                </a:lnTo>
                <a:lnTo>
                  <a:pt x="522605" y="7619"/>
                </a:lnTo>
                <a:lnTo>
                  <a:pt x="517906" y="10159"/>
                </a:lnTo>
                <a:lnTo>
                  <a:pt x="513334" y="13969"/>
                </a:lnTo>
                <a:lnTo>
                  <a:pt x="509397" y="16509"/>
                </a:lnTo>
                <a:lnTo>
                  <a:pt x="505841" y="21589"/>
                </a:lnTo>
                <a:lnTo>
                  <a:pt x="502158" y="25400"/>
                </a:lnTo>
                <a:lnTo>
                  <a:pt x="499364" y="30479"/>
                </a:lnTo>
                <a:lnTo>
                  <a:pt x="492506" y="144779"/>
                </a:lnTo>
                <a:lnTo>
                  <a:pt x="443865" y="193039"/>
                </a:lnTo>
                <a:lnTo>
                  <a:pt x="476634" y="193039"/>
                </a:lnTo>
                <a:lnTo>
                  <a:pt x="508634" y="161289"/>
                </a:lnTo>
                <a:lnTo>
                  <a:pt x="652907" y="161289"/>
                </a:lnTo>
                <a:lnTo>
                  <a:pt x="658622" y="160019"/>
                </a:lnTo>
                <a:lnTo>
                  <a:pt x="664337" y="160019"/>
                </a:lnTo>
                <a:lnTo>
                  <a:pt x="670052" y="158750"/>
                </a:lnTo>
                <a:lnTo>
                  <a:pt x="699346" y="137159"/>
                </a:lnTo>
                <a:lnTo>
                  <a:pt x="515493" y="137159"/>
                </a:lnTo>
                <a:lnTo>
                  <a:pt x="515493" y="54609"/>
                </a:lnTo>
                <a:lnTo>
                  <a:pt x="516128" y="50800"/>
                </a:lnTo>
                <a:lnTo>
                  <a:pt x="516890" y="46989"/>
                </a:lnTo>
                <a:lnTo>
                  <a:pt x="518287" y="44450"/>
                </a:lnTo>
                <a:lnTo>
                  <a:pt x="519811" y="40639"/>
                </a:lnTo>
                <a:lnTo>
                  <a:pt x="536575" y="26669"/>
                </a:lnTo>
                <a:lnTo>
                  <a:pt x="539496" y="24129"/>
                </a:lnTo>
                <a:lnTo>
                  <a:pt x="543052" y="24129"/>
                </a:lnTo>
                <a:lnTo>
                  <a:pt x="546227" y="22859"/>
                </a:lnTo>
                <a:lnTo>
                  <a:pt x="698161" y="22859"/>
                </a:lnTo>
                <a:lnTo>
                  <a:pt x="696976" y="21589"/>
                </a:lnTo>
                <a:lnTo>
                  <a:pt x="693420" y="16509"/>
                </a:lnTo>
                <a:lnTo>
                  <a:pt x="689483" y="13969"/>
                </a:lnTo>
                <a:lnTo>
                  <a:pt x="684784" y="10159"/>
                </a:lnTo>
                <a:lnTo>
                  <a:pt x="680085" y="7619"/>
                </a:lnTo>
                <a:lnTo>
                  <a:pt x="675132" y="5079"/>
                </a:lnTo>
                <a:lnTo>
                  <a:pt x="670052" y="2539"/>
                </a:lnTo>
                <a:lnTo>
                  <a:pt x="664337" y="1269"/>
                </a:lnTo>
                <a:close/>
              </a:path>
              <a:path w="710565" h="709930">
                <a:moveTo>
                  <a:pt x="415048" y="22859"/>
                </a:moveTo>
                <a:lnTo>
                  <a:pt x="355092" y="22859"/>
                </a:lnTo>
                <a:lnTo>
                  <a:pt x="362254" y="24129"/>
                </a:lnTo>
                <a:lnTo>
                  <a:pt x="369049" y="24129"/>
                </a:lnTo>
                <a:lnTo>
                  <a:pt x="381939" y="29209"/>
                </a:lnTo>
                <a:lnTo>
                  <a:pt x="412000" y="53339"/>
                </a:lnTo>
                <a:lnTo>
                  <a:pt x="423824" y="91439"/>
                </a:lnTo>
                <a:lnTo>
                  <a:pt x="423456" y="99059"/>
                </a:lnTo>
                <a:lnTo>
                  <a:pt x="408063" y="135889"/>
                </a:lnTo>
                <a:lnTo>
                  <a:pt x="375500" y="157479"/>
                </a:lnTo>
                <a:lnTo>
                  <a:pt x="355092" y="161289"/>
                </a:lnTo>
                <a:lnTo>
                  <a:pt x="414155" y="161289"/>
                </a:lnTo>
                <a:lnTo>
                  <a:pt x="439928" y="127000"/>
                </a:lnTo>
                <a:lnTo>
                  <a:pt x="444881" y="109219"/>
                </a:lnTo>
                <a:lnTo>
                  <a:pt x="446024" y="104139"/>
                </a:lnTo>
                <a:lnTo>
                  <a:pt x="446786" y="91439"/>
                </a:lnTo>
                <a:lnTo>
                  <a:pt x="446786" y="87629"/>
                </a:lnTo>
                <a:lnTo>
                  <a:pt x="440944" y="60959"/>
                </a:lnTo>
                <a:lnTo>
                  <a:pt x="439547" y="55879"/>
                </a:lnTo>
                <a:lnTo>
                  <a:pt x="419887" y="26669"/>
                </a:lnTo>
                <a:lnTo>
                  <a:pt x="415048" y="22859"/>
                </a:lnTo>
                <a:close/>
              </a:path>
              <a:path w="710565" h="709930">
                <a:moveTo>
                  <a:pt x="698161" y="22859"/>
                </a:moveTo>
                <a:lnTo>
                  <a:pt x="656463" y="22859"/>
                </a:lnTo>
                <a:lnTo>
                  <a:pt x="659765" y="24129"/>
                </a:lnTo>
                <a:lnTo>
                  <a:pt x="663321" y="24129"/>
                </a:lnTo>
                <a:lnTo>
                  <a:pt x="666115" y="26669"/>
                </a:lnTo>
                <a:lnTo>
                  <a:pt x="684403" y="44450"/>
                </a:lnTo>
                <a:lnTo>
                  <a:pt x="685800" y="46989"/>
                </a:lnTo>
                <a:lnTo>
                  <a:pt x="687324" y="54609"/>
                </a:lnTo>
                <a:lnTo>
                  <a:pt x="687324" y="106679"/>
                </a:lnTo>
                <a:lnTo>
                  <a:pt x="685800" y="114300"/>
                </a:lnTo>
                <a:lnTo>
                  <a:pt x="683006" y="119379"/>
                </a:lnTo>
                <a:lnTo>
                  <a:pt x="681609" y="123189"/>
                </a:lnTo>
                <a:lnTo>
                  <a:pt x="677291" y="128269"/>
                </a:lnTo>
                <a:lnTo>
                  <a:pt x="672211" y="132079"/>
                </a:lnTo>
                <a:lnTo>
                  <a:pt x="669417" y="133350"/>
                </a:lnTo>
                <a:lnTo>
                  <a:pt x="666115" y="134619"/>
                </a:lnTo>
                <a:lnTo>
                  <a:pt x="663321" y="135889"/>
                </a:lnTo>
                <a:lnTo>
                  <a:pt x="659765" y="137159"/>
                </a:lnTo>
                <a:lnTo>
                  <a:pt x="699346" y="137159"/>
                </a:lnTo>
                <a:lnTo>
                  <a:pt x="710107" y="104139"/>
                </a:lnTo>
                <a:lnTo>
                  <a:pt x="709993" y="54609"/>
                </a:lnTo>
                <a:lnTo>
                  <a:pt x="700532" y="25400"/>
                </a:lnTo>
                <a:lnTo>
                  <a:pt x="698161" y="22859"/>
                </a:lnTo>
                <a:close/>
              </a:path>
              <a:path w="710565" h="709930">
                <a:moveTo>
                  <a:pt x="359740" y="0"/>
                </a:moveTo>
                <a:lnTo>
                  <a:pt x="350443" y="0"/>
                </a:lnTo>
                <a:lnTo>
                  <a:pt x="345782" y="1269"/>
                </a:lnTo>
                <a:lnTo>
                  <a:pt x="364401" y="1269"/>
                </a:lnTo>
                <a:lnTo>
                  <a:pt x="359740" y="0"/>
                </a:lnTo>
                <a:close/>
              </a:path>
              <a:path w="710565" h="709930">
                <a:moveTo>
                  <a:pt x="652907" y="0"/>
                </a:moveTo>
                <a:lnTo>
                  <a:pt x="549783" y="0"/>
                </a:lnTo>
                <a:lnTo>
                  <a:pt x="544068" y="1269"/>
                </a:lnTo>
                <a:lnTo>
                  <a:pt x="658622" y="1269"/>
                </a:lnTo>
                <a:lnTo>
                  <a:pt x="652907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71600" y="1801367"/>
            <a:ext cx="125095" cy="21590"/>
          </a:xfrm>
          <a:custGeom>
            <a:avLst/>
            <a:gdLst/>
            <a:ahLst/>
            <a:cxnLst/>
            <a:rect l="l" t="t" r="r" b="b"/>
            <a:pathLst>
              <a:path w="125094" h="21589">
                <a:moveTo>
                  <a:pt x="124968" y="0"/>
                </a:moveTo>
                <a:lnTo>
                  <a:pt x="0" y="0"/>
                </a:lnTo>
                <a:lnTo>
                  <a:pt x="0" y="21336"/>
                </a:lnTo>
                <a:lnTo>
                  <a:pt x="124968" y="21336"/>
                </a:lnTo>
                <a:lnTo>
                  <a:pt x="124968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75232" y="18470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336" y="0"/>
                </a:moveTo>
                <a:lnTo>
                  <a:pt x="0" y="0"/>
                </a:lnTo>
                <a:lnTo>
                  <a:pt x="0" y="21336"/>
                </a:lnTo>
                <a:lnTo>
                  <a:pt x="21336" y="21336"/>
                </a:lnTo>
                <a:lnTo>
                  <a:pt x="21336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71600" y="1847088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79247" y="0"/>
                </a:moveTo>
                <a:lnTo>
                  <a:pt x="0" y="0"/>
                </a:lnTo>
                <a:lnTo>
                  <a:pt x="0" y="21336"/>
                </a:lnTo>
                <a:lnTo>
                  <a:pt x="79247" y="21336"/>
                </a:lnTo>
                <a:lnTo>
                  <a:pt x="79247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77824" y="2395727"/>
            <a:ext cx="125095" cy="24765"/>
          </a:xfrm>
          <a:custGeom>
            <a:avLst/>
            <a:gdLst/>
            <a:ahLst/>
            <a:cxnLst/>
            <a:rect l="l" t="t" r="r" b="b"/>
            <a:pathLst>
              <a:path w="125094" h="24764">
                <a:moveTo>
                  <a:pt x="124968" y="0"/>
                </a:moveTo>
                <a:lnTo>
                  <a:pt x="0" y="0"/>
                </a:lnTo>
                <a:lnTo>
                  <a:pt x="0" y="24384"/>
                </a:lnTo>
                <a:lnTo>
                  <a:pt x="124968" y="24384"/>
                </a:lnTo>
                <a:lnTo>
                  <a:pt x="124968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77824" y="2350007"/>
            <a:ext cx="21590" cy="24765"/>
          </a:xfrm>
          <a:custGeom>
            <a:avLst/>
            <a:gdLst/>
            <a:ahLst/>
            <a:cxnLst/>
            <a:rect l="l" t="t" r="r" b="b"/>
            <a:pathLst>
              <a:path w="21590" h="24764">
                <a:moveTo>
                  <a:pt x="21336" y="0"/>
                </a:moveTo>
                <a:lnTo>
                  <a:pt x="0" y="0"/>
                </a:lnTo>
                <a:lnTo>
                  <a:pt x="0" y="24384"/>
                </a:lnTo>
                <a:lnTo>
                  <a:pt x="21336" y="24384"/>
                </a:lnTo>
                <a:lnTo>
                  <a:pt x="21336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23544" y="2350007"/>
            <a:ext cx="79375" cy="24765"/>
          </a:xfrm>
          <a:custGeom>
            <a:avLst/>
            <a:gdLst/>
            <a:ahLst/>
            <a:cxnLst/>
            <a:rect l="l" t="t" r="r" b="b"/>
            <a:pathLst>
              <a:path w="79375" h="24764">
                <a:moveTo>
                  <a:pt x="79247" y="0"/>
                </a:moveTo>
                <a:lnTo>
                  <a:pt x="0" y="0"/>
                </a:lnTo>
                <a:lnTo>
                  <a:pt x="0" y="24384"/>
                </a:lnTo>
                <a:lnTo>
                  <a:pt x="79247" y="24384"/>
                </a:lnTo>
                <a:lnTo>
                  <a:pt x="79247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89303" y="2373629"/>
            <a:ext cx="253365" cy="21590"/>
          </a:xfrm>
          <a:custGeom>
            <a:avLst/>
            <a:gdLst/>
            <a:ahLst/>
            <a:cxnLst/>
            <a:rect l="l" t="t" r="r" b="b"/>
            <a:pathLst>
              <a:path w="253365" h="21589">
                <a:moveTo>
                  <a:pt x="0" y="21589"/>
                </a:moveTo>
                <a:lnTo>
                  <a:pt x="252984" y="21589"/>
                </a:lnTo>
                <a:lnTo>
                  <a:pt x="252984" y="0"/>
                </a:lnTo>
                <a:lnTo>
                  <a:pt x="0" y="0"/>
                </a:lnTo>
                <a:lnTo>
                  <a:pt x="0" y="2158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12291" y="2259329"/>
            <a:ext cx="23495" cy="114300"/>
          </a:xfrm>
          <a:custGeom>
            <a:avLst/>
            <a:gdLst/>
            <a:ahLst/>
            <a:cxnLst/>
            <a:rect l="l" t="t" r="r" b="b"/>
            <a:pathLst>
              <a:path w="23494" h="114300">
                <a:moveTo>
                  <a:pt x="0" y="114300"/>
                </a:moveTo>
                <a:lnTo>
                  <a:pt x="22987" y="114300"/>
                </a:lnTo>
                <a:lnTo>
                  <a:pt x="22987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58264" y="2236470"/>
            <a:ext cx="23495" cy="137160"/>
          </a:xfrm>
          <a:custGeom>
            <a:avLst/>
            <a:gdLst/>
            <a:ahLst/>
            <a:cxnLst/>
            <a:rect l="l" t="t" r="r" b="b"/>
            <a:pathLst>
              <a:path w="23494" h="137160">
                <a:moveTo>
                  <a:pt x="0" y="137159"/>
                </a:moveTo>
                <a:lnTo>
                  <a:pt x="22987" y="137159"/>
                </a:lnTo>
                <a:lnTo>
                  <a:pt x="22987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04238" y="2270760"/>
            <a:ext cx="23495" cy="102870"/>
          </a:xfrm>
          <a:custGeom>
            <a:avLst/>
            <a:gdLst/>
            <a:ahLst/>
            <a:cxnLst/>
            <a:rect l="l" t="t" r="r" b="b"/>
            <a:pathLst>
              <a:path w="23494" h="102869">
                <a:moveTo>
                  <a:pt x="0" y="102870"/>
                </a:moveTo>
                <a:lnTo>
                  <a:pt x="23114" y="102870"/>
                </a:lnTo>
                <a:lnTo>
                  <a:pt x="23114" y="0"/>
                </a:lnTo>
                <a:lnTo>
                  <a:pt x="0" y="0"/>
                </a:lnTo>
                <a:lnTo>
                  <a:pt x="0" y="10287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50339" y="2236470"/>
            <a:ext cx="23495" cy="137160"/>
          </a:xfrm>
          <a:custGeom>
            <a:avLst/>
            <a:gdLst/>
            <a:ahLst/>
            <a:cxnLst/>
            <a:rect l="l" t="t" r="r" b="b"/>
            <a:pathLst>
              <a:path w="23494" h="137160">
                <a:moveTo>
                  <a:pt x="0" y="137159"/>
                </a:moveTo>
                <a:lnTo>
                  <a:pt x="22987" y="137159"/>
                </a:lnTo>
                <a:lnTo>
                  <a:pt x="22987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96313" y="2236470"/>
            <a:ext cx="23495" cy="137160"/>
          </a:xfrm>
          <a:custGeom>
            <a:avLst/>
            <a:gdLst/>
            <a:ahLst/>
            <a:cxnLst/>
            <a:rect l="l" t="t" r="r" b="b"/>
            <a:pathLst>
              <a:path w="23494" h="137160">
                <a:moveTo>
                  <a:pt x="0" y="137159"/>
                </a:moveTo>
                <a:lnTo>
                  <a:pt x="22987" y="137159"/>
                </a:lnTo>
                <a:lnTo>
                  <a:pt x="22987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50339" y="2202179"/>
            <a:ext cx="23495" cy="34290"/>
          </a:xfrm>
          <a:custGeom>
            <a:avLst/>
            <a:gdLst/>
            <a:ahLst/>
            <a:cxnLst/>
            <a:rect l="l" t="t" r="r" b="b"/>
            <a:pathLst>
              <a:path w="23494" h="34289">
                <a:moveTo>
                  <a:pt x="0" y="34289"/>
                </a:moveTo>
                <a:lnTo>
                  <a:pt x="22987" y="34289"/>
                </a:lnTo>
                <a:lnTo>
                  <a:pt x="22987" y="0"/>
                </a:lnTo>
                <a:lnTo>
                  <a:pt x="0" y="0"/>
                </a:lnTo>
                <a:lnTo>
                  <a:pt x="0" y="3428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96313" y="2202179"/>
            <a:ext cx="23495" cy="34290"/>
          </a:xfrm>
          <a:custGeom>
            <a:avLst/>
            <a:gdLst/>
            <a:ahLst/>
            <a:cxnLst/>
            <a:rect l="l" t="t" r="r" b="b"/>
            <a:pathLst>
              <a:path w="23494" h="34289">
                <a:moveTo>
                  <a:pt x="0" y="34289"/>
                </a:moveTo>
                <a:lnTo>
                  <a:pt x="22987" y="34289"/>
                </a:lnTo>
                <a:lnTo>
                  <a:pt x="22987" y="0"/>
                </a:lnTo>
                <a:lnTo>
                  <a:pt x="0" y="0"/>
                </a:lnTo>
                <a:lnTo>
                  <a:pt x="0" y="3428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96313" y="2179320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0" y="22860"/>
                </a:moveTo>
                <a:lnTo>
                  <a:pt x="22987" y="22860"/>
                </a:lnTo>
                <a:lnTo>
                  <a:pt x="22987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20952" y="24201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336" y="0"/>
                </a:moveTo>
                <a:lnTo>
                  <a:pt x="0" y="0"/>
                </a:lnTo>
                <a:lnTo>
                  <a:pt x="0" y="21336"/>
                </a:lnTo>
                <a:lnTo>
                  <a:pt x="21336" y="21336"/>
                </a:lnTo>
                <a:lnTo>
                  <a:pt x="21336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89303" y="2420111"/>
            <a:ext cx="207645" cy="21590"/>
          </a:xfrm>
          <a:custGeom>
            <a:avLst/>
            <a:gdLst/>
            <a:ahLst/>
            <a:cxnLst/>
            <a:rect l="l" t="t" r="r" b="b"/>
            <a:pathLst>
              <a:path w="207644" h="21589">
                <a:moveTo>
                  <a:pt x="207264" y="0"/>
                </a:moveTo>
                <a:lnTo>
                  <a:pt x="0" y="0"/>
                </a:lnTo>
                <a:lnTo>
                  <a:pt x="0" y="21336"/>
                </a:lnTo>
                <a:lnTo>
                  <a:pt x="207264" y="21336"/>
                </a:lnTo>
                <a:lnTo>
                  <a:pt x="207264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32103" y="1756664"/>
            <a:ext cx="252984" cy="248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17447" y="3011423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5" h="21589">
                <a:moveTo>
                  <a:pt x="39624" y="0"/>
                </a:moveTo>
                <a:lnTo>
                  <a:pt x="0" y="0"/>
                </a:lnTo>
                <a:lnTo>
                  <a:pt x="0" y="21336"/>
                </a:lnTo>
                <a:lnTo>
                  <a:pt x="39624" y="21336"/>
                </a:lnTo>
                <a:lnTo>
                  <a:pt x="39624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56488" y="2814320"/>
            <a:ext cx="619125" cy="614680"/>
          </a:xfrm>
          <a:custGeom>
            <a:avLst/>
            <a:gdLst/>
            <a:ahLst/>
            <a:cxnLst/>
            <a:rect l="l" t="t" r="r" b="b"/>
            <a:pathLst>
              <a:path w="619125" h="614679">
                <a:moveTo>
                  <a:pt x="198653" y="613409"/>
                </a:moveTo>
                <a:lnTo>
                  <a:pt x="20891" y="613409"/>
                </a:lnTo>
                <a:lnTo>
                  <a:pt x="24015" y="614679"/>
                </a:lnTo>
                <a:lnTo>
                  <a:pt x="195541" y="614679"/>
                </a:lnTo>
                <a:lnTo>
                  <a:pt x="198653" y="613409"/>
                </a:lnTo>
                <a:close/>
              </a:path>
              <a:path w="619125" h="614679">
                <a:moveTo>
                  <a:pt x="618744" y="436879"/>
                </a:moveTo>
                <a:lnTo>
                  <a:pt x="459105" y="436879"/>
                </a:lnTo>
                <a:lnTo>
                  <a:pt x="459105" y="614679"/>
                </a:lnTo>
                <a:lnTo>
                  <a:pt x="618744" y="614679"/>
                </a:lnTo>
                <a:lnTo>
                  <a:pt x="618744" y="595629"/>
                </a:lnTo>
                <a:lnTo>
                  <a:pt x="479044" y="595629"/>
                </a:lnTo>
                <a:lnTo>
                  <a:pt x="479044" y="535939"/>
                </a:lnTo>
                <a:lnTo>
                  <a:pt x="618744" y="535939"/>
                </a:lnTo>
                <a:lnTo>
                  <a:pt x="618744" y="515619"/>
                </a:lnTo>
                <a:lnTo>
                  <a:pt x="479044" y="515619"/>
                </a:lnTo>
                <a:lnTo>
                  <a:pt x="479044" y="455929"/>
                </a:lnTo>
                <a:lnTo>
                  <a:pt x="618744" y="455929"/>
                </a:lnTo>
                <a:lnTo>
                  <a:pt x="618744" y="436879"/>
                </a:lnTo>
                <a:close/>
              </a:path>
              <a:path w="619125" h="614679">
                <a:moveTo>
                  <a:pt x="219557" y="556259"/>
                </a:moveTo>
                <a:lnTo>
                  <a:pt x="0" y="556259"/>
                </a:lnTo>
                <a:lnTo>
                  <a:pt x="0" y="588009"/>
                </a:lnTo>
                <a:lnTo>
                  <a:pt x="10909" y="608329"/>
                </a:lnTo>
                <a:lnTo>
                  <a:pt x="13093" y="610869"/>
                </a:lnTo>
                <a:lnTo>
                  <a:pt x="15595" y="612139"/>
                </a:lnTo>
                <a:lnTo>
                  <a:pt x="18402" y="613409"/>
                </a:lnTo>
                <a:lnTo>
                  <a:pt x="201155" y="613409"/>
                </a:lnTo>
                <a:lnTo>
                  <a:pt x="203962" y="612139"/>
                </a:lnTo>
                <a:lnTo>
                  <a:pt x="206451" y="610869"/>
                </a:lnTo>
                <a:lnTo>
                  <a:pt x="208635" y="608329"/>
                </a:lnTo>
                <a:lnTo>
                  <a:pt x="210820" y="607059"/>
                </a:lnTo>
                <a:lnTo>
                  <a:pt x="214566" y="601979"/>
                </a:lnTo>
                <a:lnTo>
                  <a:pt x="217688" y="595629"/>
                </a:lnTo>
                <a:lnTo>
                  <a:pt x="28067" y="595629"/>
                </a:lnTo>
                <a:lnTo>
                  <a:pt x="24320" y="594359"/>
                </a:lnTo>
                <a:lnTo>
                  <a:pt x="22771" y="593089"/>
                </a:lnTo>
                <a:lnTo>
                  <a:pt x="20269" y="588009"/>
                </a:lnTo>
                <a:lnTo>
                  <a:pt x="19964" y="585469"/>
                </a:lnTo>
                <a:lnTo>
                  <a:pt x="19964" y="575309"/>
                </a:lnTo>
                <a:lnTo>
                  <a:pt x="219557" y="575309"/>
                </a:lnTo>
                <a:lnTo>
                  <a:pt x="219557" y="556259"/>
                </a:lnTo>
                <a:close/>
              </a:path>
              <a:path w="619125" h="614679">
                <a:moveTo>
                  <a:pt x="219557" y="575309"/>
                </a:moveTo>
                <a:lnTo>
                  <a:pt x="199593" y="575309"/>
                </a:lnTo>
                <a:lnTo>
                  <a:pt x="199593" y="585469"/>
                </a:lnTo>
                <a:lnTo>
                  <a:pt x="199288" y="588009"/>
                </a:lnTo>
                <a:lnTo>
                  <a:pt x="196786" y="593089"/>
                </a:lnTo>
                <a:lnTo>
                  <a:pt x="195224" y="594359"/>
                </a:lnTo>
                <a:lnTo>
                  <a:pt x="191490" y="595629"/>
                </a:lnTo>
                <a:lnTo>
                  <a:pt x="217688" y="595629"/>
                </a:lnTo>
                <a:lnTo>
                  <a:pt x="218312" y="594359"/>
                </a:lnTo>
                <a:lnTo>
                  <a:pt x="218935" y="591819"/>
                </a:lnTo>
                <a:lnTo>
                  <a:pt x="219557" y="588009"/>
                </a:lnTo>
                <a:lnTo>
                  <a:pt x="219557" y="575309"/>
                </a:lnTo>
                <a:close/>
              </a:path>
              <a:path w="619125" h="614679">
                <a:moveTo>
                  <a:pt x="618744" y="535939"/>
                </a:moveTo>
                <a:lnTo>
                  <a:pt x="598805" y="535939"/>
                </a:lnTo>
                <a:lnTo>
                  <a:pt x="598805" y="595629"/>
                </a:lnTo>
                <a:lnTo>
                  <a:pt x="618744" y="595629"/>
                </a:lnTo>
                <a:lnTo>
                  <a:pt x="618744" y="535939"/>
                </a:lnTo>
                <a:close/>
              </a:path>
              <a:path w="619125" h="614679">
                <a:moveTo>
                  <a:pt x="175577" y="436879"/>
                </a:moveTo>
                <a:lnTo>
                  <a:pt x="43967" y="436879"/>
                </a:lnTo>
                <a:lnTo>
                  <a:pt x="40855" y="438150"/>
                </a:lnTo>
                <a:lnTo>
                  <a:pt x="38353" y="439419"/>
                </a:lnTo>
                <a:lnTo>
                  <a:pt x="35547" y="440689"/>
                </a:lnTo>
                <a:lnTo>
                  <a:pt x="33058" y="441959"/>
                </a:lnTo>
                <a:lnTo>
                  <a:pt x="30873" y="443229"/>
                </a:lnTo>
                <a:lnTo>
                  <a:pt x="28689" y="445769"/>
                </a:lnTo>
                <a:lnTo>
                  <a:pt x="24955" y="449579"/>
                </a:lnTo>
                <a:lnTo>
                  <a:pt x="21209" y="457200"/>
                </a:lnTo>
                <a:lnTo>
                  <a:pt x="20586" y="461009"/>
                </a:lnTo>
                <a:lnTo>
                  <a:pt x="19964" y="463550"/>
                </a:lnTo>
                <a:lnTo>
                  <a:pt x="19964" y="556259"/>
                </a:lnTo>
                <a:lnTo>
                  <a:pt x="39916" y="556259"/>
                </a:lnTo>
                <a:lnTo>
                  <a:pt x="39916" y="466089"/>
                </a:lnTo>
                <a:lnTo>
                  <a:pt x="40855" y="462279"/>
                </a:lnTo>
                <a:lnTo>
                  <a:pt x="41478" y="461009"/>
                </a:lnTo>
                <a:lnTo>
                  <a:pt x="42722" y="459739"/>
                </a:lnTo>
                <a:lnTo>
                  <a:pt x="44284" y="458469"/>
                </a:lnTo>
                <a:lnTo>
                  <a:pt x="48031" y="457200"/>
                </a:lnTo>
                <a:lnTo>
                  <a:pt x="49898" y="455929"/>
                </a:lnTo>
                <a:lnTo>
                  <a:pt x="197724" y="455929"/>
                </a:lnTo>
                <a:lnTo>
                  <a:pt x="194602" y="449579"/>
                </a:lnTo>
                <a:lnTo>
                  <a:pt x="190868" y="445769"/>
                </a:lnTo>
                <a:lnTo>
                  <a:pt x="188683" y="443229"/>
                </a:lnTo>
                <a:lnTo>
                  <a:pt x="186499" y="441959"/>
                </a:lnTo>
                <a:lnTo>
                  <a:pt x="183997" y="440689"/>
                </a:lnTo>
                <a:lnTo>
                  <a:pt x="181190" y="439419"/>
                </a:lnTo>
                <a:lnTo>
                  <a:pt x="178701" y="438150"/>
                </a:lnTo>
                <a:lnTo>
                  <a:pt x="175577" y="436879"/>
                </a:lnTo>
                <a:close/>
              </a:path>
              <a:path w="619125" h="614679">
                <a:moveTo>
                  <a:pt x="197724" y="455929"/>
                </a:moveTo>
                <a:lnTo>
                  <a:pt x="169659" y="455929"/>
                </a:lnTo>
                <a:lnTo>
                  <a:pt x="171526" y="457200"/>
                </a:lnTo>
                <a:lnTo>
                  <a:pt x="175272" y="458469"/>
                </a:lnTo>
                <a:lnTo>
                  <a:pt x="176834" y="459739"/>
                </a:lnTo>
                <a:lnTo>
                  <a:pt x="178079" y="461009"/>
                </a:lnTo>
                <a:lnTo>
                  <a:pt x="178701" y="462279"/>
                </a:lnTo>
                <a:lnTo>
                  <a:pt x="179641" y="466089"/>
                </a:lnTo>
                <a:lnTo>
                  <a:pt x="179641" y="556259"/>
                </a:lnTo>
                <a:lnTo>
                  <a:pt x="199593" y="556259"/>
                </a:lnTo>
                <a:lnTo>
                  <a:pt x="199593" y="463550"/>
                </a:lnTo>
                <a:lnTo>
                  <a:pt x="198970" y="461009"/>
                </a:lnTo>
                <a:lnTo>
                  <a:pt x="198348" y="457200"/>
                </a:lnTo>
                <a:lnTo>
                  <a:pt x="197724" y="455929"/>
                </a:lnTo>
                <a:close/>
              </a:path>
              <a:path w="619125" h="614679">
                <a:moveTo>
                  <a:pt x="618744" y="455929"/>
                </a:moveTo>
                <a:lnTo>
                  <a:pt x="598805" y="455929"/>
                </a:lnTo>
                <a:lnTo>
                  <a:pt x="598805" y="515619"/>
                </a:lnTo>
                <a:lnTo>
                  <a:pt x="618744" y="515619"/>
                </a:lnTo>
                <a:lnTo>
                  <a:pt x="618744" y="455929"/>
                </a:lnTo>
                <a:close/>
              </a:path>
              <a:path w="619125" h="614679">
                <a:moveTo>
                  <a:pt x="89814" y="257809"/>
                </a:moveTo>
                <a:lnTo>
                  <a:pt x="69862" y="257809"/>
                </a:lnTo>
                <a:lnTo>
                  <a:pt x="69862" y="307339"/>
                </a:lnTo>
                <a:lnTo>
                  <a:pt x="142519" y="307339"/>
                </a:lnTo>
                <a:lnTo>
                  <a:pt x="136906" y="317500"/>
                </a:lnTo>
                <a:lnTo>
                  <a:pt x="134721" y="322579"/>
                </a:lnTo>
                <a:lnTo>
                  <a:pt x="132854" y="327659"/>
                </a:lnTo>
                <a:lnTo>
                  <a:pt x="89814" y="327659"/>
                </a:lnTo>
                <a:lnTo>
                  <a:pt x="89814" y="436879"/>
                </a:lnTo>
                <a:lnTo>
                  <a:pt x="109778" y="436879"/>
                </a:lnTo>
                <a:lnTo>
                  <a:pt x="109778" y="346709"/>
                </a:lnTo>
                <a:lnTo>
                  <a:pt x="149694" y="346709"/>
                </a:lnTo>
                <a:lnTo>
                  <a:pt x="162166" y="314959"/>
                </a:lnTo>
                <a:lnTo>
                  <a:pt x="165290" y="311150"/>
                </a:lnTo>
                <a:lnTo>
                  <a:pt x="168719" y="308609"/>
                </a:lnTo>
                <a:lnTo>
                  <a:pt x="176199" y="303529"/>
                </a:lnTo>
                <a:lnTo>
                  <a:pt x="180263" y="302259"/>
                </a:lnTo>
                <a:lnTo>
                  <a:pt x="184619" y="299719"/>
                </a:lnTo>
                <a:lnTo>
                  <a:pt x="188988" y="298450"/>
                </a:lnTo>
                <a:lnTo>
                  <a:pt x="193675" y="297179"/>
                </a:lnTo>
                <a:lnTo>
                  <a:pt x="200215" y="297179"/>
                </a:lnTo>
                <a:lnTo>
                  <a:pt x="202095" y="290829"/>
                </a:lnTo>
                <a:lnTo>
                  <a:pt x="203257" y="287019"/>
                </a:lnTo>
                <a:lnTo>
                  <a:pt x="89814" y="287019"/>
                </a:lnTo>
                <a:lnTo>
                  <a:pt x="89814" y="257809"/>
                </a:lnTo>
                <a:close/>
              </a:path>
              <a:path w="619125" h="614679">
                <a:moveTo>
                  <a:pt x="548894" y="356869"/>
                </a:moveTo>
                <a:lnTo>
                  <a:pt x="528955" y="356869"/>
                </a:lnTo>
                <a:lnTo>
                  <a:pt x="528955" y="436879"/>
                </a:lnTo>
                <a:lnTo>
                  <a:pt x="548894" y="436879"/>
                </a:lnTo>
                <a:lnTo>
                  <a:pt x="548894" y="356869"/>
                </a:lnTo>
                <a:close/>
              </a:path>
              <a:path w="619125" h="614679">
                <a:moveTo>
                  <a:pt x="149694" y="346709"/>
                </a:moveTo>
                <a:lnTo>
                  <a:pt x="129730" y="346709"/>
                </a:lnTo>
                <a:lnTo>
                  <a:pt x="130048" y="354329"/>
                </a:lnTo>
                <a:lnTo>
                  <a:pt x="131292" y="360679"/>
                </a:lnTo>
                <a:lnTo>
                  <a:pt x="132854" y="368300"/>
                </a:lnTo>
                <a:lnTo>
                  <a:pt x="135343" y="374650"/>
                </a:lnTo>
                <a:lnTo>
                  <a:pt x="138163" y="379729"/>
                </a:lnTo>
                <a:lnTo>
                  <a:pt x="141592" y="386079"/>
                </a:lnTo>
                <a:lnTo>
                  <a:pt x="166230" y="407669"/>
                </a:lnTo>
                <a:lnTo>
                  <a:pt x="172465" y="411479"/>
                </a:lnTo>
                <a:lnTo>
                  <a:pt x="178701" y="414019"/>
                </a:lnTo>
                <a:lnTo>
                  <a:pt x="192417" y="416559"/>
                </a:lnTo>
                <a:lnTo>
                  <a:pt x="425703" y="416559"/>
                </a:lnTo>
                <a:lnTo>
                  <a:pt x="438150" y="414019"/>
                </a:lnTo>
                <a:lnTo>
                  <a:pt x="444119" y="411479"/>
                </a:lnTo>
                <a:lnTo>
                  <a:pt x="449706" y="410209"/>
                </a:lnTo>
                <a:lnTo>
                  <a:pt x="455041" y="406400"/>
                </a:lnTo>
                <a:lnTo>
                  <a:pt x="460375" y="403859"/>
                </a:lnTo>
                <a:lnTo>
                  <a:pt x="464947" y="400050"/>
                </a:lnTo>
                <a:lnTo>
                  <a:pt x="467169" y="397509"/>
                </a:lnTo>
                <a:lnTo>
                  <a:pt x="199593" y="397509"/>
                </a:lnTo>
                <a:lnTo>
                  <a:pt x="194602" y="396239"/>
                </a:lnTo>
                <a:lnTo>
                  <a:pt x="189611" y="396239"/>
                </a:lnTo>
                <a:lnTo>
                  <a:pt x="184619" y="394969"/>
                </a:lnTo>
                <a:lnTo>
                  <a:pt x="175895" y="391159"/>
                </a:lnTo>
                <a:lnTo>
                  <a:pt x="171843" y="388619"/>
                </a:lnTo>
                <a:lnTo>
                  <a:pt x="167779" y="384809"/>
                </a:lnTo>
                <a:lnTo>
                  <a:pt x="164350" y="382269"/>
                </a:lnTo>
                <a:lnTo>
                  <a:pt x="150012" y="351789"/>
                </a:lnTo>
                <a:lnTo>
                  <a:pt x="149694" y="346709"/>
                </a:lnTo>
                <a:close/>
              </a:path>
              <a:path w="619125" h="614679">
                <a:moveTo>
                  <a:pt x="411962" y="218439"/>
                </a:moveTo>
                <a:lnTo>
                  <a:pt x="365506" y="218439"/>
                </a:lnTo>
                <a:lnTo>
                  <a:pt x="371436" y="219709"/>
                </a:lnTo>
                <a:lnTo>
                  <a:pt x="382663" y="222250"/>
                </a:lnTo>
                <a:lnTo>
                  <a:pt x="387654" y="224789"/>
                </a:lnTo>
                <a:lnTo>
                  <a:pt x="392645" y="228600"/>
                </a:lnTo>
                <a:lnTo>
                  <a:pt x="397319" y="232409"/>
                </a:lnTo>
                <a:lnTo>
                  <a:pt x="401688" y="234950"/>
                </a:lnTo>
                <a:lnTo>
                  <a:pt x="405422" y="240029"/>
                </a:lnTo>
                <a:lnTo>
                  <a:pt x="408863" y="245109"/>
                </a:lnTo>
                <a:lnTo>
                  <a:pt x="411975" y="248919"/>
                </a:lnTo>
                <a:lnTo>
                  <a:pt x="414528" y="254000"/>
                </a:lnTo>
                <a:lnTo>
                  <a:pt x="416306" y="260350"/>
                </a:lnTo>
                <a:lnTo>
                  <a:pt x="417956" y="265429"/>
                </a:lnTo>
                <a:lnTo>
                  <a:pt x="418846" y="271779"/>
                </a:lnTo>
                <a:lnTo>
                  <a:pt x="418947" y="274319"/>
                </a:lnTo>
                <a:lnTo>
                  <a:pt x="419015" y="279400"/>
                </a:lnTo>
                <a:lnTo>
                  <a:pt x="418846" y="281939"/>
                </a:lnTo>
                <a:lnTo>
                  <a:pt x="418211" y="287019"/>
                </a:lnTo>
                <a:lnTo>
                  <a:pt x="416941" y="295909"/>
                </a:lnTo>
                <a:lnTo>
                  <a:pt x="431292" y="299719"/>
                </a:lnTo>
                <a:lnTo>
                  <a:pt x="435356" y="299719"/>
                </a:lnTo>
                <a:lnTo>
                  <a:pt x="439674" y="302259"/>
                </a:lnTo>
                <a:lnTo>
                  <a:pt x="443484" y="303529"/>
                </a:lnTo>
                <a:lnTo>
                  <a:pt x="447167" y="306069"/>
                </a:lnTo>
                <a:lnTo>
                  <a:pt x="454025" y="312419"/>
                </a:lnTo>
                <a:lnTo>
                  <a:pt x="456946" y="314959"/>
                </a:lnTo>
                <a:lnTo>
                  <a:pt x="469011" y="346709"/>
                </a:lnTo>
                <a:lnTo>
                  <a:pt x="468756" y="351789"/>
                </a:lnTo>
                <a:lnTo>
                  <a:pt x="468122" y="356869"/>
                </a:lnTo>
                <a:lnTo>
                  <a:pt x="466852" y="361950"/>
                </a:lnTo>
                <a:lnTo>
                  <a:pt x="464947" y="365759"/>
                </a:lnTo>
                <a:lnTo>
                  <a:pt x="463169" y="370839"/>
                </a:lnTo>
                <a:lnTo>
                  <a:pt x="460628" y="374650"/>
                </a:lnTo>
                <a:lnTo>
                  <a:pt x="457453" y="378459"/>
                </a:lnTo>
                <a:lnTo>
                  <a:pt x="454406" y="382269"/>
                </a:lnTo>
                <a:lnTo>
                  <a:pt x="450977" y="384809"/>
                </a:lnTo>
                <a:lnTo>
                  <a:pt x="446913" y="388619"/>
                </a:lnTo>
                <a:lnTo>
                  <a:pt x="442849" y="391159"/>
                </a:lnTo>
                <a:lnTo>
                  <a:pt x="438531" y="392429"/>
                </a:lnTo>
                <a:lnTo>
                  <a:pt x="434086" y="394969"/>
                </a:lnTo>
                <a:lnTo>
                  <a:pt x="429133" y="396239"/>
                </a:lnTo>
                <a:lnTo>
                  <a:pt x="424180" y="396239"/>
                </a:lnTo>
                <a:lnTo>
                  <a:pt x="419100" y="397509"/>
                </a:lnTo>
                <a:lnTo>
                  <a:pt x="467169" y="397509"/>
                </a:lnTo>
                <a:lnTo>
                  <a:pt x="469392" y="394969"/>
                </a:lnTo>
                <a:lnTo>
                  <a:pt x="473456" y="391159"/>
                </a:lnTo>
                <a:lnTo>
                  <a:pt x="488061" y="356869"/>
                </a:lnTo>
                <a:lnTo>
                  <a:pt x="548894" y="356869"/>
                </a:lnTo>
                <a:lnTo>
                  <a:pt x="548894" y="337819"/>
                </a:lnTo>
                <a:lnTo>
                  <a:pt x="488061" y="337819"/>
                </a:lnTo>
                <a:lnTo>
                  <a:pt x="487172" y="331469"/>
                </a:lnTo>
                <a:lnTo>
                  <a:pt x="485902" y="327659"/>
                </a:lnTo>
                <a:lnTo>
                  <a:pt x="483997" y="322579"/>
                </a:lnTo>
                <a:lnTo>
                  <a:pt x="481838" y="317500"/>
                </a:lnTo>
                <a:lnTo>
                  <a:pt x="528955" y="317500"/>
                </a:lnTo>
                <a:lnTo>
                  <a:pt x="528955" y="297179"/>
                </a:lnTo>
                <a:lnTo>
                  <a:pt x="467741" y="297179"/>
                </a:lnTo>
                <a:lnTo>
                  <a:pt x="464693" y="294639"/>
                </a:lnTo>
                <a:lnTo>
                  <a:pt x="461518" y="292100"/>
                </a:lnTo>
                <a:lnTo>
                  <a:pt x="458089" y="289559"/>
                </a:lnTo>
                <a:lnTo>
                  <a:pt x="454406" y="287019"/>
                </a:lnTo>
                <a:lnTo>
                  <a:pt x="450977" y="285750"/>
                </a:lnTo>
                <a:lnTo>
                  <a:pt x="446913" y="283209"/>
                </a:lnTo>
                <a:lnTo>
                  <a:pt x="443103" y="281939"/>
                </a:lnTo>
                <a:lnTo>
                  <a:pt x="439166" y="280669"/>
                </a:lnTo>
                <a:lnTo>
                  <a:pt x="439166" y="274319"/>
                </a:lnTo>
                <a:lnTo>
                  <a:pt x="429387" y="240029"/>
                </a:lnTo>
                <a:lnTo>
                  <a:pt x="425323" y="233679"/>
                </a:lnTo>
                <a:lnTo>
                  <a:pt x="420750" y="227329"/>
                </a:lnTo>
                <a:lnTo>
                  <a:pt x="415671" y="220979"/>
                </a:lnTo>
                <a:lnTo>
                  <a:pt x="411962" y="218439"/>
                </a:lnTo>
                <a:close/>
              </a:path>
              <a:path w="619125" h="614679">
                <a:moveTo>
                  <a:pt x="528955" y="198119"/>
                </a:moveTo>
                <a:lnTo>
                  <a:pt x="509016" y="198119"/>
                </a:lnTo>
                <a:lnTo>
                  <a:pt x="509016" y="297179"/>
                </a:lnTo>
                <a:lnTo>
                  <a:pt x="528955" y="297179"/>
                </a:lnTo>
                <a:lnTo>
                  <a:pt x="528955" y="198119"/>
                </a:lnTo>
                <a:close/>
              </a:path>
              <a:path w="619125" h="614679">
                <a:moveTo>
                  <a:pt x="271945" y="228600"/>
                </a:moveTo>
                <a:lnTo>
                  <a:pt x="247307" y="228600"/>
                </a:lnTo>
                <a:lnTo>
                  <a:pt x="241388" y="229869"/>
                </a:lnTo>
                <a:lnTo>
                  <a:pt x="235458" y="232409"/>
                </a:lnTo>
                <a:lnTo>
                  <a:pt x="224231" y="236219"/>
                </a:lnTo>
                <a:lnTo>
                  <a:pt x="219240" y="238759"/>
                </a:lnTo>
                <a:lnTo>
                  <a:pt x="209257" y="245109"/>
                </a:lnTo>
                <a:lnTo>
                  <a:pt x="204901" y="250189"/>
                </a:lnTo>
                <a:lnTo>
                  <a:pt x="200533" y="254000"/>
                </a:lnTo>
                <a:lnTo>
                  <a:pt x="196786" y="257809"/>
                </a:lnTo>
                <a:lnTo>
                  <a:pt x="189928" y="267969"/>
                </a:lnTo>
                <a:lnTo>
                  <a:pt x="187121" y="274319"/>
                </a:lnTo>
                <a:lnTo>
                  <a:pt x="184937" y="279400"/>
                </a:lnTo>
                <a:lnTo>
                  <a:pt x="179324" y="280669"/>
                </a:lnTo>
                <a:lnTo>
                  <a:pt x="174015" y="283209"/>
                </a:lnTo>
                <a:lnTo>
                  <a:pt x="168719" y="284479"/>
                </a:lnTo>
                <a:lnTo>
                  <a:pt x="163728" y="287019"/>
                </a:lnTo>
                <a:lnTo>
                  <a:pt x="203257" y="287019"/>
                </a:lnTo>
                <a:lnTo>
                  <a:pt x="203644" y="285750"/>
                </a:lnTo>
                <a:lnTo>
                  <a:pt x="205524" y="281939"/>
                </a:lnTo>
                <a:lnTo>
                  <a:pt x="207708" y="276859"/>
                </a:lnTo>
                <a:lnTo>
                  <a:pt x="213321" y="269239"/>
                </a:lnTo>
                <a:lnTo>
                  <a:pt x="216433" y="266700"/>
                </a:lnTo>
                <a:lnTo>
                  <a:pt x="219862" y="262889"/>
                </a:lnTo>
                <a:lnTo>
                  <a:pt x="227355" y="257809"/>
                </a:lnTo>
                <a:lnTo>
                  <a:pt x="231711" y="255269"/>
                </a:lnTo>
                <a:lnTo>
                  <a:pt x="235775" y="252729"/>
                </a:lnTo>
                <a:lnTo>
                  <a:pt x="254482" y="247650"/>
                </a:lnTo>
                <a:lnTo>
                  <a:pt x="307915" y="247650"/>
                </a:lnTo>
                <a:lnTo>
                  <a:pt x="309372" y="245109"/>
                </a:lnTo>
                <a:lnTo>
                  <a:pt x="314363" y="238759"/>
                </a:lnTo>
                <a:lnTo>
                  <a:pt x="317474" y="234950"/>
                </a:lnTo>
                <a:lnTo>
                  <a:pt x="291909" y="234950"/>
                </a:lnTo>
                <a:lnTo>
                  <a:pt x="288163" y="233679"/>
                </a:lnTo>
                <a:lnTo>
                  <a:pt x="271945" y="228600"/>
                </a:lnTo>
                <a:close/>
              </a:path>
              <a:path w="619125" h="614679">
                <a:moveTo>
                  <a:pt x="307915" y="247650"/>
                </a:moveTo>
                <a:lnTo>
                  <a:pt x="263525" y="247650"/>
                </a:lnTo>
                <a:lnTo>
                  <a:pt x="271640" y="248919"/>
                </a:lnTo>
                <a:lnTo>
                  <a:pt x="279742" y="251459"/>
                </a:lnTo>
                <a:lnTo>
                  <a:pt x="283489" y="252729"/>
                </a:lnTo>
                <a:lnTo>
                  <a:pt x="287223" y="255269"/>
                </a:lnTo>
                <a:lnTo>
                  <a:pt x="290664" y="256539"/>
                </a:lnTo>
                <a:lnTo>
                  <a:pt x="300329" y="262889"/>
                </a:lnTo>
                <a:lnTo>
                  <a:pt x="305003" y="252729"/>
                </a:lnTo>
                <a:lnTo>
                  <a:pt x="307915" y="247650"/>
                </a:lnTo>
                <a:close/>
              </a:path>
              <a:path w="619125" h="614679">
                <a:moveTo>
                  <a:pt x="135661" y="0"/>
                </a:moveTo>
                <a:lnTo>
                  <a:pt x="24015" y="0"/>
                </a:lnTo>
                <a:lnTo>
                  <a:pt x="20891" y="1269"/>
                </a:lnTo>
                <a:lnTo>
                  <a:pt x="18402" y="2539"/>
                </a:lnTo>
                <a:lnTo>
                  <a:pt x="15595" y="3809"/>
                </a:lnTo>
                <a:lnTo>
                  <a:pt x="0" y="26669"/>
                </a:lnTo>
                <a:lnTo>
                  <a:pt x="0" y="231139"/>
                </a:lnTo>
                <a:lnTo>
                  <a:pt x="622" y="233679"/>
                </a:lnTo>
                <a:lnTo>
                  <a:pt x="1244" y="237489"/>
                </a:lnTo>
                <a:lnTo>
                  <a:pt x="4991" y="245109"/>
                </a:lnTo>
                <a:lnTo>
                  <a:pt x="6858" y="246379"/>
                </a:lnTo>
                <a:lnTo>
                  <a:pt x="8737" y="248919"/>
                </a:lnTo>
                <a:lnTo>
                  <a:pt x="10909" y="251459"/>
                </a:lnTo>
                <a:lnTo>
                  <a:pt x="13093" y="252729"/>
                </a:lnTo>
                <a:lnTo>
                  <a:pt x="15595" y="254000"/>
                </a:lnTo>
                <a:lnTo>
                  <a:pt x="18402" y="255269"/>
                </a:lnTo>
                <a:lnTo>
                  <a:pt x="20891" y="256539"/>
                </a:lnTo>
                <a:lnTo>
                  <a:pt x="24015" y="257809"/>
                </a:lnTo>
                <a:lnTo>
                  <a:pt x="135661" y="257809"/>
                </a:lnTo>
                <a:lnTo>
                  <a:pt x="138785" y="256539"/>
                </a:lnTo>
                <a:lnTo>
                  <a:pt x="141274" y="255269"/>
                </a:lnTo>
                <a:lnTo>
                  <a:pt x="144081" y="254000"/>
                </a:lnTo>
                <a:lnTo>
                  <a:pt x="146583" y="252729"/>
                </a:lnTo>
                <a:lnTo>
                  <a:pt x="148755" y="251459"/>
                </a:lnTo>
                <a:lnTo>
                  <a:pt x="150939" y="248919"/>
                </a:lnTo>
                <a:lnTo>
                  <a:pt x="152819" y="246379"/>
                </a:lnTo>
                <a:lnTo>
                  <a:pt x="154686" y="245109"/>
                </a:lnTo>
                <a:lnTo>
                  <a:pt x="158432" y="237489"/>
                </a:lnTo>
                <a:lnTo>
                  <a:pt x="28067" y="237489"/>
                </a:lnTo>
                <a:lnTo>
                  <a:pt x="24320" y="236219"/>
                </a:lnTo>
                <a:lnTo>
                  <a:pt x="19964" y="227329"/>
                </a:lnTo>
                <a:lnTo>
                  <a:pt x="19964" y="177800"/>
                </a:lnTo>
                <a:lnTo>
                  <a:pt x="159677" y="177800"/>
                </a:lnTo>
                <a:lnTo>
                  <a:pt x="159677" y="158750"/>
                </a:lnTo>
                <a:lnTo>
                  <a:pt x="19964" y="158750"/>
                </a:lnTo>
                <a:lnTo>
                  <a:pt x="19964" y="59689"/>
                </a:lnTo>
                <a:lnTo>
                  <a:pt x="159677" y="59689"/>
                </a:lnTo>
                <a:lnTo>
                  <a:pt x="159677" y="39369"/>
                </a:lnTo>
                <a:lnTo>
                  <a:pt x="19964" y="39369"/>
                </a:lnTo>
                <a:lnTo>
                  <a:pt x="19964" y="29209"/>
                </a:lnTo>
                <a:lnTo>
                  <a:pt x="28067" y="20319"/>
                </a:lnTo>
                <a:lnTo>
                  <a:pt x="29933" y="19050"/>
                </a:lnTo>
                <a:lnTo>
                  <a:pt x="157808" y="19050"/>
                </a:lnTo>
                <a:lnTo>
                  <a:pt x="154686" y="12700"/>
                </a:lnTo>
                <a:lnTo>
                  <a:pt x="150939" y="7619"/>
                </a:lnTo>
                <a:lnTo>
                  <a:pt x="146583" y="5079"/>
                </a:lnTo>
                <a:lnTo>
                  <a:pt x="144081" y="3809"/>
                </a:lnTo>
                <a:lnTo>
                  <a:pt x="141274" y="2539"/>
                </a:lnTo>
                <a:lnTo>
                  <a:pt x="138785" y="1269"/>
                </a:lnTo>
                <a:lnTo>
                  <a:pt x="135661" y="0"/>
                </a:lnTo>
                <a:close/>
              </a:path>
              <a:path w="619125" h="614679">
                <a:moveTo>
                  <a:pt x="159677" y="177800"/>
                </a:moveTo>
                <a:lnTo>
                  <a:pt x="139712" y="177800"/>
                </a:lnTo>
                <a:lnTo>
                  <a:pt x="139712" y="227329"/>
                </a:lnTo>
                <a:lnTo>
                  <a:pt x="139407" y="229869"/>
                </a:lnTo>
                <a:lnTo>
                  <a:pt x="131610" y="237489"/>
                </a:lnTo>
                <a:lnTo>
                  <a:pt x="158432" y="237489"/>
                </a:lnTo>
                <a:lnTo>
                  <a:pt x="159054" y="233679"/>
                </a:lnTo>
                <a:lnTo>
                  <a:pt x="159677" y="231139"/>
                </a:lnTo>
                <a:lnTo>
                  <a:pt x="159677" y="177800"/>
                </a:lnTo>
                <a:close/>
              </a:path>
              <a:path w="619125" h="614679">
                <a:moveTo>
                  <a:pt x="367372" y="198119"/>
                </a:moveTo>
                <a:lnTo>
                  <a:pt x="354279" y="198119"/>
                </a:lnTo>
                <a:lnTo>
                  <a:pt x="349288" y="199389"/>
                </a:lnTo>
                <a:lnTo>
                  <a:pt x="339305" y="200659"/>
                </a:lnTo>
                <a:lnTo>
                  <a:pt x="334632" y="201929"/>
                </a:lnTo>
                <a:lnTo>
                  <a:pt x="329958" y="204469"/>
                </a:lnTo>
                <a:lnTo>
                  <a:pt x="325272" y="205739"/>
                </a:lnTo>
                <a:lnTo>
                  <a:pt x="316547" y="210819"/>
                </a:lnTo>
                <a:lnTo>
                  <a:pt x="312496" y="213359"/>
                </a:lnTo>
                <a:lnTo>
                  <a:pt x="308432" y="217169"/>
                </a:lnTo>
                <a:lnTo>
                  <a:pt x="304698" y="219709"/>
                </a:lnTo>
                <a:lnTo>
                  <a:pt x="297827" y="227329"/>
                </a:lnTo>
                <a:lnTo>
                  <a:pt x="295021" y="231139"/>
                </a:lnTo>
                <a:lnTo>
                  <a:pt x="291909" y="234950"/>
                </a:lnTo>
                <a:lnTo>
                  <a:pt x="317474" y="234950"/>
                </a:lnTo>
                <a:lnTo>
                  <a:pt x="323723" y="229869"/>
                </a:lnTo>
                <a:lnTo>
                  <a:pt x="327152" y="227329"/>
                </a:lnTo>
                <a:lnTo>
                  <a:pt x="330885" y="224789"/>
                </a:lnTo>
                <a:lnTo>
                  <a:pt x="338378" y="222250"/>
                </a:lnTo>
                <a:lnTo>
                  <a:pt x="346481" y="219709"/>
                </a:lnTo>
                <a:lnTo>
                  <a:pt x="350850" y="218439"/>
                </a:lnTo>
                <a:lnTo>
                  <a:pt x="411962" y="218439"/>
                </a:lnTo>
                <a:lnTo>
                  <a:pt x="410108" y="217169"/>
                </a:lnTo>
                <a:lnTo>
                  <a:pt x="403872" y="212089"/>
                </a:lnTo>
                <a:lnTo>
                  <a:pt x="397319" y="208279"/>
                </a:lnTo>
                <a:lnTo>
                  <a:pt x="393890" y="205739"/>
                </a:lnTo>
                <a:lnTo>
                  <a:pt x="390461" y="204469"/>
                </a:lnTo>
                <a:lnTo>
                  <a:pt x="375488" y="199389"/>
                </a:lnTo>
                <a:lnTo>
                  <a:pt x="367372" y="198119"/>
                </a:lnTo>
                <a:close/>
              </a:path>
              <a:path w="619125" h="614679">
                <a:moveTo>
                  <a:pt x="263525" y="227329"/>
                </a:moveTo>
                <a:lnTo>
                  <a:pt x="259473" y="227329"/>
                </a:lnTo>
                <a:lnTo>
                  <a:pt x="253237" y="228600"/>
                </a:lnTo>
                <a:lnTo>
                  <a:pt x="267893" y="228600"/>
                </a:lnTo>
                <a:lnTo>
                  <a:pt x="263525" y="227329"/>
                </a:lnTo>
                <a:close/>
              </a:path>
              <a:path w="619125" h="614679">
                <a:moveTo>
                  <a:pt x="578866" y="177800"/>
                </a:moveTo>
                <a:lnTo>
                  <a:pt x="459105" y="177800"/>
                </a:lnTo>
                <a:lnTo>
                  <a:pt x="459105" y="198119"/>
                </a:lnTo>
                <a:lnTo>
                  <a:pt x="578866" y="198119"/>
                </a:lnTo>
                <a:lnTo>
                  <a:pt x="578866" y="177800"/>
                </a:lnTo>
                <a:close/>
              </a:path>
              <a:path w="619125" h="614679">
                <a:moveTo>
                  <a:pt x="498983" y="158750"/>
                </a:moveTo>
                <a:lnTo>
                  <a:pt x="479044" y="158750"/>
                </a:lnTo>
                <a:lnTo>
                  <a:pt x="479044" y="177800"/>
                </a:lnTo>
                <a:lnTo>
                  <a:pt x="498983" y="177800"/>
                </a:lnTo>
                <a:lnTo>
                  <a:pt x="498983" y="158750"/>
                </a:lnTo>
                <a:close/>
              </a:path>
              <a:path w="619125" h="614679">
                <a:moveTo>
                  <a:pt x="558927" y="158750"/>
                </a:moveTo>
                <a:lnTo>
                  <a:pt x="538861" y="158750"/>
                </a:lnTo>
                <a:lnTo>
                  <a:pt x="538861" y="177800"/>
                </a:lnTo>
                <a:lnTo>
                  <a:pt x="558927" y="177800"/>
                </a:lnTo>
                <a:lnTo>
                  <a:pt x="558927" y="158750"/>
                </a:lnTo>
                <a:close/>
              </a:path>
              <a:path w="619125" h="614679">
                <a:moveTo>
                  <a:pt x="159677" y="59689"/>
                </a:moveTo>
                <a:lnTo>
                  <a:pt x="139712" y="59689"/>
                </a:lnTo>
                <a:lnTo>
                  <a:pt x="139712" y="158750"/>
                </a:lnTo>
                <a:lnTo>
                  <a:pt x="159677" y="158750"/>
                </a:lnTo>
                <a:lnTo>
                  <a:pt x="159677" y="59689"/>
                </a:lnTo>
                <a:close/>
              </a:path>
              <a:path w="619125" h="614679">
                <a:moveTo>
                  <a:pt x="594741" y="157479"/>
                </a:moveTo>
                <a:lnTo>
                  <a:pt x="443103" y="157479"/>
                </a:lnTo>
                <a:lnTo>
                  <a:pt x="446024" y="158750"/>
                </a:lnTo>
                <a:lnTo>
                  <a:pt x="591947" y="158750"/>
                </a:lnTo>
                <a:lnTo>
                  <a:pt x="594741" y="157479"/>
                </a:lnTo>
                <a:close/>
              </a:path>
              <a:path w="619125" h="614679">
                <a:moveTo>
                  <a:pt x="594741" y="0"/>
                </a:moveTo>
                <a:lnTo>
                  <a:pt x="443103" y="0"/>
                </a:lnTo>
                <a:lnTo>
                  <a:pt x="440055" y="1269"/>
                </a:lnTo>
                <a:lnTo>
                  <a:pt x="437515" y="2539"/>
                </a:lnTo>
                <a:lnTo>
                  <a:pt x="434721" y="3809"/>
                </a:lnTo>
                <a:lnTo>
                  <a:pt x="419100" y="26669"/>
                </a:lnTo>
                <a:lnTo>
                  <a:pt x="419100" y="132079"/>
                </a:lnTo>
                <a:lnTo>
                  <a:pt x="420370" y="137159"/>
                </a:lnTo>
                <a:lnTo>
                  <a:pt x="421640" y="139700"/>
                </a:lnTo>
                <a:lnTo>
                  <a:pt x="422909" y="143509"/>
                </a:lnTo>
                <a:lnTo>
                  <a:pt x="424180" y="144779"/>
                </a:lnTo>
                <a:lnTo>
                  <a:pt x="425958" y="147319"/>
                </a:lnTo>
                <a:lnTo>
                  <a:pt x="427863" y="149859"/>
                </a:lnTo>
                <a:lnTo>
                  <a:pt x="432308" y="153669"/>
                </a:lnTo>
                <a:lnTo>
                  <a:pt x="434721" y="154939"/>
                </a:lnTo>
                <a:lnTo>
                  <a:pt x="440055" y="157479"/>
                </a:lnTo>
                <a:lnTo>
                  <a:pt x="597789" y="157479"/>
                </a:lnTo>
                <a:lnTo>
                  <a:pt x="603123" y="154939"/>
                </a:lnTo>
                <a:lnTo>
                  <a:pt x="605663" y="153669"/>
                </a:lnTo>
                <a:lnTo>
                  <a:pt x="607822" y="151129"/>
                </a:lnTo>
                <a:lnTo>
                  <a:pt x="609981" y="149859"/>
                </a:lnTo>
                <a:lnTo>
                  <a:pt x="613791" y="144779"/>
                </a:lnTo>
                <a:lnTo>
                  <a:pt x="615061" y="143509"/>
                </a:lnTo>
                <a:lnTo>
                  <a:pt x="616204" y="139700"/>
                </a:lnTo>
                <a:lnTo>
                  <a:pt x="616838" y="138429"/>
                </a:lnTo>
                <a:lnTo>
                  <a:pt x="447167" y="138429"/>
                </a:lnTo>
                <a:lnTo>
                  <a:pt x="445389" y="137159"/>
                </a:lnTo>
                <a:lnTo>
                  <a:pt x="443484" y="137159"/>
                </a:lnTo>
                <a:lnTo>
                  <a:pt x="441959" y="135889"/>
                </a:lnTo>
                <a:lnTo>
                  <a:pt x="440690" y="134619"/>
                </a:lnTo>
                <a:lnTo>
                  <a:pt x="440055" y="132079"/>
                </a:lnTo>
                <a:lnTo>
                  <a:pt x="439420" y="130809"/>
                </a:lnTo>
                <a:lnTo>
                  <a:pt x="439166" y="128269"/>
                </a:lnTo>
                <a:lnTo>
                  <a:pt x="439166" y="118109"/>
                </a:lnTo>
                <a:lnTo>
                  <a:pt x="618744" y="118109"/>
                </a:lnTo>
                <a:lnTo>
                  <a:pt x="618744" y="99059"/>
                </a:lnTo>
                <a:lnTo>
                  <a:pt x="439166" y="99059"/>
                </a:lnTo>
                <a:lnTo>
                  <a:pt x="439166" y="29209"/>
                </a:lnTo>
                <a:lnTo>
                  <a:pt x="445389" y="20319"/>
                </a:lnTo>
                <a:lnTo>
                  <a:pt x="447167" y="20319"/>
                </a:lnTo>
                <a:lnTo>
                  <a:pt x="449072" y="19050"/>
                </a:lnTo>
                <a:lnTo>
                  <a:pt x="616839" y="19050"/>
                </a:lnTo>
                <a:lnTo>
                  <a:pt x="616204" y="17779"/>
                </a:lnTo>
                <a:lnTo>
                  <a:pt x="615061" y="15239"/>
                </a:lnTo>
                <a:lnTo>
                  <a:pt x="600329" y="2539"/>
                </a:lnTo>
                <a:lnTo>
                  <a:pt x="597789" y="1269"/>
                </a:lnTo>
                <a:lnTo>
                  <a:pt x="594741" y="0"/>
                </a:lnTo>
                <a:close/>
              </a:path>
              <a:path w="619125" h="614679">
                <a:moveTo>
                  <a:pt x="618744" y="118109"/>
                </a:moveTo>
                <a:lnTo>
                  <a:pt x="598805" y="118109"/>
                </a:lnTo>
                <a:lnTo>
                  <a:pt x="598805" y="128269"/>
                </a:lnTo>
                <a:lnTo>
                  <a:pt x="598424" y="130809"/>
                </a:lnTo>
                <a:lnTo>
                  <a:pt x="597789" y="132079"/>
                </a:lnTo>
                <a:lnTo>
                  <a:pt x="597281" y="134619"/>
                </a:lnTo>
                <a:lnTo>
                  <a:pt x="596011" y="135889"/>
                </a:lnTo>
                <a:lnTo>
                  <a:pt x="594360" y="137159"/>
                </a:lnTo>
                <a:lnTo>
                  <a:pt x="592582" y="137159"/>
                </a:lnTo>
                <a:lnTo>
                  <a:pt x="590677" y="138429"/>
                </a:lnTo>
                <a:lnTo>
                  <a:pt x="616838" y="138429"/>
                </a:lnTo>
                <a:lnTo>
                  <a:pt x="617474" y="137159"/>
                </a:lnTo>
                <a:lnTo>
                  <a:pt x="618744" y="132079"/>
                </a:lnTo>
                <a:lnTo>
                  <a:pt x="618744" y="118109"/>
                </a:lnTo>
                <a:close/>
              </a:path>
              <a:path w="619125" h="614679">
                <a:moveTo>
                  <a:pt x="616839" y="19050"/>
                </a:moveTo>
                <a:lnTo>
                  <a:pt x="588772" y="19050"/>
                </a:lnTo>
                <a:lnTo>
                  <a:pt x="590677" y="20319"/>
                </a:lnTo>
                <a:lnTo>
                  <a:pt x="592582" y="20319"/>
                </a:lnTo>
                <a:lnTo>
                  <a:pt x="594360" y="21589"/>
                </a:lnTo>
                <a:lnTo>
                  <a:pt x="596011" y="22859"/>
                </a:lnTo>
                <a:lnTo>
                  <a:pt x="597281" y="24129"/>
                </a:lnTo>
                <a:lnTo>
                  <a:pt x="597789" y="25400"/>
                </a:lnTo>
                <a:lnTo>
                  <a:pt x="598424" y="27939"/>
                </a:lnTo>
                <a:lnTo>
                  <a:pt x="598805" y="29209"/>
                </a:lnTo>
                <a:lnTo>
                  <a:pt x="598805" y="99059"/>
                </a:lnTo>
                <a:lnTo>
                  <a:pt x="618744" y="99059"/>
                </a:lnTo>
                <a:lnTo>
                  <a:pt x="618744" y="26669"/>
                </a:lnTo>
                <a:lnTo>
                  <a:pt x="618109" y="22859"/>
                </a:lnTo>
                <a:lnTo>
                  <a:pt x="617474" y="20319"/>
                </a:lnTo>
                <a:lnTo>
                  <a:pt x="616839" y="19050"/>
                </a:lnTo>
                <a:close/>
              </a:path>
              <a:path w="619125" h="614679">
                <a:moveTo>
                  <a:pt x="157808" y="19050"/>
                </a:moveTo>
                <a:lnTo>
                  <a:pt x="129730" y="19050"/>
                </a:lnTo>
                <a:lnTo>
                  <a:pt x="131610" y="20319"/>
                </a:lnTo>
                <a:lnTo>
                  <a:pt x="135343" y="21589"/>
                </a:lnTo>
                <a:lnTo>
                  <a:pt x="136906" y="22859"/>
                </a:lnTo>
                <a:lnTo>
                  <a:pt x="138163" y="24129"/>
                </a:lnTo>
                <a:lnTo>
                  <a:pt x="138785" y="25400"/>
                </a:lnTo>
                <a:lnTo>
                  <a:pt x="139712" y="29209"/>
                </a:lnTo>
                <a:lnTo>
                  <a:pt x="139712" y="39369"/>
                </a:lnTo>
                <a:lnTo>
                  <a:pt x="159677" y="39369"/>
                </a:lnTo>
                <a:lnTo>
                  <a:pt x="159677" y="26669"/>
                </a:lnTo>
                <a:lnTo>
                  <a:pt x="159054" y="22859"/>
                </a:lnTo>
                <a:lnTo>
                  <a:pt x="158432" y="20319"/>
                </a:lnTo>
                <a:lnTo>
                  <a:pt x="157808" y="1905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56360" y="3288791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5" h="21589">
                <a:moveTo>
                  <a:pt x="18287" y="0"/>
                </a:moveTo>
                <a:lnTo>
                  <a:pt x="0" y="0"/>
                </a:lnTo>
                <a:lnTo>
                  <a:pt x="0" y="21336"/>
                </a:lnTo>
                <a:lnTo>
                  <a:pt x="18287" y="21336"/>
                </a:lnTo>
                <a:lnTo>
                  <a:pt x="18287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14272" y="336804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336" y="0"/>
                </a:moveTo>
                <a:lnTo>
                  <a:pt x="0" y="0"/>
                </a:lnTo>
                <a:lnTo>
                  <a:pt x="0" y="21336"/>
                </a:lnTo>
                <a:lnTo>
                  <a:pt x="21336" y="21336"/>
                </a:lnTo>
                <a:lnTo>
                  <a:pt x="21336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95983" y="3288791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5" h="21589">
                <a:moveTo>
                  <a:pt x="39624" y="0"/>
                </a:moveTo>
                <a:lnTo>
                  <a:pt x="0" y="0"/>
                </a:lnTo>
                <a:lnTo>
                  <a:pt x="0" y="21336"/>
                </a:lnTo>
                <a:lnTo>
                  <a:pt x="39624" y="21336"/>
                </a:lnTo>
                <a:lnTo>
                  <a:pt x="39624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56360" y="3368040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5" h="21589">
                <a:moveTo>
                  <a:pt x="39624" y="0"/>
                </a:moveTo>
                <a:lnTo>
                  <a:pt x="0" y="0"/>
                </a:lnTo>
                <a:lnTo>
                  <a:pt x="0" y="21336"/>
                </a:lnTo>
                <a:lnTo>
                  <a:pt x="39624" y="21336"/>
                </a:lnTo>
                <a:lnTo>
                  <a:pt x="39624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29055" y="3676396"/>
            <a:ext cx="694944" cy="673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38783" y="4617720"/>
            <a:ext cx="323215" cy="698500"/>
          </a:xfrm>
          <a:custGeom>
            <a:avLst/>
            <a:gdLst/>
            <a:ahLst/>
            <a:cxnLst/>
            <a:rect l="l" t="t" r="r" b="b"/>
            <a:pathLst>
              <a:path w="323215" h="698500">
                <a:moveTo>
                  <a:pt x="310743" y="0"/>
                </a:moveTo>
                <a:lnTo>
                  <a:pt x="86944" y="0"/>
                </a:lnTo>
                <a:lnTo>
                  <a:pt x="78193" y="507"/>
                </a:lnTo>
                <a:lnTo>
                  <a:pt x="38582" y="14985"/>
                </a:lnTo>
                <a:lnTo>
                  <a:pt x="10807" y="45973"/>
                </a:lnTo>
                <a:lnTo>
                  <a:pt x="0" y="87248"/>
                </a:lnTo>
                <a:lnTo>
                  <a:pt x="0" y="610742"/>
                </a:lnTo>
                <a:lnTo>
                  <a:pt x="10807" y="652017"/>
                </a:lnTo>
                <a:lnTo>
                  <a:pt x="38582" y="683005"/>
                </a:lnTo>
                <a:lnTo>
                  <a:pt x="78193" y="697483"/>
                </a:lnTo>
                <a:lnTo>
                  <a:pt x="86944" y="697991"/>
                </a:lnTo>
                <a:lnTo>
                  <a:pt x="313309" y="697991"/>
                </a:lnTo>
                <a:lnTo>
                  <a:pt x="317423" y="695959"/>
                </a:lnTo>
                <a:lnTo>
                  <a:pt x="319481" y="694435"/>
                </a:lnTo>
                <a:lnTo>
                  <a:pt x="321030" y="692276"/>
                </a:lnTo>
                <a:lnTo>
                  <a:pt x="323088" y="688212"/>
                </a:lnTo>
                <a:lnTo>
                  <a:pt x="323088" y="683005"/>
                </a:lnTo>
                <a:lnTo>
                  <a:pt x="80772" y="672718"/>
                </a:lnTo>
                <a:lnTo>
                  <a:pt x="74599" y="671702"/>
                </a:lnTo>
                <a:lnTo>
                  <a:pt x="39103" y="649985"/>
                </a:lnTo>
                <a:lnTo>
                  <a:pt x="25209" y="616965"/>
                </a:lnTo>
                <a:lnTo>
                  <a:pt x="25209" y="81025"/>
                </a:lnTo>
                <a:lnTo>
                  <a:pt x="43218" y="43306"/>
                </a:lnTo>
                <a:lnTo>
                  <a:pt x="80772" y="25272"/>
                </a:lnTo>
                <a:lnTo>
                  <a:pt x="310743" y="25272"/>
                </a:lnTo>
                <a:lnTo>
                  <a:pt x="313309" y="24764"/>
                </a:lnTo>
                <a:lnTo>
                  <a:pt x="323088" y="14985"/>
                </a:lnTo>
                <a:lnTo>
                  <a:pt x="323088" y="9778"/>
                </a:lnTo>
                <a:lnTo>
                  <a:pt x="313309" y="507"/>
                </a:lnTo>
                <a:lnTo>
                  <a:pt x="310743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11936" y="4617720"/>
            <a:ext cx="472440" cy="698500"/>
          </a:xfrm>
          <a:custGeom>
            <a:avLst/>
            <a:gdLst/>
            <a:ahLst/>
            <a:cxnLst/>
            <a:rect l="l" t="t" r="r" b="b"/>
            <a:pathLst>
              <a:path w="472440" h="698500">
                <a:moveTo>
                  <a:pt x="310895" y="0"/>
                </a:moveTo>
                <a:lnTo>
                  <a:pt x="86969" y="0"/>
                </a:lnTo>
                <a:lnTo>
                  <a:pt x="78219" y="507"/>
                </a:lnTo>
                <a:lnTo>
                  <a:pt x="38595" y="14985"/>
                </a:lnTo>
                <a:lnTo>
                  <a:pt x="10286" y="45973"/>
                </a:lnTo>
                <a:lnTo>
                  <a:pt x="0" y="87248"/>
                </a:lnTo>
                <a:lnTo>
                  <a:pt x="0" y="610742"/>
                </a:lnTo>
                <a:lnTo>
                  <a:pt x="10286" y="652017"/>
                </a:lnTo>
                <a:lnTo>
                  <a:pt x="38595" y="683005"/>
                </a:lnTo>
                <a:lnTo>
                  <a:pt x="61239" y="693800"/>
                </a:lnTo>
                <a:lnTo>
                  <a:pt x="69481" y="696467"/>
                </a:lnTo>
                <a:lnTo>
                  <a:pt x="78219" y="697483"/>
                </a:lnTo>
                <a:lnTo>
                  <a:pt x="86969" y="697991"/>
                </a:lnTo>
                <a:lnTo>
                  <a:pt x="238798" y="697991"/>
                </a:lnTo>
                <a:lnTo>
                  <a:pt x="242912" y="695959"/>
                </a:lnTo>
                <a:lnTo>
                  <a:pt x="244970" y="694435"/>
                </a:lnTo>
                <a:lnTo>
                  <a:pt x="246506" y="692276"/>
                </a:lnTo>
                <a:lnTo>
                  <a:pt x="248577" y="688212"/>
                </a:lnTo>
                <a:lnTo>
                  <a:pt x="248577" y="683005"/>
                </a:lnTo>
                <a:lnTo>
                  <a:pt x="236219" y="672718"/>
                </a:lnTo>
                <a:lnTo>
                  <a:pt x="80797" y="672718"/>
                </a:lnTo>
                <a:lnTo>
                  <a:pt x="74625" y="671702"/>
                </a:lnTo>
                <a:lnTo>
                  <a:pt x="39115" y="649985"/>
                </a:lnTo>
                <a:lnTo>
                  <a:pt x="25222" y="616965"/>
                </a:lnTo>
                <a:lnTo>
                  <a:pt x="25222" y="81025"/>
                </a:lnTo>
                <a:lnTo>
                  <a:pt x="43230" y="43306"/>
                </a:lnTo>
                <a:lnTo>
                  <a:pt x="80797" y="25272"/>
                </a:lnTo>
                <a:lnTo>
                  <a:pt x="341120" y="25272"/>
                </a:lnTo>
                <a:lnTo>
                  <a:pt x="319531" y="3555"/>
                </a:lnTo>
                <a:lnTo>
                  <a:pt x="317500" y="2031"/>
                </a:lnTo>
                <a:lnTo>
                  <a:pt x="315467" y="1015"/>
                </a:lnTo>
                <a:lnTo>
                  <a:pt x="312927" y="507"/>
                </a:lnTo>
                <a:lnTo>
                  <a:pt x="310895" y="0"/>
                </a:lnTo>
                <a:close/>
              </a:path>
              <a:path w="472440" h="698500">
                <a:moveTo>
                  <a:pt x="341120" y="25272"/>
                </a:moveTo>
                <a:lnTo>
                  <a:pt x="305688" y="25272"/>
                </a:lnTo>
                <a:lnTo>
                  <a:pt x="447166" y="167258"/>
                </a:lnTo>
                <a:lnTo>
                  <a:pt x="447166" y="463549"/>
                </a:lnTo>
                <a:lnTo>
                  <a:pt x="448309" y="466216"/>
                </a:lnTo>
                <a:lnTo>
                  <a:pt x="449325" y="468248"/>
                </a:lnTo>
                <a:lnTo>
                  <a:pt x="450850" y="469772"/>
                </a:lnTo>
                <a:lnTo>
                  <a:pt x="452881" y="471296"/>
                </a:lnTo>
                <a:lnTo>
                  <a:pt x="454913" y="472947"/>
                </a:lnTo>
                <a:lnTo>
                  <a:pt x="456945" y="473455"/>
                </a:lnTo>
                <a:lnTo>
                  <a:pt x="459613" y="473963"/>
                </a:lnTo>
                <a:lnTo>
                  <a:pt x="464692" y="472947"/>
                </a:lnTo>
                <a:lnTo>
                  <a:pt x="472439" y="461009"/>
                </a:lnTo>
                <a:lnTo>
                  <a:pt x="472439" y="162051"/>
                </a:lnTo>
                <a:lnTo>
                  <a:pt x="471931" y="159511"/>
                </a:lnTo>
                <a:lnTo>
                  <a:pt x="471423" y="157479"/>
                </a:lnTo>
                <a:lnTo>
                  <a:pt x="469900" y="155447"/>
                </a:lnTo>
                <a:lnTo>
                  <a:pt x="468375" y="153288"/>
                </a:lnTo>
                <a:lnTo>
                  <a:pt x="341120" y="25272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310639" y="4617720"/>
            <a:ext cx="173735" cy="173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88136" y="4693920"/>
            <a:ext cx="173990" cy="24765"/>
          </a:xfrm>
          <a:custGeom>
            <a:avLst/>
            <a:gdLst/>
            <a:ahLst/>
            <a:cxnLst/>
            <a:rect l="l" t="t" r="r" b="b"/>
            <a:pathLst>
              <a:path w="173990" h="24764">
                <a:moveTo>
                  <a:pt x="163969" y="0"/>
                </a:moveTo>
                <a:lnTo>
                  <a:pt x="9766" y="0"/>
                </a:lnTo>
                <a:lnTo>
                  <a:pt x="5651" y="2031"/>
                </a:lnTo>
                <a:lnTo>
                  <a:pt x="3594" y="3428"/>
                </a:lnTo>
                <a:lnTo>
                  <a:pt x="2057" y="5460"/>
                </a:lnTo>
                <a:lnTo>
                  <a:pt x="1028" y="7492"/>
                </a:lnTo>
                <a:lnTo>
                  <a:pt x="0" y="9397"/>
                </a:lnTo>
                <a:lnTo>
                  <a:pt x="0" y="14477"/>
                </a:lnTo>
                <a:lnTo>
                  <a:pt x="1028" y="16890"/>
                </a:lnTo>
                <a:lnTo>
                  <a:pt x="2057" y="18922"/>
                </a:lnTo>
                <a:lnTo>
                  <a:pt x="3594" y="20446"/>
                </a:lnTo>
                <a:lnTo>
                  <a:pt x="5651" y="21843"/>
                </a:lnTo>
                <a:lnTo>
                  <a:pt x="7708" y="23367"/>
                </a:lnTo>
                <a:lnTo>
                  <a:pt x="9766" y="23875"/>
                </a:lnTo>
                <a:lnTo>
                  <a:pt x="12331" y="24383"/>
                </a:lnTo>
                <a:lnTo>
                  <a:pt x="161404" y="24383"/>
                </a:lnTo>
                <a:lnTo>
                  <a:pt x="163969" y="23875"/>
                </a:lnTo>
                <a:lnTo>
                  <a:pt x="166027" y="23367"/>
                </a:lnTo>
                <a:lnTo>
                  <a:pt x="168084" y="21843"/>
                </a:lnTo>
                <a:lnTo>
                  <a:pt x="170141" y="20446"/>
                </a:lnTo>
                <a:lnTo>
                  <a:pt x="171678" y="18922"/>
                </a:lnTo>
                <a:lnTo>
                  <a:pt x="172707" y="16890"/>
                </a:lnTo>
                <a:lnTo>
                  <a:pt x="173735" y="14477"/>
                </a:lnTo>
                <a:lnTo>
                  <a:pt x="173735" y="9397"/>
                </a:lnTo>
                <a:lnTo>
                  <a:pt x="172707" y="7492"/>
                </a:lnTo>
                <a:lnTo>
                  <a:pt x="171678" y="5460"/>
                </a:lnTo>
                <a:lnTo>
                  <a:pt x="170141" y="3428"/>
                </a:lnTo>
                <a:lnTo>
                  <a:pt x="168084" y="2031"/>
                </a:lnTo>
                <a:lnTo>
                  <a:pt x="163969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310639" y="5141976"/>
            <a:ext cx="173735" cy="173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88136" y="4840223"/>
            <a:ext cx="323215" cy="27940"/>
          </a:xfrm>
          <a:custGeom>
            <a:avLst/>
            <a:gdLst/>
            <a:ahLst/>
            <a:cxnLst/>
            <a:rect l="l" t="t" r="r" b="b"/>
            <a:pathLst>
              <a:path w="323215" h="27939">
                <a:moveTo>
                  <a:pt x="310260" y="0"/>
                </a:moveTo>
                <a:lnTo>
                  <a:pt x="12344" y="0"/>
                </a:lnTo>
                <a:lnTo>
                  <a:pt x="9778" y="507"/>
                </a:lnTo>
                <a:lnTo>
                  <a:pt x="0" y="11175"/>
                </a:lnTo>
                <a:lnTo>
                  <a:pt x="0" y="16763"/>
                </a:lnTo>
                <a:lnTo>
                  <a:pt x="2057" y="21336"/>
                </a:lnTo>
                <a:lnTo>
                  <a:pt x="3606" y="23494"/>
                </a:lnTo>
                <a:lnTo>
                  <a:pt x="5664" y="25145"/>
                </a:lnTo>
                <a:lnTo>
                  <a:pt x="9778" y="27431"/>
                </a:lnTo>
                <a:lnTo>
                  <a:pt x="312800" y="27431"/>
                </a:lnTo>
                <a:lnTo>
                  <a:pt x="323088" y="13969"/>
                </a:lnTo>
                <a:lnTo>
                  <a:pt x="322072" y="8381"/>
                </a:lnTo>
                <a:lnTo>
                  <a:pt x="321055" y="6095"/>
                </a:lnTo>
                <a:lnTo>
                  <a:pt x="319531" y="4444"/>
                </a:lnTo>
                <a:lnTo>
                  <a:pt x="317372" y="2793"/>
                </a:lnTo>
                <a:lnTo>
                  <a:pt x="315341" y="1143"/>
                </a:lnTo>
                <a:lnTo>
                  <a:pt x="312800" y="507"/>
                </a:lnTo>
                <a:lnTo>
                  <a:pt x="31026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88136" y="4916423"/>
            <a:ext cx="323215" cy="24765"/>
          </a:xfrm>
          <a:custGeom>
            <a:avLst/>
            <a:gdLst/>
            <a:ahLst/>
            <a:cxnLst/>
            <a:rect l="l" t="t" r="r" b="b"/>
            <a:pathLst>
              <a:path w="323215" h="24764">
                <a:moveTo>
                  <a:pt x="310260" y="0"/>
                </a:moveTo>
                <a:lnTo>
                  <a:pt x="12344" y="0"/>
                </a:lnTo>
                <a:lnTo>
                  <a:pt x="9778" y="507"/>
                </a:lnTo>
                <a:lnTo>
                  <a:pt x="0" y="9906"/>
                </a:lnTo>
                <a:lnTo>
                  <a:pt x="0" y="14986"/>
                </a:lnTo>
                <a:lnTo>
                  <a:pt x="1028" y="16890"/>
                </a:lnTo>
                <a:lnTo>
                  <a:pt x="2057" y="18923"/>
                </a:lnTo>
                <a:lnTo>
                  <a:pt x="12344" y="24383"/>
                </a:lnTo>
                <a:lnTo>
                  <a:pt x="310260" y="24383"/>
                </a:lnTo>
                <a:lnTo>
                  <a:pt x="323088" y="12445"/>
                </a:lnTo>
                <a:lnTo>
                  <a:pt x="322579" y="9906"/>
                </a:lnTo>
                <a:lnTo>
                  <a:pt x="315341" y="1015"/>
                </a:lnTo>
                <a:lnTo>
                  <a:pt x="31026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88136" y="4989576"/>
            <a:ext cx="323215" cy="27940"/>
          </a:xfrm>
          <a:custGeom>
            <a:avLst/>
            <a:gdLst/>
            <a:ahLst/>
            <a:cxnLst/>
            <a:rect l="l" t="t" r="r" b="b"/>
            <a:pathLst>
              <a:path w="323215" h="27939">
                <a:moveTo>
                  <a:pt x="310260" y="0"/>
                </a:moveTo>
                <a:lnTo>
                  <a:pt x="12344" y="0"/>
                </a:lnTo>
                <a:lnTo>
                  <a:pt x="9778" y="507"/>
                </a:lnTo>
                <a:lnTo>
                  <a:pt x="0" y="11175"/>
                </a:lnTo>
                <a:lnTo>
                  <a:pt x="0" y="16256"/>
                </a:lnTo>
                <a:lnTo>
                  <a:pt x="12344" y="27431"/>
                </a:lnTo>
                <a:lnTo>
                  <a:pt x="310260" y="27431"/>
                </a:lnTo>
                <a:lnTo>
                  <a:pt x="323088" y="13462"/>
                </a:lnTo>
                <a:lnTo>
                  <a:pt x="322579" y="11175"/>
                </a:lnTo>
                <a:lnTo>
                  <a:pt x="322072" y="8381"/>
                </a:lnTo>
                <a:lnTo>
                  <a:pt x="312800" y="507"/>
                </a:lnTo>
                <a:lnTo>
                  <a:pt x="31026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62583" y="4617720"/>
            <a:ext cx="323215" cy="698500"/>
          </a:xfrm>
          <a:custGeom>
            <a:avLst/>
            <a:gdLst/>
            <a:ahLst/>
            <a:cxnLst/>
            <a:rect l="l" t="t" r="r" b="b"/>
            <a:pathLst>
              <a:path w="323215" h="698500">
                <a:moveTo>
                  <a:pt x="310743" y="0"/>
                </a:moveTo>
                <a:lnTo>
                  <a:pt x="87464" y="0"/>
                </a:lnTo>
                <a:lnTo>
                  <a:pt x="78193" y="507"/>
                </a:lnTo>
                <a:lnTo>
                  <a:pt x="38582" y="14985"/>
                </a:lnTo>
                <a:lnTo>
                  <a:pt x="10807" y="45973"/>
                </a:lnTo>
                <a:lnTo>
                  <a:pt x="0" y="87248"/>
                </a:lnTo>
                <a:lnTo>
                  <a:pt x="0" y="610742"/>
                </a:lnTo>
                <a:lnTo>
                  <a:pt x="10807" y="652017"/>
                </a:lnTo>
                <a:lnTo>
                  <a:pt x="38582" y="683005"/>
                </a:lnTo>
                <a:lnTo>
                  <a:pt x="78193" y="697483"/>
                </a:lnTo>
                <a:lnTo>
                  <a:pt x="87464" y="697991"/>
                </a:lnTo>
                <a:lnTo>
                  <a:pt x="313309" y="697991"/>
                </a:lnTo>
                <a:lnTo>
                  <a:pt x="315366" y="696975"/>
                </a:lnTo>
                <a:lnTo>
                  <a:pt x="317944" y="695959"/>
                </a:lnTo>
                <a:lnTo>
                  <a:pt x="319481" y="694435"/>
                </a:lnTo>
                <a:lnTo>
                  <a:pt x="321030" y="692276"/>
                </a:lnTo>
                <a:lnTo>
                  <a:pt x="323088" y="688212"/>
                </a:lnTo>
                <a:lnTo>
                  <a:pt x="323088" y="683005"/>
                </a:lnTo>
                <a:lnTo>
                  <a:pt x="310743" y="672718"/>
                </a:lnTo>
                <a:lnTo>
                  <a:pt x="80772" y="672718"/>
                </a:lnTo>
                <a:lnTo>
                  <a:pt x="74599" y="671702"/>
                </a:lnTo>
                <a:lnTo>
                  <a:pt x="36017" y="645286"/>
                </a:lnTo>
                <a:lnTo>
                  <a:pt x="25209" y="610742"/>
                </a:lnTo>
                <a:lnTo>
                  <a:pt x="25209" y="87248"/>
                </a:lnTo>
                <a:lnTo>
                  <a:pt x="43218" y="43306"/>
                </a:lnTo>
                <a:lnTo>
                  <a:pt x="80772" y="25272"/>
                </a:lnTo>
                <a:lnTo>
                  <a:pt x="310743" y="25272"/>
                </a:lnTo>
                <a:lnTo>
                  <a:pt x="313309" y="24764"/>
                </a:lnTo>
                <a:lnTo>
                  <a:pt x="323088" y="14985"/>
                </a:lnTo>
                <a:lnTo>
                  <a:pt x="323088" y="9778"/>
                </a:lnTo>
                <a:lnTo>
                  <a:pt x="313309" y="507"/>
                </a:lnTo>
                <a:lnTo>
                  <a:pt x="310743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71727" y="5776467"/>
            <a:ext cx="624840" cy="6273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7222" y="211074"/>
            <a:ext cx="5631815" cy="3295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ОСНОВНЫЕ </a:t>
            </a:r>
            <a:r>
              <a:rPr dirty="0" spc="-5"/>
              <a:t>ФУНКЦИИ ФЕДЕРАЛЬНОГО</a:t>
            </a:r>
            <a:r>
              <a:rPr dirty="0" spc="30"/>
              <a:t> </a:t>
            </a:r>
            <a:r>
              <a:rPr dirty="0" spc="-10"/>
              <a:t>ЦЕНТРА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66341" y="1994992"/>
            <a:ext cx="8851265" cy="26187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направление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протоколов патолого-анатомических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вскрытий,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проведенных 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в срок до суток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после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констатации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биологической смерти человека,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в отношении 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всех пациентов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с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подозрением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на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COVID-19 или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подтвержденным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диагнозом COVID- 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19 и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(или)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с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пневмонией,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в резервный Федеральный</a:t>
            </a:r>
            <a:r>
              <a:rPr dirty="0" sz="1700" spc="-1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дистанционный</a:t>
            </a:r>
            <a:endParaRPr sz="1700">
              <a:latin typeface="Tahoma"/>
              <a:cs typeface="Tahoma"/>
            </a:endParaRPr>
          </a:p>
          <a:p>
            <a:pPr marL="299085" marR="436245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консультативный центр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анестезиологии-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реаниматологии по вопросам 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диагностики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и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лечения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COVID-19 и пневмоний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на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базе</a:t>
            </a:r>
            <a:r>
              <a:rPr dirty="0" sz="1700" spc="6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федерального</a:t>
            </a:r>
            <a:endParaRPr sz="1700">
              <a:latin typeface="Tahoma"/>
              <a:cs typeface="Tahoma"/>
            </a:endParaRPr>
          </a:p>
          <a:p>
            <a:pPr marL="299085" marR="5715">
              <a:lnSpc>
                <a:spcPct val="100000"/>
              </a:lnSpc>
            </a:pP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государственного бюджетного учреждения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«Национальный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медико-хирургический 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Центр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имени Н.И. Пирогова» Министерства здравоохранения </a:t>
            </a:r>
            <a:r>
              <a:rPr dirty="0" sz="1700">
                <a:solidFill>
                  <a:srgbClr val="404040"/>
                </a:solidFill>
                <a:latin typeface="Tahoma"/>
                <a:cs typeface="Tahoma"/>
              </a:rPr>
              <a:t>Российской </a:t>
            </a:r>
            <a:r>
              <a:rPr dirty="0" sz="1700" spc="-5">
                <a:solidFill>
                  <a:srgbClr val="404040"/>
                </a:solidFill>
                <a:latin typeface="Tahoma"/>
                <a:cs typeface="Tahoma"/>
              </a:rPr>
              <a:t>Федерации 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ежедневно до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10:00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по </a:t>
            </a:r>
            <a:r>
              <a:rPr dirty="0" sz="1700" spc="-10" b="1">
                <a:solidFill>
                  <a:srgbClr val="005390"/>
                </a:solidFill>
                <a:latin typeface="Tahoma"/>
                <a:cs typeface="Tahoma"/>
              </a:rPr>
              <a:t>МСК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(с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досылом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протоколов</a:t>
            </a:r>
            <a:r>
              <a:rPr dirty="0" sz="1700" spc="-2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патолого-</a:t>
            </a:r>
            <a:endParaRPr sz="17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анатомических </a:t>
            </a:r>
            <a:r>
              <a:rPr dirty="0" sz="1700" spc="-5" b="1">
                <a:solidFill>
                  <a:srgbClr val="005390"/>
                </a:solidFill>
                <a:latin typeface="Tahoma"/>
                <a:cs typeface="Tahoma"/>
              </a:rPr>
              <a:t>вскрытий после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окончательного</a:t>
            </a:r>
            <a:r>
              <a:rPr dirty="0" sz="1700" spc="-4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700" b="1">
                <a:solidFill>
                  <a:srgbClr val="005390"/>
                </a:solidFill>
                <a:latin typeface="Tahoma"/>
                <a:cs typeface="Tahoma"/>
              </a:rPr>
              <a:t>оформления)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2960" y="1740407"/>
            <a:ext cx="954405" cy="948055"/>
          </a:xfrm>
          <a:custGeom>
            <a:avLst/>
            <a:gdLst/>
            <a:ahLst/>
            <a:cxnLst/>
            <a:rect l="l" t="t" r="r" b="b"/>
            <a:pathLst>
              <a:path w="954405" h="948055">
                <a:moveTo>
                  <a:pt x="138823" y="608583"/>
                </a:moveTo>
                <a:lnTo>
                  <a:pt x="136017" y="609091"/>
                </a:lnTo>
                <a:lnTo>
                  <a:pt x="133223" y="609472"/>
                </a:lnTo>
                <a:lnTo>
                  <a:pt x="130428" y="610869"/>
                </a:lnTo>
                <a:lnTo>
                  <a:pt x="123913" y="622172"/>
                </a:lnTo>
                <a:lnTo>
                  <a:pt x="123913" y="624966"/>
                </a:lnTo>
                <a:lnTo>
                  <a:pt x="124840" y="627252"/>
                </a:lnTo>
                <a:lnTo>
                  <a:pt x="233845" y="932561"/>
                </a:lnTo>
                <a:lnTo>
                  <a:pt x="235712" y="935736"/>
                </a:lnTo>
                <a:lnTo>
                  <a:pt x="237578" y="939038"/>
                </a:lnTo>
                <a:lnTo>
                  <a:pt x="239903" y="941324"/>
                </a:lnTo>
                <a:lnTo>
                  <a:pt x="242697" y="943737"/>
                </a:lnTo>
                <a:lnTo>
                  <a:pt x="245960" y="945641"/>
                </a:lnTo>
                <a:lnTo>
                  <a:pt x="249224" y="947038"/>
                </a:lnTo>
                <a:lnTo>
                  <a:pt x="252476" y="947419"/>
                </a:lnTo>
                <a:lnTo>
                  <a:pt x="256209" y="947927"/>
                </a:lnTo>
                <a:lnTo>
                  <a:pt x="259930" y="947419"/>
                </a:lnTo>
                <a:lnTo>
                  <a:pt x="264121" y="946530"/>
                </a:lnTo>
                <a:lnTo>
                  <a:pt x="341905" y="918463"/>
                </a:lnTo>
                <a:lnTo>
                  <a:pt x="258533" y="918463"/>
                </a:lnTo>
                <a:lnTo>
                  <a:pt x="150926" y="617981"/>
                </a:lnTo>
                <a:lnTo>
                  <a:pt x="141147" y="609091"/>
                </a:lnTo>
                <a:lnTo>
                  <a:pt x="138823" y="608583"/>
                </a:lnTo>
                <a:close/>
              </a:path>
              <a:path w="954405" h="948055">
                <a:moveTo>
                  <a:pt x="655131" y="805306"/>
                </a:moveTo>
                <a:lnTo>
                  <a:pt x="573405" y="805306"/>
                </a:lnTo>
                <a:lnTo>
                  <a:pt x="258533" y="918463"/>
                </a:lnTo>
                <a:lnTo>
                  <a:pt x="341905" y="918463"/>
                </a:lnTo>
                <a:lnTo>
                  <a:pt x="655131" y="805306"/>
                </a:lnTo>
                <a:close/>
              </a:path>
              <a:path w="954405" h="948055">
                <a:moveTo>
                  <a:pt x="204427" y="227202"/>
                </a:moveTo>
                <a:lnTo>
                  <a:pt x="176085" y="227202"/>
                </a:lnTo>
                <a:lnTo>
                  <a:pt x="224066" y="508126"/>
                </a:lnTo>
                <a:lnTo>
                  <a:pt x="279501" y="831976"/>
                </a:lnTo>
                <a:lnTo>
                  <a:pt x="298602" y="851153"/>
                </a:lnTo>
                <a:lnTo>
                  <a:pt x="306514" y="851153"/>
                </a:lnTo>
                <a:lnTo>
                  <a:pt x="472731" y="822705"/>
                </a:lnTo>
                <a:lnTo>
                  <a:pt x="306514" y="822705"/>
                </a:lnTo>
                <a:lnTo>
                  <a:pt x="252018" y="503427"/>
                </a:lnTo>
                <a:lnTo>
                  <a:pt x="204427" y="227202"/>
                </a:lnTo>
                <a:close/>
              </a:path>
              <a:path w="954405" h="948055">
                <a:moveTo>
                  <a:pt x="793369" y="767461"/>
                </a:moveTo>
                <a:lnTo>
                  <a:pt x="627888" y="767461"/>
                </a:lnTo>
                <a:lnTo>
                  <a:pt x="306514" y="822705"/>
                </a:lnTo>
                <a:lnTo>
                  <a:pt x="472731" y="822705"/>
                </a:lnTo>
                <a:lnTo>
                  <a:pt x="573405" y="805306"/>
                </a:lnTo>
                <a:lnTo>
                  <a:pt x="655131" y="805306"/>
                </a:lnTo>
                <a:lnTo>
                  <a:pt x="731393" y="777747"/>
                </a:lnTo>
                <a:lnTo>
                  <a:pt x="793369" y="767461"/>
                </a:lnTo>
                <a:close/>
              </a:path>
              <a:path w="954405" h="948055">
                <a:moveTo>
                  <a:pt x="355434" y="451992"/>
                </a:moveTo>
                <a:lnTo>
                  <a:pt x="352640" y="452500"/>
                </a:lnTo>
                <a:lnTo>
                  <a:pt x="349834" y="452881"/>
                </a:lnTo>
                <a:lnTo>
                  <a:pt x="347510" y="454278"/>
                </a:lnTo>
                <a:lnTo>
                  <a:pt x="343789" y="458088"/>
                </a:lnTo>
                <a:lnTo>
                  <a:pt x="342392" y="460375"/>
                </a:lnTo>
                <a:lnTo>
                  <a:pt x="341452" y="465963"/>
                </a:lnTo>
                <a:lnTo>
                  <a:pt x="341452" y="743203"/>
                </a:lnTo>
                <a:lnTo>
                  <a:pt x="365213" y="767461"/>
                </a:lnTo>
                <a:lnTo>
                  <a:pt x="930275" y="767461"/>
                </a:lnTo>
                <a:lnTo>
                  <a:pt x="954023" y="743203"/>
                </a:lnTo>
                <a:lnTo>
                  <a:pt x="954023" y="739520"/>
                </a:lnTo>
                <a:lnTo>
                  <a:pt x="369404" y="739520"/>
                </a:lnTo>
                <a:lnTo>
                  <a:pt x="369404" y="463168"/>
                </a:lnTo>
                <a:lnTo>
                  <a:pt x="358228" y="452500"/>
                </a:lnTo>
                <a:lnTo>
                  <a:pt x="355434" y="451992"/>
                </a:lnTo>
                <a:close/>
              </a:path>
              <a:path w="954405" h="948055">
                <a:moveTo>
                  <a:pt x="854011" y="28066"/>
                </a:moveTo>
                <a:lnTo>
                  <a:pt x="795147" y="28066"/>
                </a:lnTo>
                <a:lnTo>
                  <a:pt x="795147" y="112649"/>
                </a:lnTo>
                <a:lnTo>
                  <a:pt x="796163" y="120141"/>
                </a:lnTo>
                <a:lnTo>
                  <a:pt x="796544" y="123443"/>
                </a:lnTo>
                <a:lnTo>
                  <a:pt x="820801" y="145795"/>
                </a:lnTo>
                <a:lnTo>
                  <a:pt x="824484" y="146812"/>
                </a:lnTo>
                <a:lnTo>
                  <a:pt x="828675" y="147192"/>
                </a:lnTo>
                <a:lnTo>
                  <a:pt x="835660" y="147700"/>
                </a:lnTo>
                <a:lnTo>
                  <a:pt x="926084" y="147700"/>
                </a:lnTo>
                <a:lnTo>
                  <a:pt x="926084" y="739520"/>
                </a:lnTo>
                <a:lnTo>
                  <a:pt x="954023" y="739520"/>
                </a:lnTo>
                <a:lnTo>
                  <a:pt x="954023" y="129031"/>
                </a:lnTo>
                <a:lnTo>
                  <a:pt x="953135" y="126237"/>
                </a:lnTo>
                <a:lnTo>
                  <a:pt x="952627" y="123825"/>
                </a:lnTo>
                <a:lnTo>
                  <a:pt x="951229" y="122046"/>
                </a:lnTo>
                <a:lnTo>
                  <a:pt x="949559" y="119633"/>
                </a:lnTo>
                <a:lnTo>
                  <a:pt x="837565" y="119633"/>
                </a:lnTo>
                <a:lnTo>
                  <a:pt x="823087" y="112649"/>
                </a:lnTo>
                <a:lnTo>
                  <a:pt x="823087" y="37337"/>
                </a:lnTo>
                <a:lnTo>
                  <a:pt x="863731" y="37337"/>
                </a:lnTo>
                <a:lnTo>
                  <a:pt x="854011" y="28066"/>
                </a:lnTo>
                <a:close/>
              </a:path>
              <a:path w="954405" h="948055">
                <a:moveTo>
                  <a:pt x="819404" y="0"/>
                </a:moveTo>
                <a:lnTo>
                  <a:pt x="365213" y="0"/>
                </a:lnTo>
                <a:lnTo>
                  <a:pt x="360553" y="507"/>
                </a:lnTo>
                <a:lnTo>
                  <a:pt x="341452" y="23875"/>
                </a:lnTo>
                <a:lnTo>
                  <a:pt x="341452" y="97662"/>
                </a:lnTo>
                <a:lnTo>
                  <a:pt x="182600" y="124840"/>
                </a:lnTo>
                <a:lnTo>
                  <a:pt x="163088" y="147700"/>
                </a:lnTo>
                <a:lnTo>
                  <a:pt x="163512" y="152400"/>
                </a:lnTo>
                <a:lnTo>
                  <a:pt x="171424" y="199643"/>
                </a:lnTo>
                <a:lnTo>
                  <a:pt x="93167" y="225805"/>
                </a:lnTo>
                <a:lnTo>
                  <a:pt x="15367" y="253364"/>
                </a:lnTo>
                <a:lnTo>
                  <a:pt x="0" y="274319"/>
                </a:lnTo>
                <a:lnTo>
                  <a:pt x="0" y="279018"/>
                </a:lnTo>
                <a:lnTo>
                  <a:pt x="1396" y="283209"/>
                </a:lnTo>
                <a:lnTo>
                  <a:pt x="103416" y="567943"/>
                </a:lnTo>
                <a:lnTo>
                  <a:pt x="104343" y="569721"/>
                </a:lnTo>
                <a:lnTo>
                  <a:pt x="105283" y="571626"/>
                </a:lnTo>
                <a:lnTo>
                  <a:pt x="114134" y="576833"/>
                </a:lnTo>
                <a:lnTo>
                  <a:pt x="118783" y="576833"/>
                </a:lnTo>
                <a:lnTo>
                  <a:pt x="121119" y="576326"/>
                </a:lnTo>
                <a:lnTo>
                  <a:pt x="123913" y="574928"/>
                </a:lnTo>
                <a:lnTo>
                  <a:pt x="125780" y="573024"/>
                </a:lnTo>
                <a:lnTo>
                  <a:pt x="127634" y="571245"/>
                </a:lnTo>
                <a:lnTo>
                  <a:pt x="129031" y="568832"/>
                </a:lnTo>
                <a:lnTo>
                  <a:pt x="129971" y="566546"/>
                </a:lnTo>
                <a:lnTo>
                  <a:pt x="130428" y="563752"/>
                </a:lnTo>
                <a:lnTo>
                  <a:pt x="130428" y="560958"/>
                </a:lnTo>
                <a:lnTo>
                  <a:pt x="129501" y="558038"/>
                </a:lnTo>
                <a:lnTo>
                  <a:pt x="29349" y="278129"/>
                </a:lnTo>
                <a:lnTo>
                  <a:pt x="65684" y="265556"/>
                </a:lnTo>
                <a:lnTo>
                  <a:pt x="102489" y="252349"/>
                </a:lnTo>
                <a:lnTo>
                  <a:pt x="176085" y="227202"/>
                </a:lnTo>
                <a:lnTo>
                  <a:pt x="204427" y="227202"/>
                </a:lnTo>
                <a:lnTo>
                  <a:pt x="191452" y="151891"/>
                </a:lnTo>
                <a:lnTo>
                  <a:pt x="341452" y="126237"/>
                </a:lnTo>
                <a:lnTo>
                  <a:pt x="369404" y="126237"/>
                </a:lnTo>
                <a:lnTo>
                  <a:pt x="369404" y="28066"/>
                </a:lnTo>
                <a:lnTo>
                  <a:pt x="854011" y="28066"/>
                </a:lnTo>
                <a:lnTo>
                  <a:pt x="833373" y="8381"/>
                </a:lnTo>
                <a:lnTo>
                  <a:pt x="830072" y="5079"/>
                </a:lnTo>
                <a:lnTo>
                  <a:pt x="826389" y="2793"/>
                </a:lnTo>
                <a:lnTo>
                  <a:pt x="824484" y="1396"/>
                </a:lnTo>
                <a:lnTo>
                  <a:pt x="822197" y="888"/>
                </a:lnTo>
                <a:lnTo>
                  <a:pt x="819404" y="0"/>
                </a:lnTo>
                <a:close/>
              </a:path>
              <a:path w="954405" h="948055">
                <a:moveTo>
                  <a:pt x="369404" y="126237"/>
                </a:moveTo>
                <a:lnTo>
                  <a:pt x="341452" y="126237"/>
                </a:lnTo>
                <a:lnTo>
                  <a:pt x="341452" y="401065"/>
                </a:lnTo>
                <a:lnTo>
                  <a:pt x="355434" y="415036"/>
                </a:lnTo>
                <a:lnTo>
                  <a:pt x="358228" y="414654"/>
                </a:lnTo>
                <a:lnTo>
                  <a:pt x="369404" y="401065"/>
                </a:lnTo>
                <a:lnTo>
                  <a:pt x="369404" y="126237"/>
                </a:lnTo>
                <a:close/>
              </a:path>
              <a:path w="954405" h="948055">
                <a:moveTo>
                  <a:pt x="863731" y="37337"/>
                </a:moveTo>
                <a:lnTo>
                  <a:pt x="823087" y="37337"/>
                </a:lnTo>
                <a:lnTo>
                  <a:pt x="909320" y="119633"/>
                </a:lnTo>
                <a:lnTo>
                  <a:pt x="949559" y="119633"/>
                </a:lnTo>
                <a:lnTo>
                  <a:pt x="948944" y="118744"/>
                </a:lnTo>
                <a:lnTo>
                  <a:pt x="946150" y="115950"/>
                </a:lnTo>
                <a:lnTo>
                  <a:pt x="863731" y="37337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58824" y="1944623"/>
            <a:ext cx="429895" cy="27940"/>
          </a:xfrm>
          <a:custGeom>
            <a:avLst/>
            <a:gdLst/>
            <a:ahLst/>
            <a:cxnLst/>
            <a:rect l="l" t="t" r="r" b="b"/>
            <a:pathLst>
              <a:path w="429894" h="27939">
                <a:moveTo>
                  <a:pt x="418973" y="0"/>
                </a:moveTo>
                <a:lnTo>
                  <a:pt x="11303" y="0"/>
                </a:lnTo>
                <a:lnTo>
                  <a:pt x="8432" y="888"/>
                </a:lnTo>
                <a:lnTo>
                  <a:pt x="0" y="10922"/>
                </a:lnTo>
                <a:lnTo>
                  <a:pt x="0" y="16510"/>
                </a:lnTo>
                <a:lnTo>
                  <a:pt x="14096" y="27431"/>
                </a:lnTo>
                <a:lnTo>
                  <a:pt x="415670" y="27431"/>
                </a:lnTo>
                <a:lnTo>
                  <a:pt x="429768" y="16510"/>
                </a:lnTo>
                <a:lnTo>
                  <a:pt x="429768" y="10922"/>
                </a:lnTo>
                <a:lnTo>
                  <a:pt x="418973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58824" y="2042160"/>
            <a:ext cx="429895" cy="30480"/>
          </a:xfrm>
          <a:custGeom>
            <a:avLst/>
            <a:gdLst/>
            <a:ahLst/>
            <a:cxnLst/>
            <a:rect l="l" t="t" r="r" b="b"/>
            <a:pathLst>
              <a:path w="429894" h="30480">
                <a:moveTo>
                  <a:pt x="415670" y="0"/>
                </a:moveTo>
                <a:lnTo>
                  <a:pt x="14096" y="0"/>
                </a:lnTo>
                <a:lnTo>
                  <a:pt x="8432" y="1015"/>
                </a:lnTo>
                <a:lnTo>
                  <a:pt x="6095" y="2539"/>
                </a:lnTo>
                <a:lnTo>
                  <a:pt x="2349" y="6603"/>
                </a:lnTo>
                <a:lnTo>
                  <a:pt x="939" y="9143"/>
                </a:lnTo>
                <a:lnTo>
                  <a:pt x="0" y="12191"/>
                </a:lnTo>
                <a:lnTo>
                  <a:pt x="0" y="18287"/>
                </a:lnTo>
                <a:lnTo>
                  <a:pt x="14096" y="30479"/>
                </a:lnTo>
                <a:lnTo>
                  <a:pt x="415670" y="30479"/>
                </a:lnTo>
                <a:lnTo>
                  <a:pt x="429768" y="18287"/>
                </a:lnTo>
                <a:lnTo>
                  <a:pt x="429768" y="12191"/>
                </a:lnTo>
                <a:lnTo>
                  <a:pt x="41567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58824" y="2142744"/>
            <a:ext cx="429895" cy="27940"/>
          </a:xfrm>
          <a:custGeom>
            <a:avLst/>
            <a:gdLst/>
            <a:ahLst/>
            <a:cxnLst/>
            <a:rect l="l" t="t" r="r" b="b"/>
            <a:pathLst>
              <a:path w="429894" h="27939">
                <a:moveTo>
                  <a:pt x="415670" y="0"/>
                </a:moveTo>
                <a:lnTo>
                  <a:pt x="14096" y="0"/>
                </a:lnTo>
                <a:lnTo>
                  <a:pt x="11303" y="507"/>
                </a:lnTo>
                <a:lnTo>
                  <a:pt x="8432" y="888"/>
                </a:lnTo>
                <a:lnTo>
                  <a:pt x="0" y="10921"/>
                </a:lnTo>
                <a:lnTo>
                  <a:pt x="0" y="16509"/>
                </a:lnTo>
                <a:lnTo>
                  <a:pt x="11303" y="26923"/>
                </a:lnTo>
                <a:lnTo>
                  <a:pt x="14096" y="27431"/>
                </a:lnTo>
                <a:lnTo>
                  <a:pt x="415670" y="27431"/>
                </a:lnTo>
                <a:lnTo>
                  <a:pt x="421386" y="26542"/>
                </a:lnTo>
                <a:lnTo>
                  <a:pt x="429768" y="16509"/>
                </a:lnTo>
                <a:lnTo>
                  <a:pt x="429768" y="10921"/>
                </a:lnTo>
                <a:lnTo>
                  <a:pt x="421386" y="888"/>
                </a:lnTo>
                <a:lnTo>
                  <a:pt x="41567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58824" y="2243327"/>
            <a:ext cx="429895" cy="27940"/>
          </a:xfrm>
          <a:custGeom>
            <a:avLst/>
            <a:gdLst/>
            <a:ahLst/>
            <a:cxnLst/>
            <a:rect l="l" t="t" r="r" b="b"/>
            <a:pathLst>
              <a:path w="429894" h="27939">
                <a:moveTo>
                  <a:pt x="415670" y="0"/>
                </a:moveTo>
                <a:lnTo>
                  <a:pt x="14096" y="0"/>
                </a:lnTo>
                <a:lnTo>
                  <a:pt x="11303" y="508"/>
                </a:lnTo>
                <a:lnTo>
                  <a:pt x="0" y="10922"/>
                </a:lnTo>
                <a:lnTo>
                  <a:pt x="0" y="16510"/>
                </a:lnTo>
                <a:lnTo>
                  <a:pt x="11303" y="27432"/>
                </a:lnTo>
                <a:lnTo>
                  <a:pt x="418973" y="27432"/>
                </a:lnTo>
                <a:lnTo>
                  <a:pt x="429768" y="16510"/>
                </a:lnTo>
                <a:lnTo>
                  <a:pt x="429768" y="10922"/>
                </a:lnTo>
                <a:lnTo>
                  <a:pt x="41567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58824" y="2340864"/>
            <a:ext cx="429895" cy="27940"/>
          </a:xfrm>
          <a:custGeom>
            <a:avLst/>
            <a:gdLst/>
            <a:ahLst/>
            <a:cxnLst/>
            <a:rect l="l" t="t" r="r" b="b"/>
            <a:pathLst>
              <a:path w="429894" h="27939">
                <a:moveTo>
                  <a:pt x="415670" y="0"/>
                </a:moveTo>
                <a:lnTo>
                  <a:pt x="14096" y="0"/>
                </a:lnTo>
                <a:lnTo>
                  <a:pt x="11303" y="508"/>
                </a:lnTo>
                <a:lnTo>
                  <a:pt x="0" y="10922"/>
                </a:lnTo>
                <a:lnTo>
                  <a:pt x="0" y="16510"/>
                </a:lnTo>
                <a:lnTo>
                  <a:pt x="11303" y="27432"/>
                </a:lnTo>
                <a:lnTo>
                  <a:pt x="418973" y="27432"/>
                </a:lnTo>
                <a:lnTo>
                  <a:pt x="429768" y="16510"/>
                </a:lnTo>
                <a:lnTo>
                  <a:pt x="429768" y="10922"/>
                </a:lnTo>
                <a:lnTo>
                  <a:pt x="41567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27119" y="211074"/>
            <a:ext cx="5775325" cy="3295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ОСНОВНЫЕ </a:t>
            </a:r>
            <a:r>
              <a:rPr dirty="0" spc="-5"/>
              <a:t>ФУНКЦИИ </a:t>
            </a:r>
            <a:r>
              <a:rPr dirty="0" spc="-10"/>
              <a:t>РЕГИОНАЛЬНОГО</a:t>
            </a:r>
            <a:r>
              <a:rPr dirty="0" spc="70"/>
              <a:t> </a:t>
            </a:r>
            <a:r>
              <a:rPr dirty="0" spc="-5"/>
              <a:t>ЦЕНТРА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11553" y="1063498"/>
            <a:ext cx="10252075" cy="51777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обеспечение проведения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в круглосуточном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режиме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ТМК </a:t>
            </a:r>
            <a:r>
              <a:rPr dirty="0" sz="1400" spc="-5">
                <a:latin typeface="Tahoma"/>
                <a:cs typeface="Tahoma"/>
              </a:rPr>
              <a:t>с </a:t>
            </a:r>
            <a:r>
              <a:rPr dirty="0" sz="1400" spc="-10">
                <a:latin typeface="Tahoma"/>
                <a:cs typeface="Tahoma"/>
              </a:rPr>
              <a:t>врачами-специалистами ФДРКЦ,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передачи данных 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и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информации о пациентах</a:t>
            </a:r>
            <a:r>
              <a:rPr dirty="0" sz="1400" spc="-5">
                <a:solidFill>
                  <a:srgbClr val="005390"/>
                </a:solidFill>
                <a:latin typeface="Tahoma"/>
                <a:cs typeface="Tahoma"/>
              </a:rPr>
              <a:t>, </a:t>
            </a:r>
            <a:r>
              <a:rPr dirty="0" sz="1400" spc="-5">
                <a:latin typeface="Tahoma"/>
                <a:cs typeface="Tahoma"/>
              </a:rPr>
              <a:t>поступивших из медицинских организаций субъекта Российской </a:t>
            </a:r>
            <a:r>
              <a:rPr dirty="0" sz="1400" spc="-10">
                <a:latin typeface="Tahoma"/>
                <a:cs typeface="Tahoma"/>
              </a:rPr>
              <a:t>Федерации,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с </a:t>
            </a:r>
            <a:r>
              <a:rPr dirty="0" sz="1400" spc="-15" b="1">
                <a:solidFill>
                  <a:srgbClr val="005390"/>
                </a:solidFill>
                <a:latin typeface="Tahoma"/>
                <a:cs typeface="Tahoma"/>
              </a:rPr>
              <a:t>целью 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получения рекомендаций </a:t>
            </a:r>
            <a:r>
              <a:rPr dirty="0" sz="1400" spc="-5">
                <a:latin typeface="Tahoma"/>
                <a:cs typeface="Tahoma"/>
              </a:rPr>
              <a:t>по оптимизации </a:t>
            </a:r>
            <a:r>
              <a:rPr dirty="0" sz="1400" spc="-10">
                <a:latin typeface="Tahoma"/>
                <a:cs typeface="Tahoma"/>
              </a:rPr>
              <a:t>диагностики </a:t>
            </a:r>
            <a:r>
              <a:rPr dirty="0" sz="1400" spc="-5">
                <a:latin typeface="Tahoma"/>
                <a:cs typeface="Tahoma"/>
              </a:rPr>
              <a:t>и лечения, </a:t>
            </a:r>
            <a:r>
              <a:rPr dirty="0" sz="1400" spc="-10">
                <a:latin typeface="Tahoma"/>
                <a:cs typeface="Tahoma"/>
              </a:rPr>
              <a:t>маршрутизации указанных</a:t>
            </a:r>
            <a:r>
              <a:rPr dirty="0" sz="1400" spc="35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пациентов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005390"/>
              </a:buClr>
              <a:buFont typeface="Arial"/>
              <a:buChar char="•"/>
            </a:pPr>
            <a:endParaRPr sz="1950">
              <a:latin typeface="Tahoma"/>
              <a:cs typeface="Tahoma"/>
            </a:endParaRPr>
          </a:p>
          <a:p>
            <a:pPr marL="299085" marR="4889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определение лиц </a:t>
            </a:r>
            <a:r>
              <a:rPr dirty="0" sz="1450" spc="-30" i="1">
                <a:latin typeface="Tahoma"/>
                <a:cs typeface="Tahoma"/>
              </a:rPr>
              <a:t>(с </a:t>
            </a:r>
            <a:r>
              <a:rPr dirty="0" sz="1450" spc="-35" i="1">
                <a:latin typeface="Tahoma"/>
                <a:cs typeface="Tahoma"/>
              </a:rPr>
              <a:t>указанием </a:t>
            </a:r>
            <a:r>
              <a:rPr dirty="0" sz="1450" spc="-40" i="1">
                <a:latin typeface="Tahoma"/>
                <a:cs typeface="Tahoma"/>
              </a:rPr>
              <a:t>ФИО, </a:t>
            </a:r>
            <a:r>
              <a:rPr dirty="0" sz="1450" spc="-35" i="1">
                <a:latin typeface="Tahoma"/>
                <a:cs typeface="Tahoma"/>
              </a:rPr>
              <a:t>должности, контактных данных),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ответственных </a:t>
            </a:r>
            <a:r>
              <a:rPr dirty="0" sz="1400" spc="-15" b="1">
                <a:solidFill>
                  <a:srgbClr val="005390"/>
                </a:solidFill>
                <a:latin typeface="Tahoma"/>
                <a:cs typeface="Tahoma"/>
              </a:rPr>
              <a:t>за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организацию 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проведения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ТМК, </a:t>
            </a:r>
            <a:r>
              <a:rPr dirty="0" sz="1400" spc="-15">
                <a:latin typeface="Tahoma"/>
                <a:cs typeface="Tahoma"/>
              </a:rPr>
              <a:t>включая </a:t>
            </a:r>
            <a:r>
              <a:rPr dirty="0" sz="1400" spc="-5">
                <a:latin typeface="Tahoma"/>
                <a:cs typeface="Tahoma"/>
              </a:rPr>
              <a:t>работу по передаче </a:t>
            </a:r>
            <a:r>
              <a:rPr dirty="0" sz="1400" spc="-10">
                <a:latin typeface="Tahoma"/>
                <a:cs typeface="Tahoma"/>
              </a:rPr>
              <a:t>данных </a:t>
            </a:r>
            <a:r>
              <a:rPr dirty="0" sz="1400" spc="-5">
                <a:latin typeface="Tahoma"/>
                <a:cs typeface="Tahoma"/>
              </a:rPr>
              <a:t>и </a:t>
            </a:r>
            <a:r>
              <a:rPr dirty="0" sz="1400" spc="-10">
                <a:latin typeface="Tahoma"/>
                <a:cs typeface="Tahoma"/>
              </a:rPr>
              <a:t>информации </a:t>
            </a:r>
            <a:r>
              <a:rPr dirty="0" sz="1400" spc="-5">
                <a:latin typeface="Tahoma"/>
                <a:cs typeface="Tahoma"/>
              </a:rPr>
              <a:t>о </a:t>
            </a:r>
            <a:r>
              <a:rPr dirty="0" sz="1400" spc="-10">
                <a:latin typeface="Tahoma"/>
                <a:cs typeface="Tahoma"/>
              </a:rPr>
              <a:t>пациентах, </a:t>
            </a:r>
            <a:r>
              <a:rPr dirty="0" sz="1400" spc="-5">
                <a:latin typeface="Tahoma"/>
                <a:cs typeface="Tahoma"/>
              </a:rPr>
              <a:t>техническое сопровождение</a:t>
            </a:r>
            <a:r>
              <a:rPr dirty="0" sz="1400" spc="12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ТМК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5390"/>
              </a:buClr>
              <a:buFont typeface="Arial"/>
              <a:buChar char="•"/>
            </a:pPr>
            <a:endParaRPr sz="1900">
              <a:latin typeface="Tahoma"/>
              <a:cs typeface="Tahoma"/>
            </a:endParaRPr>
          </a:p>
          <a:p>
            <a:pPr marL="299085" indent="-287020">
              <a:lnSpc>
                <a:spcPts val="171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организация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передачи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информации для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осуществления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ТМК </a:t>
            </a:r>
            <a:r>
              <a:rPr dirty="0" sz="1450" spc="-35" i="1">
                <a:latin typeface="Tahoma"/>
                <a:cs typeface="Tahoma"/>
              </a:rPr>
              <a:t>(результатов</a:t>
            </a:r>
            <a:r>
              <a:rPr dirty="0" sz="1450" spc="180" i="1">
                <a:latin typeface="Tahoma"/>
                <a:cs typeface="Tahoma"/>
              </a:rPr>
              <a:t> </a:t>
            </a:r>
            <a:r>
              <a:rPr dirty="0" sz="1450" spc="-35" i="1">
                <a:latin typeface="Tahoma"/>
                <a:cs typeface="Tahoma"/>
              </a:rPr>
              <a:t>лабораторных</a:t>
            </a:r>
            <a:endParaRPr sz="1450">
              <a:latin typeface="Tahoma"/>
              <a:cs typeface="Tahoma"/>
            </a:endParaRPr>
          </a:p>
          <a:p>
            <a:pPr marL="299085" marR="611505">
              <a:lnSpc>
                <a:spcPts val="1680"/>
              </a:lnSpc>
              <a:spcBef>
                <a:spcPts val="75"/>
              </a:spcBef>
            </a:pPr>
            <a:r>
              <a:rPr dirty="0" sz="1450" spc="-35" i="1">
                <a:latin typeface="Tahoma"/>
                <a:cs typeface="Tahoma"/>
              </a:rPr>
              <a:t>и инструментальных исследований (УЗИ, </a:t>
            </a:r>
            <a:r>
              <a:rPr dirty="0" sz="1450" spc="-30" i="1">
                <a:latin typeface="Tahoma"/>
                <a:cs typeface="Tahoma"/>
              </a:rPr>
              <a:t>рентген исследование, КТ, </a:t>
            </a:r>
            <a:r>
              <a:rPr dirty="0" sz="1450" spc="-35" i="1">
                <a:latin typeface="Tahoma"/>
                <a:cs typeface="Tahoma"/>
              </a:rPr>
              <a:t>МРТ) и параметров, </a:t>
            </a:r>
            <a:r>
              <a:rPr dirty="0" sz="1450" spc="-40" i="1">
                <a:latin typeface="Tahoma"/>
                <a:cs typeface="Tahoma"/>
              </a:rPr>
              <a:t>отражающих </a:t>
            </a:r>
            <a:r>
              <a:rPr dirty="0" sz="1450" spc="-30" i="1">
                <a:latin typeface="Tahoma"/>
                <a:cs typeface="Tahoma"/>
              </a:rPr>
              <a:t>состояние  жизненно </a:t>
            </a:r>
            <a:r>
              <a:rPr dirty="0" sz="1450" spc="-45" i="1">
                <a:latin typeface="Tahoma"/>
                <a:cs typeface="Tahoma"/>
              </a:rPr>
              <a:t>важных </a:t>
            </a:r>
            <a:r>
              <a:rPr dirty="0" sz="1450" spc="-35" i="1">
                <a:latin typeface="Tahoma"/>
                <a:cs typeface="Tahoma"/>
              </a:rPr>
              <a:t>функций </a:t>
            </a:r>
            <a:r>
              <a:rPr dirty="0" sz="1450" spc="-30" i="1">
                <a:latin typeface="Tahoma"/>
                <a:cs typeface="Tahoma"/>
              </a:rPr>
              <a:t>организма человека, </a:t>
            </a:r>
            <a:r>
              <a:rPr dirty="0" sz="1450" spc="-35" i="1">
                <a:latin typeface="Tahoma"/>
                <a:cs typeface="Tahoma"/>
              </a:rPr>
              <a:t>в том </a:t>
            </a:r>
            <a:r>
              <a:rPr dirty="0" sz="1450" spc="-30" i="1">
                <a:latin typeface="Tahoma"/>
                <a:cs typeface="Tahoma"/>
              </a:rPr>
              <a:t>числе </a:t>
            </a:r>
            <a:r>
              <a:rPr dirty="0" sz="1450" spc="-40" i="1">
                <a:latin typeface="Tahoma"/>
                <a:cs typeface="Tahoma"/>
              </a:rPr>
              <a:t>данных </a:t>
            </a:r>
            <a:r>
              <a:rPr dirty="0" sz="1450" spc="-30" i="1">
                <a:latin typeface="Tahoma"/>
                <a:cs typeface="Tahoma"/>
              </a:rPr>
              <a:t>пульсоксиметрии, </a:t>
            </a:r>
            <a:r>
              <a:rPr dirty="0" sz="1450" spc="-35" i="1">
                <a:latin typeface="Tahoma"/>
                <a:cs typeface="Tahoma"/>
              </a:rPr>
              <a:t>аппаратов</a:t>
            </a:r>
            <a:r>
              <a:rPr dirty="0" sz="1450" spc="30" i="1">
                <a:latin typeface="Tahoma"/>
                <a:cs typeface="Tahoma"/>
              </a:rPr>
              <a:t> </a:t>
            </a:r>
            <a:r>
              <a:rPr dirty="0" sz="1450" spc="-40" i="1">
                <a:latin typeface="Tahoma"/>
                <a:cs typeface="Tahoma"/>
              </a:rPr>
              <a:t>ИВЛ</a:t>
            </a:r>
            <a:endParaRPr sz="14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>
              <a:latin typeface="Tahoma"/>
              <a:cs typeface="Tahoma"/>
            </a:endParaRPr>
          </a:p>
          <a:p>
            <a:pPr marL="299085" marR="40132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организация дистанционного динамического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наблюдения </a:t>
            </a:r>
            <a:r>
              <a:rPr dirty="0" sz="1400" spc="-15" b="1">
                <a:solidFill>
                  <a:srgbClr val="005390"/>
                </a:solidFill>
                <a:latin typeface="Tahoma"/>
                <a:cs typeface="Tahoma"/>
              </a:rPr>
              <a:t>за </a:t>
            </a:r>
            <a:r>
              <a:rPr dirty="0" sz="1400" b="1">
                <a:solidFill>
                  <a:srgbClr val="005390"/>
                </a:solidFill>
                <a:latin typeface="Tahoma"/>
                <a:cs typeface="Tahoma"/>
              </a:rPr>
              <a:t>пациентами</a:t>
            </a:r>
            <a:r>
              <a:rPr dirty="0" sz="1400">
                <a:solidFill>
                  <a:srgbClr val="005390"/>
                </a:solidFill>
                <a:latin typeface="Tahoma"/>
                <a:cs typeface="Tahoma"/>
              </a:rPr>
              <a:t>, </a:t>
            </a:r>
            <a:r>
              <a:rPr dirty="0" sz="1400" spc="-5">
                <a:latin typeface="Tahoma"/>
                <a:cs typeface="Tahoma"/>
              </a:rPr>
              <a:t>с учетом рекомендаций </a:t>
            </a:r>
            <a:r>
              <a:rPr dirty="0" sz="1400" spc="-10">
                <a:latin typeface="Tahoma"/>
                <a:cs typeface="Tahoma"/>
              </a:rPr>
              <a:t>врача-  </a:t>
            </a:r>
            <a:r>
              <a:rPr dirty="0" sz="1400" spc="-5">
                <a:latin typeface="Tahoma"/>
                <a:cs typeface="Tahoma"/>
              </a:rPr>
              <a:t>специалиста</a:t>
            </a:r>
            <a:r>
              <a:rPr dirty="0" sz="1400" spc="30">
                <a:latin typeface="Tahoma"/>
                <a:cs typeface="Tahoma"/>
              </a:rPr>
              <a:t> </a:t>
            </a:r>
            <a:r>
              <a:rPr dirty="0" sz="1400" spc="-15">
                <a:latin typeface="Tahoma"/>
                <a:cs typeface="Tahoma"/>
              </a:rPr>
              <a:t>ФДРКЦ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5390"/>
              </a:buClr>
              <a:buFont typeface="Arial"/>
              <a:buChar char="•"/>
            </a:pPr>
            <a:endParaRPr sz="1950">
              <a:latin typeface="Tahoma"/>
              <a:cs typeface="Tahoma"/>
            </a:endParaRPr>
          </a:p>
          <a:p>
            <a:pPr marL="299085" marR="12382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направление протоколов патолого-анатомических вскрытий, </a:t>
            </a:r>
            <a:r>
              <a:rPr dirty="0" sz="1400" spc="-5">
                <a:latin typeface="Tahoma"/>
                <a:cs typeface="Tahoma"/>
              </a:rPr>
              <a:t>проведенных в срок </a:t>
            </a:r>
            <a:r>
              <a:rPr dirty="0" sz="1400" spc="-10">
                <a:latin typeface="Tahoma"/>
                <a:cs typeface="Tahoma"/>
              </a:rPr>
              <a:t>до </a:t>
            </a:r>
            <a:r>
              <a:rPr dirty="0" sz="1400" spc="-5">
                <a:latin typeface="Tahoma"/>
                <a:cs typeface="Tahoma"/>
              </a:rPr>
              <a:t>суток после </a:t>
            </a:r>
            <a:r>
              <a:rPr dirty="0" sz="1400" spc="-10">
                <a:latin typeface="Tahoma"/>
                <a:cs typeface="Tahoma"/>
              </a:rPr>
              <a:t>констатации  </a:t>
            </a:r>
            <a:r>
              <a:rPr dirty="0" sz="1400" spc="-5">
                <a:latin typeface="Tahoma"/>
                <a:cs typeface="Tahoma"/>
              </a:rPr>
              <a:t>биологической смерти человека,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в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отношении всех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пациентов с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подозрением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на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COVID-19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или 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подтвержденным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диагнозом COVID-19 и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(или)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с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пневмонией </a:t>
            </a:r>
            <a:r>
              <a:rPr dirty="0" sz="1400" spc="-5">
                <a:latin typeface="Tahoma"/>
                <a:cs typeface="Tahoma"/>
              </a:rPr>
              <a:t>в </a:t>
            </a:r>
            <a:r>
              <a:rPr dirty="0" sz="1400" spc="-10">
                <a:latin typeface="Tahoma"/>
                <a:cs typeface="Tahoma"/>
              </a:rPr>
              <a:t>ФДРКЦ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ежедневно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до 08:00 </a:t>
            </a:r>
            <a:r>
              <a:rPr dirty="0" sz="1400" spc="-5">
                <a:latin typeface="Tahoma"/>
                <a:cs typeface="Tahoma"/>
              </a:rPr>
              <a:t>по</a:t>
            </a:r>
            <a:r>
              <a:rPr dirty="0" sz="1400" spc="42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МСК</a:t>
            </a:r>
            <a:endParaRPr sz="14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400" spc="-10">
                <a:latin typeface="Tahoma"/>
                <a:cs typeface="Tahoma"/>
              </a:rPr>
              <a:t>(с </a:t>
            </a:r>
            <a:r>
              <a:rPr dirty="0" sz="1400" spc="-5">
                <a:latin typeface="Tahoma"/>
                <a:cs typeface="Tahoma"/>
              </a:rPr>
              <a:t>досылом протоколов патологоанатомических </a:t>
            </a:r>
            <a:r>
              <a:rPr dirty="0" sz="1400" spc="-10">
                <a:latin typeface="Tahoma"/>
                <a:cs typeface="Tahoma"/>
              </a:rPr>
              <a:t>вскрытий </a:t>
            </a:r>
            <a:r>
              <a:rPr dirty="0" sz="1400" spc="-5">
                <a:latin typeface="Tahoma"/>
                <a:cs typeface="Tahoma"/>
              </a:rPr>
              <a:t>после окончательного</a:t>
            </a:r>
            <a:r>
              <a:rPr dirty="0" sz="1400" spc="17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оформления)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организация мониторинга </a:t>
            </a:r>
            <a:r>
              <a:rPr dirty="0" sz="1400" spc="-10">
                <a:latin typeface="Tahoma"/>
                <a:cs typeface="Tahoma"/>
              </a:rPr>
              <a:t>наличия </a:t>
            </a:r>
            <a:r>
              <a:rPr dirty="0" sz="1400" spc="-5">
                <a:latin typeface="Tahoma"/>
                <a:cs typeface="Tahoma"/>
              </a:rPr>
              <a:t>в медицинских </a:t>
            </a:r>
            <a:r>
              <a:rPr dirty="0" sz="1400" spc="-10">
                <a:latin typeface="Tahoma"/>
                <a:cs typeface="Tahoma"/>
              </a:rPr>
              <a:t>организациях </a:t>
            </a:r>
            <a:r>
              <a:rPr dirty="0" sz="1400" spc="-5">
                <a:latin typeface="Tahoma"/>
                <a:cs typeface="Tahoma"/>
              </a:rPr>
              <a:t>субъектов Российской </a:t>
            </a:r>
            <a:r>
              <a:rPr dirty="0" sz="1400" spc="-10">
                <a:latin typeface="Tahoma"/>
                <a:cs typeface="Tahoma"/>
              </a:rPr>
              <a:t>Федерации</a:t>
            </a:r>
            <a:r>
              <a:rPr dirty="0" sz="1400" spc="21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пациентов</a:t>
            </a:r>
            <a:endParaRPr sz="14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latin typeface="Tahoma"/>
                <a:cs typeface="Tahoma"/>
              </a:rPr>
              <a:t>и их динамического наблюдения; </a:t>
            </a:r>
            <a:r>
              <a:rPr dirty="0" sz="1400" b="1">
                <a:solidFill>
                  <a:srgbClr val="005390"/>
                </a:solidFill>
                <a:latin typeface="Tahoma"/>
                <a:cs typeface="Tahoma"/>
              </a:rPr>
              <a:t>при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прогрессировании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заболевания </a:t>
            </a:r>
            <a:r>
              <a:rPr dirty="0" sz="1400" spc="-5">
                <a:solidFill>
                  <a:srgbClr val="005390"/>
                </a:solidFill>
                <a:latin typeface="Tahoma"/>
                <a:cs typeface="Tahoma"/>
              </a:rPr>
              <a:t>–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незамедлительная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организация</a:t>
            </a:r>
            <a:r>
              <a:rPr dirty="0" sz="1400" spc="28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ТМК</a:t>
            </a:r>
            <a:endParaRPr sz="14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400" spc="-10">
                <a:latin typeface="Tahoma"/>
                <a:cs typeface="Tahoma"/>
              </a:rPr>
              <a:t>врача-специалиста</a:t>
            </a:r>
            <a:r>
              <a:rPr dirty="0" sz="1400" spc="80">
                <a:latin typeface="Tahoma"/>
                <a:cs typeface="Tahoma"/>
              </a:rPr>
              <a:t> </a:t>
            </a:r>
            <a:r>
              <a:rPr dirty="0" sz="1400" spc="-15">
                <a:latin typeface="Tahoma"/>
                <a:cs typeface="Tahoma"/>
              </a:rPr>
              <a:t>ФДРКЦ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7991" y="2042414"/>
            <a:ext cx="710565" cy="709930"/>
          </a:xfrm>
          <a:custGeom>
            <a:avLst/>
            <a:gdLst/>
            <a:ahLst/>
            <a:cxnLst/>
            <a:rect l="l" t="t" r="r" b="b"/>
            <a:pathLst>
              <a:path w="710565" h="709930">
                <a:moveTo>
                  <a:pt x="369049" y="1269"/>
                </a:moveTo>
                <a:lnTo>
                  <a:pt x="341134" y="1269"/>
                </a:lnTo>
                <a:lnTo>
                  <a:pt x="336473" y="2539"/>
                </a:lnTo>
                <a:lnTo>
                  <a:pt x="296748" y="21589"/>
                </a:lnTo>
                <a:lnTo>
                  <a:pt x="272402" y="52069"/>
                </a:lnTo>
                <a:lnTo>
                  <a:pt x="269176" y="60959"/>
                </a:lnTo>
                <a:lnTo>
                  <a:pt x="266319" y="68579"/>
                </a:lnTo>
                <a:lnTo>
                  <a:pt x="265239" y="73659"/>
                </a:lnTo>
                <a:lnTo>
                  <a:pt x="263817" y="82550"/>
                </a:lnTo>
                <a:lnTo>
                  <a:pt x="263461" y="87629"/>
                </a:lnTo>
                <a:lnTo>
                  <a:pt x="263461" y="91439"/>
                </a:lnTo>
                <a:lnTo>
                  <a:pt x="275272" y="137159"/>
                </a:lnTo>
                <a:lnTo>
                  <a:pt x="306768" y="170179"/>
                </a:lnTo>
                <a:lnTo>
                  <a:pt x="297103" y="173989"/>
                </a:lnTo>
                <a:lnTo>
                  <a:pt x="287794" y="177800"/>
                </a:lnTo>
                <a:lnTo>
                  <a:pt x="279209" y="184150"/>
                </a:lnTo>
                <a:lnTo>
                  <a:pt x="270967" y="189229"/>
                </a:lnTo>
                <a:lnTo>
                  <a:pt x="263093" y="196850"/>
                </a:lnTo>
                <a:lnTo>
                  <a:pt x="255574" y="203200"/>
                </a:lnTo>
                <a:lnTo>
                  <a:pt x="248780" y="210819"/>
                </a:lnTo>
                <a:lnTo>
                  <a:pt x="227660" y="246379"/>
                </a:lnTo>
                <a:lnTo>
                  <a:pt x="217995" y="287019"/>
                </a:lnTo>
                <a:lnTo>
                  <a:pt x="217639" y="378459"/>
                </a:lnTo>
                <a:lnTo>
                  <a:pt x="217995" y="383539"/>
                </a:lnTo>
                <a:lnTo>
                  <a:pt x="234454" y="419100"/>
                </a:lnTo>
                <a:lnTo>
                  <a:pt x="243052" y="425450"/>
                </a:lnTo>
                <a:lnTo>
                  <a:pt x="247700" y="429259"/>
                </a:lnTo>
                <a:lnTo>
                  <a:pt x="257733" y="433069"/>
                </a:lnTo>
                <a:lnTo>
                  <a:pt x="269176" y="435609"/>
                </a:lnTo>
                <a:lnTo>
                  <a:pt x="274904" y="435609"/>
                </a:lnTo>
                <a:lnTo>
                  <a:pt x="274904" y="476250"/>
                </a:lnTo>
                <a:lnTo>
                  <a:pt x="201523" y="549909"/>
                </a:lnTo>
                <a:lnTo>
                  <a:pt x="51549" y="549909"/>
                </a:lnTo>
                <a:lnTo>
                  <a:pt x="40093" y="552450"/>
                </a:lnTo>
                <a:lnTo>
                  <a:pt x="30073" y="557529"/>
                </a:lnTo>
                <a:lnTo>
                  <a:pt x="25412" y="560069"/>
                </a:lnTo>
                <a:lnTo>
                  <a:pt x="20764" y="563879"/>
                </a:lnTo>
                <a:lnTo>
                  <a:pt x="16827" y="566419"/>
                </a:lnTo>
                <a:lnTo>
                  <a:pt x="13246" y="571500"/>
                </a:lnTo>
                <a:lnTo>
                  <a:pt x="9664" y="575309"/>
                </a:lnTo>
                <a:lnTo>
                  <a:pt x="6807" y="580389"/>
                </a:lnTo>
                <a:lnTo>
                  <a:pt x="2501" y="590550"/>
                </a:lnTo>
                <a:lnTo>
                  <a:pt x="1079" y="595629"/>
                </a:lnTo>
                <a:lnTo>
                  <a:pt x="355" y="601979"/>
                </a:lnTo>
                <a:lnTo>
                  <a:pt x="0" y="607059"/>
                </a:lnTo>
                <a:lnTo>
                  <a:pt x="0" y="652779"/>
                </a:lnTo>
                <a:lnTo>
                  <a:pt x="9664" y="684529"/>
                </a:lnTo>
                <a:lnTo>
                  <a:pt x="13246" y="689609"/>
                </a:lnTo>
                <a:lnTo>
                  <a:pt x="40093" y="707389"/>
                </a:lnTo>
                <a:lnTo>
                  <a:pt x="45821" y="709929"/>
                </a:lnTo>
                <a:lnTo>
                  <a:pt x="171818" y="709929"/>
                </a:lnTo>
                <a:lnTo>
                  <a:pt x="177545" y="707389"/>
                </a:lnTo>
                <a:lnTo>
                  <a:pt x="187566" y="703579"/>
                </a:lnTo>
                <a:lnTo>
                  <a:pt x="206184" y="687069"/>
                </a:lnTo>
                <a:lnTo>
                  <a:pt x="50469" y="687069"/>
                </a:lnTo>
                <a:lnTo>
                  <a:pt x="46888" y="685800"/>
                </a:lnTo>
                <a:lnTo>
                  <a:pt x="44030" y="684529"/>
                </a:lnTo>
                <a:lnTo>
                  <a:pt x="40805" y="683259"/>
                </a:lnTo>
                <a:lnTo>
                  <a:pt x="37947" y="681989"/>
                </a:lnTo>
                <a:lnTo>
                  <a:pt x="32931" y="678179"/>
                </a:lnTo>
                <a:lnTo>
                  <a:pt x="28638" y="673100"/>
                </a:lnTo>
                <a:lnTo>
                  <a:pt x="27203" y="669289"/>
                </a:lnTo>
                <a:lnTo>
                  <a:pt x="24345" y="664209"/>
                </a:lnTo>
                <a:lnTo>
                  <a:pt x="22910" y="656589"/>
                </a:lnTo>
                <a:lnTo>
                  <a:pt x="22910" y="603250"/>
                </a:lnTo>
                <a:lnTo>
                  <a:pt x="23621" y="600709"/>
                </a:lnTo>
                <a:lnTo>
                  <a:pt x="24345" y="596900"/>
                </a:lnTo>
                <a:lnTo>
                  <a:pt x="25768" y="594359"/>
                </a:lnTo>
                <a:lnTo>
                  <a:pt x="27203" y="590550"/>
                </a:lnTo>
                <a:lnTo>
                  <a:pt x="28638" y="588009"/>
                </a:lnTo>
                <a:lnTo>
                  <a:pt x="32931" y="582929"/>
                </a:lnTo>
                <a:lnTo>
                  <a:pt x="37947" y="579119"/>
                </a:lnTo>
                <a:lnTo>
                  <a:pt x="40805" y="577850"/>
                </a:lnTo>
                <a:lnTo>
                  <a:pt x="44030" y="575309"/>
                </a:lnTo>
                <a:lnTo>
                  <a:pt x="46888" y="574039"/>
                </a:lnTo>
                <a:lnTo>
                  <a:pt x="50469" y="574039"/>
                </a:lnTo>
                <a:lnTo>
                  <a:pt x="53695" y="572769"/>
                </a:lnTo>
                <a:lnTo>
                  <a:pt x="217639" y="572769"/>
                </a:lnTo>
                <a:lnTo>
                  <a:pt x="217639" y="566419"/>
                </a:lnTo>
                <a:lnTo>
                  <a:pt x="274904" y="509269"/>
                </a:lnTo>
                <a:lnTo>
                  <a:pt x="297814" y="509269"/>
                </a:lnTo>
                <a:lnTo>
                  <a:pt x="297814" y="412750"/>
                </a:lnTo>
                <a:lnTo>
                  <a:pt x="271335" y="412750"/>
                </a:lnTo>
                <a:lnTo>
                  <a:pt x="268109" y="411479"/>
                </a:lnTo>
                <a:lnTo>
                  <a:pt x="264528" y="411479"/>
                </a:lnTo>
                <a:lnTo>
                  <a:pt x="261670" y="410209"/>
                </a:lnTo>
                <a:lnTo>
                  <a:pt x="258445" y="408939"/>
                </a:lnTo>
                <a:lnTo>
                  <a:pt x="255574" y="406400"/>
                </a:lnTo>
                <a:lnTo>
                  <a:pt x="250570" y="402589"/>
                </a:lnTo>
                <a:lnTo>
                  <a:pt x="246278" y="397509"/>
                </a:lnTo>
                <a:lnTo>
                  <a:pt x="244843" y="394969"/>
                </a:lnTo>
                <a:lnTo>
                  <a:pt x="243408" y="391159"/>
                </a:lnTo>
                <a:lnTo>
                  <a:pt x="241973" y="388619"/>
                </a:lnTo>
                <a:lnTo>
                  <a:pt x="241261" y="384809"/>
                </a:lnTo>
                <a:lnTo>
                  <a:pt x="240550" y="382269"/>
                </a:lnTo>
                <a:lnTo>
                  <a:pt x="240550" y="292100"/>
                </a:lnTo>
                <a:lnTo>
                  <a:pt x="241261" y="285750"/>
                </a:lnTo>
                <a:lnTo>
                  <a:pt x="241973" y="280669"/>
                </a:lnTo>
                <a:lnTo>
                  <a:pt x="243052" y="275589"/>
                </a:lnTo>
                <a:lnTo>
                  <a:pt x="244119" y="269239"/>
                </a:lnTo>
                <a:lnTo>
                  <a:pt x="260235" y="233679"/>
                </a:lnTo>
                <a:lnTo>
                  <a:pt x="266674" y="226059"/>
                </a:lnTo>
                <a:lnTo>
                  <a:pt x="270255" y="220979"/>
                </a:lnTo>
                <a:lnTo>
                  <a:pt x="278130" y="213359"/>
                </a:lnTo>
                <a:lnTo>
                  <a:pt x="282422" y="209550"/>
                </a:lnTo>
                <a:lnTo>
                  <a:pt x="286727" y="207009"/>
                </a:lnTo>
                <a:lnTo>
                  <a:pt x="291020" y="203200"/>
                </a:lnTo>
                <a:lnTo>
                  <a:pt x="295668" y="200659"/>
                </a:lnTo>
                <a:lnTo>
                  <a:pt x="300685" y="198119"/>
                </a:lnTo>
                <a:lnTo>
                  <a:pt x="305333" y="195579"/>
                </a:lnTo>
                <a:lnTo>
                  <a:pt x="310705" y="193039"/>
                </a:lnTo>
                <a:lnTo>
                  <a:pt x="315721" y="190500"/>
                </a:lnTo>
                <a:lnTo>
                  <a:pt x="321081" y="189229"/>
                </a:lnTo>
                <a:lnTo>
                  <a:pt x="326453" y="186689"/>
                </a:lnTo>
                <a:lnTo>
                  <a:pt x="332181" y="186689"/>
                </a:lnTo>
                <a:lnTo>
                  <a:pt x="337553" y="185419"/>
                </a:lnTo>
                <a:lnTo>
                  <a:pt x="343280" y="184150"/>
                </a:lnTo>
                <a:lnTo>
                  <a:pt x="431220" y="184150"/>
                </a:lnTo>
                <a:lnTo>
                  <a:pt x="429552" y="182879"/>
                </a:lnTo>
                <a:lnTo>
                  <a:pt x="424891" y="179069"/>
                </a:lnTo>
                <a:lnTo>
                  <a:pt x="419519" y="176529"/>
                </a:lnTo>
                <a:lnTo>
                  <a:pt x="414515" y="173989"/>
                </a:lnTo>
                <a:lnTo>
                  <a:pt x="408787" y="171450"/>
                </a:lnTo>
                <a:lnTo>
                  <a:pt x="403415" y="170179"/>
                </a:lnTo>
                <a:lnTo>
                  <a:pt x="412724" y="162559"/>
                </a:lnTo>
                <a:lnTo>
                  <a:pt x="414155" y="161289"/>
                </a:lnTo>
                <a:lnTo>
                  <a:pt x="355092" y="161289"/>
                </a:lnTo>
                <a:lnTo>
                  <a:pt x="341134" y="158750"/>
                </a:lnTo>
                <a:lnTo>
                  <a:pt x="306412" y="140969"/>
                </a:lnTo>
                <a:lnTo>
                  <a:pt x="287794" y="105409"/>
                </a:lnTo>
                <a:lnTo>
                  <a:pt x="286359" y="91439"/>
                </a:lnTo>
                <a:lnTo>
                  <a:pt x="286727" y="85089"/>
                </a:lnTo>
                <a:lnTo>
                  <a:pt x="302120" y="48259"/>
                </a:lnTo>
                <a:lnTo>
                  <a:pt x="341134" y="24129"/>
                </a:lnTo>
                <a:lnTo>
                  <a:pt x="347929" y="24129"/>
                </a:lnTo>
                <a:lnTo>
                  <a:pt x="355092" y="22859"/>
                </a:lnTo>
                <a:lnTo>
                  <a:pt x="415048" y="22859"/>
                </a:lnTo>
                <a:lnTo>
                  <a:pt x="413435" y="21589"/>
                </a:lnTo>
                <a:lnTo>
                  <a:pt x="373710" y="2539"/>
                </a:lnTo>
                <a:lnTo>
                  <a:pt x="369049" y="1269"/>
                </a:lnTo>
                <a:close/>
              </a:path>
              <a:path w="710565" h="709930">
                <a:moveTo>
                  <a:pt x="297814" y="509269"/>
                </a:moveTo>
                <a:lnTo>
                  <a:pt x="274904" y="509269"/>
                </a:lnTo>
                <a:lnTo>
                  <a:pt x="274904" y="664209"/>
                </a:lnTo>
                <a:lnTo>
                  <a:pt x="275272" y="669289"/>
                </a:lnTo>
                <a:lnTo>
                  <a:pt x="275983" y="674369"/>
                </a:lnTo>
                <a:lnTo>
                  <a:pt x="277063" y="678179"/>
                </a:lnTo>
                <a:lnTo>
                  <a:pt x="278485" y="681989"/>
                </a:lnTo>
                <a:lnTo>
                  <a:pt x="280276" y="687069"/>
                </a:lnTo>
                <a:lnTo>
                  <a:pt x="311416" y="709929"/>
                </a:lnTo>
                <a:lnTo>
                  <a:pt x="330746" y="709929"/>
                </a:lnTo>
                <a:lnTo>
                  <a:pt x="335407" y="707389"/>
                </a:lnTo>
                <a:lnTo>
                  <a:pt x="340055" y="706119"/>
                </a:lnTo>
                <a:lnTo>
                  <a:pt x="351866" y="698500"/>
                </a:lnTo>
                <a:lnTo>
                  <a:pt x="355092" y="694689"/>
                </a:lnTo>
                <a:lnTo>
                  <a:pt x="423603" y="694689"/>
                </a:lnTo>
                <a:lnTo>
                  <a:pt x="424891" y="693419"/>
                </a:lnTo>
                <a:lnTo>
                  <a:pt x="427393" y="690879"/>
                </a:lnTo>
                <a:lnTo>
                  <a:pt x="429907" y="687069"/>
                </a:lnTo>
                <a:lnTo>
                  <a:pt x="313931" y="687069"/>
                </a:lnTo>
                <a:lnTo>
                  <a:pt x="311785" y="685800"/>
                </a:lnTo>
                <a:lnTo>
                  <a:pt x="309994" y="684529"/>
                </a:lnTo>
                <a:lnTo>
                  <a:pt x="307848" y="683259"/>
                </a:lnTo>
                <a:lnTo>
                  <a:pt x="304622" y="680719"/>
                </a:lnTo>
                <a:lnTo>
                  <a:pt x="301752" y="678179"/>
                </a:lnTo>
                <a:lnTo>
                  <a:pt x="299605" y="673100"/>
                </a:lnTo>
                <a:lnTo>
                  <a:pt x="298183" y="669289"/>
                </a:lnTo>
                <a:lnTo>
                  <a:pt x="297814" y="666750"/>
                </a:lnTo>
                <a:lnTo>
                  <a:pt x="297814" y="509269"/>
                </a:lnTo>
                <a:close/>
              </a:path>
              <a:path w="710565" h="709930">
                <a:moveTo>
                  <a:pt x="423603" y="694689"/>
                </a:moveTo>
                <a:lnTo>
                  <a:pt x="355092" y="694689"/>
                </a:lnTo>
                <a:lnTo>
                  <a:pt x="358317" y="698500"/>
                </a:lnTo>
                <a:lnTo>
                  <a:pt x="370128" y="706119"/>
                </a:lnTo>
                <a:lnTo>
                  <a:pt x="374777" y="707389"/>
                </a:lnTo>
                <a:lnTo>
                  <a:pt x="379437" y="709929"/>
                </a:lnTo>
                <a:lnTo>
                  <a:pt x="398767" y="709929"/>
                </a:lnTo>
                <a:lnTo>
                  <a:pt x="407352" y="707389"/>
                </a:lnTo>
                <a:lnTo>
                  <a:pt x="415226" y="702309"/>
                </a:lnTo>
                <a:lnTo>
                  <a:pt x="418452" y="699769"/>
                </a:lnTo>
                <a:lnTo>
                  <a:pt x="423603" y="694689"/>
                </a:lnTo>
                <a:close/>
              </a:path>
              <a:path w="710565" h="709930">
                <a:moveTo>
                  <a:pt x="217639" y="572769"/>
                </a:moveTo>
                <a:lnTo>
                  <a:pt x="194729" y="572769"/>
                </a:lnTo>
                <a:lnTo>
                  <a:pt x="194729" y="656589"/>
                </a:lnTo>
                <a:lnTo>
                  <a:pt x="193294" y="664209"/>
                </a:lnTo>
                <a:lnTo>
                  <a:pt x="190436" y="669289"/>
                </a:lnTo>
                <a:lnTo>
                  <a:pt x="189001" y="673100"/>
                </a:lnTo>
                <a:lnTo>
                  <a:pt x="184708" y="678179"/>
                </a:lnTo>
                <a:lnTo>
                  <a:pt x="179692" y="681989"/>
                </a:lnTo>
                <a:lnTo>
                  <a:pt x="176834" y="683259"/>
                </a:lnTo>
                <a:lnTo>
                  <a:pt x="173608" y="684529"/>
                </a:lnTo>
                <a:lnTo>
                  <a:pt x="170738" y="685800"/>
                </a:lnTo>
                <a:lnTo>
                  <a:pt x="167170" y="687069"/>
                </a:lnTo>
                <a:lnTo>
                  <a:pt x="206184" y="687069"/>
                </a:lnTo>
                <a:lnTo>
                  <a:pt x="207975" y="684529"/>
                </a:lnTo>
                <a:lnTo>
                  <a:pt x="210832" y="680719"/>
                </a:lnTo>
                <a:lnTo>
                  <a:pt x="215125" y="670559"/>
                </a:lnTo>
                <a:lnTo>
                  <a:pt x="216560" y="664209"/>
                </a:lnTo>
                <a:lnTo>
                  <a:pt x="217284" y="659129"/>
                </a:lnTo>
                <a:lnTo>
                  <a:pt x="217639" y="652779"/>
                </a:lnTo>
                <a:lnTo>
                  <a:pt x="217639" y="572769"/>
                </a:lnTo>
                <a:close/>
              </a:path>
              <a:path w="710565" h="709930">
                <a:moveTo>
                  <a:pt x="366547" y="389889"/>
                </a:moveTo>
                <a:lnTo>
                  <a:pt x="343636" y="389889"/>
                </a:lnTo>
                <a:lnTo>
                  <a:pt x="343636" y="666750"/>
                </a:lnTo>
                <a:lnTo>
                  <a:pt x="343280" y="669289"/>
                </a:lnTo>
                <a:lnTo>
                  <a:pt x="331470" y="684529"/>
                </a:lnTo>
                <a:lnTo>
                  <a:pt x="329679" y="685800"/>
                </a:lnTo>
                <a:lnTo>
                  <a:pt x="327533" y="687069"/>
                </a:lnTo>
                <a:lnTo>
                  <a:pt x="382651" y="687069"/>
                </a:lnTo>
                <a:lnTo>
                  <a:pt x="380504" y="685800"/>
                </a:lnTo>
                <a:lnTo>
                  <a:pt x="378714" y="684529"/>
                </a:lnTo>
                <a:lnTo>
                  <a:pt x="366547" y="666750"/>
                </a:lnTo>
                <a:lnTo>
                  <a:pt x="366547" y="389889"/>
                </a:lnTo>
                <a:close/>
              </a:path>
              <a:path w="710565" h="709930">
                <a:moveTo>
                  <a:pt x="435279" y="264159"/>
                </a:moveTo>
                <a:lnTo>
                  <a:pt x="412369" y="264159"/>
                </a:lnTo>
                <a:lnTo>
                  <a:pt x="412369" y="666750"/>
                </a:lnTo>
                <a:lnTo>
                  <a:pt x="412000" y="669289"/>
                </a:lnTo>
                <a:lnTo>
                  <a:pt x="400189" y="684529"/>
                </a:lnTo>
                <a:lnTo>
                  <a:pt x="398398" y="685800"/>
                </a:lnTo>
                <a:lnTo>
                  <a:pt x="396252" y="687069"/>
                </a:lnTo>
                <a:lnTo>
                  <a:pt x="429907" y="687069"/>
                </a:lnTo>
                <a:lnTo>
                  <a:pt x="431698" y="681989"/>
                </a:lnTo>
                <a:lnTo>
                  <a:pt x="433120" y="678179"/>
                </a:lnTo>
                <a:lnTo>
                  <a:pt x="434200" y="674369"/>
                </a:lnTo>
                <a:lnTo>
                  <a:pt x="434911" y="669289"/>
                </a:lnTo>
                <a:lnTo>
                  <a:pt x="435279" y="664209"/>
                </a:lnTo>
                <a:lnTo>
                  <a:pt x="435279" y="435609"/>
                </a:lnTo>
                <a:lnTo>
                  <a:pt x="441007" y="435609"/>
                </a:lnTo>
                <a:lnTo>
                  <a:pt x="452450" y="433069"/>
                </a:lnTo>
                <a:lnTo>
                  <a:pt x="462483" y="429259"/>
                </a:lnTo>
                <a:lnTo>
                  <a:pt x="467131" y="425450"/>
                </a:lnTo>
                <a:lnTo>
                  <a:pt x="471779" y="422909"/>
                </a:lnTo>
                <a:lnTo>
                  <a:pt x="475729" y="419100"/>
                </a:lnTo>
                <a:lnTo>
                  <a:pt x="479298" y="415289"/>
                </a:lnTo>
                <a:lnTo>
                  <a:pt x="481088" y="412750"/>
                </a:lnTo>
                <a:lnTo>
                  <a:pt x="435279" y="412750"/>
                </a:lnTo>
                <a:lnTo>
                  <a:pt x="435279" y="264159"/>
                </a:lnTo>
                <a:close/>
              </a:path>
              <a:path w="710565" h="709930">
                <a:moveTo>
                  <a:pt x="297814" y="264159"/>
                </a:moveTo>
                <a:lnTo>
                  <a:pt x="274904" y="264159"/>
                </a:lnTo>
                <a:lnTo>
                  <a:pt x="274904" y="412750"/>
                </a:lnTo>
                <a:lnTo>
                  <a:pt x="297814" y="412750"/>
                </a:lnTo>
                <a:lnTo>
                  <a:pt x="297814" y="264159"/>
                </a:lnTo>
                <a:close/>
              </a:path>
              <a:path w="710565" h="709930">
                <a:moveTo>
                  <a:pt x="431220" y="184150"/>
                </a:moveTo>
                <a:lnTo>
                  <a:pt x="366902" y="184150"/>
                </a:lnTo>
                <a:lnTo>
                  <a:pt x="372630" y="185419"/>
                </a:lnTo>
                <a:lnTo>
                  <a:pt x="378002" y="186689"/>
                </a:lnTo>
                <a:lnTo>
                  <a:pt x="383730" y="186689"/>
                </a:lnTo>
                <a:lnTo>
                  <a:pt x="389102" y="189229"/>
                </a:lnTo>
                <a:lnTo>
                  <a:pt x="394461" y="190500"/>
                </a:lnTo>
                <a:lnTo>
                  <a:pt x="399478" y="193039"/>
                </a:lnTo>
                <a:lnTo>
                  <a:pt x="404850" y="195579"/>
                </a:lnTo>
                <a:lnTo>
                  <a:pt x="409498" y="198119"/>
                </a:lnTo>
                <a:lnTo>
                  <a:pt x="414515" y="200659"/>
                </a:lnTo>
                <a:lnTo>
                  <a:pt x="419163" y="203200"/>
                </a:lnTo>
                <a:lnTo>
                  <a:pt x="423456" y="207009"/>
                </a:lnTo>
                <a:lnTo>
                  <a:pt x="427761" y="209550"/>
                </a:lnTo>
                <a:lnTo>
                  <a:pt x="432054" y="213359"/>
                </a:lnTo>
                <a:lnTo>
                  <a:pt x="439927" y="220979"/>
                </a:lnTo>
                <a:lnTo>
                  <a:pt x="443509" y="226059"/>
                </a:lnTo>
                <a:lnTo>
                  <a:pt x="449948" y="233679"/>
                </a:lnTo>
                <a:lnTo>
                  <a:pt x="466051" y="269239"/>
                </a:lnTo>
                <a:lnTo>
                  <a:pt x="467131" y="275589"/>
                </a:lnTo>
                <a:lnTo>
                  <a:pt x="468210" y="280669"/>
                </a:lnTo>
                <a:lnTo>
                  <a:pt x="468922" y="285750"/>
                </a:lnTo>
                <a:lnTo>
                  <a:pt x="469633" y="292100"/>
                </a:lnTo>
                <a:lnTo>
                  <a:pt x="469633" y="382269"/>
                </a:lnTo>
                <a:lnTo>
                  <a:pt x="468922" y="384809"/>
                </a:lnTo>
                <a:lnTo>
                  <a:pt x="468210" y="388619"/>
                </a:lnTo>
                <a:lnTo>
                  <a:pt x="466775" y="391159"/>
                </a:lnTo>
                <a:lnTo>
                  <a:pt x="465340" y="394969"/>
                </a:lnTo>
                <a:lnTo>
                  <a:pt x="463905" y="397509"/>
                </a:lnTo>
                <a:lnTo>
                  <a:pt x="459613" y="402589"/>
                </a:lnTo>
                <a:lnTo>
                  <a:pt x="454609" y="406400"/>
                </a:lnTo>
                <a:lnTo>
                  <a:pt x="451739" y="408939"/>
                </a:lnTo>
                <a:lnTo>
                  <a:pt x="448513" y="410209"/>
                </a:lnTo>
                <a:lnTo>
                  <a:pt x="445655" y="411479"/>
                </a:lnTo>
                <a:lnTo>
                  <a:pt x="442074" y="411479"/>
                </a:lnTo>
                <a:lnTo>
                  <a:pt x="438848" y="412750"/>
                </a:lnTo>
                <a:lnTo>
                  <a:pt x="481088" y="412750"/>
                </a:lnTo>
                <a:lnTo>
                  <a:pt x="492544" y="378459"/>
                </a:lnTo>
                <a:lnTo>
                  <a:pt x="492544" y="292100"/>
                </a:lnTo>
                <a:lnTo>
                  <a:pt x="490397" y="273050"/>
                </a:lnTo>
                <a:lnTo>
                  <a:pt x="488962" y="267969"/>
                </a:lnTo>
                <a:lnTo>
                  <a:pt x="487540" y="261619"/>
                </a:lnTo>
                <a:lnTo>
                  <a:pt x="485749" y="255269"/>
                </a:lnTo>
                <a:lnTo>
                  <a:pt x="483958" y="250189"/>
                </a:lnTo>
                <a:lnTo>
                  <a:pt x="481812" y="243839"/>
                </a:lnTo>
                <a:lnTo>
                  <a:pt x="479298" y="238759"/>
                </a:lnTo>
                <a:lnTo>
                  <a:pt x="473570" y="228600"/>
                </a:lnTo>
                <a:lnTo>
                  <a:pt x="467131" y="218439"/>
                </a:lnTo>
                <a:lnTo>
                  <a:pt x="463549" y="214629"/>
                </a:lnTo>
                <a:lnTo>
                  <a:pt x="459968" y="209550"/>
                </a:lnTo>
                <a:lnTo>
                  <a:pt x="476626" y="193039"/>
                </a:lnTo>
                <a:lnTo>
                  <a:pt x="443864" y="193039"/>
                </a:lnTo>
                <a:lnTo>
                  <a:pt x="434555" y="186689"/>
                </a:lnTo>
                <a:lnTo>
                  <a:pt x="431220" y="184150"/>
                </a:lnTo>
                <a:close/>
              </a:path>
              <a:path w="710565" h="709930">
                <a:moveTo>
                  <a:pt x="664336" y="1269"/>
                </a:moveTo>
                <a:lnTo>
                  <a:pt x="538365" y="1269"/>
                </a:lnTo>
                <a:lnTo>
                  <a:pt x="532638" y="2539"/>
                </a:lnTo>
                <a:lnTo>
                  <a:pt x="522617" y="7619"/>
                </a:lnTo>
                <a:lnTo>
                  <a:pt x="517956" y="10159"/>
                </a:lnTo>
                <a:lnTo>
                  <a:pt x="513308" y="13969"/>
                </a:lnTo>
                <a:lnTo>
                  <a:pt x="509371" y="16509"/>
                </a:lnTo>
                <a:lnTo>
                  <a:pt x="505790" y="21589"/>
                </a:lnTo>
                <a:lnTo>
                  <a:pt x="502208" y="25400"/>
                </a:lnTo>
                <a:lnTo>
                  <a:pt x="499351" y="30479"/>
                </a:lnTo>
                <a:lnTo>
                  <a:pt x="492544" y="144779"/>
                </a:lnTo>
                <a:lnTo>
                  <a:pt x="443864" y="193039"/>
                </a:lnTo>
                <a:lnTo>
                  <a:pt x="476626" y="193039"/>
                </a:lnTo>
                <a:lnTo>
                  <a:pt x="508660" y="161289"/>
                </a:lnTo>
                <a:lnTo>
                  <a:pt x="652907" y="161289"/>
                </a:lnTo>
                <a:lnTo>
                  <a:pt x="658621" y="160019"/>
                </a:lnTo>
                <a:lnTo>
                  <a:pt x="664336" y="160019"/>
                </a:lnTo>
                <a:lnTo>
                  <a:pt x="670052" y="158750"/>
                </a:lnTo>
                <a:lnTo>
                  <a:pt x="699346" y="137159"/>
                </a:lnTo>
                <a:lnTo>
                  <a:pt x="515454" y="137159"/>
                </a:lnTo>
                <a:lnTo>
                  <a:pt x="515454" y="54609"/>
                </a:lnTo>
                <a:lnTo>
                  <a:pt x="516889" y="46989"/>
                </a:lnTo>
                <a:lnTo>
                  <a:pt x="518325" y="44450"/>
                </a:lnTo>
                <a:lnTo>
                  <a:pt x="519747" y="40639"/>
                </a:lnTo>
                <a:lnTo>
                  <a:pt x="536574" y="26669"/>
                </a:lnTo>
                <a:lnTo>
                  <a:pt x="539445" y="24129"/>
                </a:lnTo>
                <a:lnTo>
                  <a:pt x="543013" y="24129"/>
                </a:lnTo>
                <a:lnTo>
                  <a:pt x="546239" y="22859"/>
                </a:lnTo>
                <a:lnTo>
                  <a:pt x="698161" y="22859"/>
                </a:lnTo>
                <a:lnTo>
                  <a:pt x="696976" y="21589"/>
                </a:lnTo>
                <a:lnTo>
                  <a:pt x="693420" y="16509"/>
                </a:lnTo>
                <a:lnTo>
                  <a:pt x="689483" y="13969"/>
                </a:lnTo>
                <a:lnTo>
                  <a:pt x="684783" y="10159"/>
                </a:lnTo>
                <a:lnTo>
                  <a:pt x="680085" y="7619"/>
                </a:lnTo>
                <a:lnTo>
                  <a:pt x="675132" y="5079"/>
                </a:lnTo>
                <a:lnTo>
                  <a:pt x="670052" y="2539"/>
                </a:lnTo>
                <a:lnTo>
                  <a:pt x="664336" y="1269"/>
                </a:lnTo>
                <a:close/>
              </a:path>
              <a:path w="710565" h="709930">
                <a:moveTo>
                  <a:pt x="415048" y="22859"/>
                </a:moveTo>
                <a:lnTo>
                  <a:pt x="355092" y="22859"/>
                </a:lnTo>
                <a:lnTo>
                  <a:pt x="362254" y="24129"/>
                </a:lnTo>
                <a:lnTo>
                  <a:pt x="369049" y="24129"/>
                </a:lnTo>
                <a:lnTo>
                  <a:pt x="381939" y="29209"/>
                </a:lnTo>
                <a:lnTo>
                  <a:pt x="412000" y="53339"/>
                </a:lnTo>
                <a:lnTo>
                  <a:pt x="423824" y="91439"/>
                </a:lnTo>
                <a:lnTo>
                  <a:pt x="423456" y="99059"/>
                </a:lnTo>
                <a:lnTo>
                  <a:pt x="408063" y="135889"/>
                </a:lnTo>
                <a:lnTo>
                  <a:pt x="375500" y="157479"/>
                </a:lnTo>
                <a:lnTo>
                  <a:pt x="355092" y="161289"/>
                </a:lnTo>
                <a:lnTo>
                  <a:pt x="414155" y="161289"/>
                </a:lnTo>
                <a:lnTo>
                  <a:pt x="439927" y="127000"/>
                </a:lnTo>
                <a:lnTo>
                  <a:pt x="446722" y="91439"/>
                </a:lnTo>
                <a:lnTo>
                  <a:pt x="446722" y="87629"/>
                </a:lnTo>
                <a:lnTo>
                  <a:pt x="446366" y="82550"/>
                </a:lnTo>
                <a:lnTo>
                  <a:pt x="444944" y="73659"/>
                </a:lnTo>
                <a:lnTo>
                  <a:pt x="443864" y="68579"/>
                </a:lnTo>
                <a:lnTo>
                  <a:pt x="441007" y="60959"/>
                </a:lnTo>
                <a:lnTo>
                  <a:pt x="439572" y="55879"/>
                </a:lnTo>
                <a:lnTo>
                  <a:pt x="419887" y="26669"/>
                </a:lnTo>
                <a:lnTo>
                  <a:pt x="415048" y="22859"/>
                </a:lnTo>
                <a:close/>
              </a:path>
              <a:path w="710565" h="709930">
                <a:moveTo>
                  <a:pt x="698161" y="22859"/>
                </a:moveTo>
                <a:lnTo>
                  <a:pt x="656463" y="22859"/>
                </a:lnTo>
                <a:lnTo>
                  <a:pt x="659765" y="24129"/>
                </a:lnTo>
                <a:lnTo>
                  <a:pt x="663321" y="24129"/>
                </a:lnTo>
                <a:lnTo>
                  <a:pt x="666115" y="26669"/>
                </a:lnTo>
                <a:lnTo>
                  <a:pt x="684402" y="44450"/>
                </a:lnTo>
                <a:lnTo>
                  <a:pt x="685799" y="46989"/>
                </a:lnTo>
                <a:lnTo>
                  <a:pt x="687324" y="54609"/>
                </a:lnTo>
                <a:lnTo>
                  <a:pt x="687324" y="106679"/>
                </a:lnTo>
                <a:lnTo>
                  <a:pt x="685799" y="114300"/>
                </a:lnTo>
                <a:lnTo>
                  <a:pt x="683005" y="119379"/>
                </a:lnTo>
                <a:lnTo>
                  <a:pt x="681608" y="123189"/>
                </a:lnTo>
                <a:lnTo>
                  <a:pt x="677291" y="128269"/>
                </a:lnTo>
                <a:lnTo>
                  <a:pt x="672211" y="132079"/>
                </a:lnTo>
                <a:lnTo>
                  <a:pt x="669417" y="133350"/>
                </a:lnTo>
                <a:lnTo>
                  <a:pt x="666115" y="134619"/>
                </a:lnTo>
                <a:lnTo>
                  <a:pt x="663321" y="135889"/>
                </a:lnTo>
                <a:lnTo>
                  <a:pt x="659765" y="137159"/>
                </a:lnTo>
                <a:lnTo>
                  <a:pt x="699346" y="137159"/>
                </a:lnTo>
                <a:lnTo>
                  <a:pt x="710107" y="104139"/>
                </a:lnTo>
                <a:lnTo>
                  <a:pt x="709993" y="54609"/>
                </a:lnTo>
                <a:lnTo>
                  <a:pt x="700532" y="25400"/>
                </a:lnTo>
                <a:lnTo>
                  <a:pt x="698161" y="22859"/>
                </a:lnTo>
                <a:close/>
              </a:path>
              <a:path w="710565" h="709930">
                <a:moveTo>
                  <a:pt x="359740" y="0"/>
                </a:moveTo>
                <a:lnTo>
                  <a:pt x="350443" y="0"/>
                </a:lnTo>
                <a:lnTo>
                  <a:pt x="345782" y="1269"/>
                </a:lnTo>
                <a:lnTo>
                  <a:pt x="364401" y="1269"/>
                </a:lnTo>
                <a:lnTo>
                  <a:pt x="359740" y="0"/>
                </a:lnTo>
                <a:close/>
              </a:path>
              <a:path w="710565" h="709930">
                <a:moveTo>
                  <a:pt x="652907" y="0"/>
                </a:moveTo>
                <a:lnTo>
                  <a:pt x="549821" y="0"/>
                </a:lnTo>
                <a:lnTo>
                  <a:pt x="544093" y="1269"/>
                </a:lnTo>
                <a:lnTo>
                  <a:pt x="658621" y="1269"/>
                </a:lnTo>
                <a:lnTo>
                  <a:pt x="652907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37488" y="2087879"/>
            <a:ext cx="125095" cy="21590"/>
          </a:xfrm>
          <a:custGeom>
            <a:avLst/>
            <a:gdLst/>
            <a:ahLst/>
            <a:cxnLst/>
            <a:rect l="l" t="t" r="r" b="b"/>
            <a:pathLst>
              <a:path w="125094" h="21589">
                <a:moveTo>
                  <a:pt x="124968" y="0"/>
                </a:moveTo>
                <a:lnTo>
                  <a:pt x="0" y="0"/>
                </a:lnTo>
                <a:lnTo>
                  <a:pt x="0" y="21336"/>
                </a:lnTo>
                <a:lnTo>
                  <a:pt x="124968" y="21336"/>
                </a:lnTo>
                <a:lnTo>
                  <a:pt x="124968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41119" y="213360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336" y="0"/>
                </a:moveTo>
                <a:lnTo>
                  <a:pt x="0" y="0"/>
                </a:lnTo>
                <a:lnTo>
                  <a:pt x="0" y="21336"/>
                </a:lnTo>
                <a:lnTo>
                  <a:pt x="21336" y="21336"/>
                </a:lnTo>
                <a:lnTo>
                  <a:pt x="21336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37488" y="2133600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79247" y="0"/>
                </a:moveTo>
                <a:lnTo>
                  <a:pt x="0" y="0"/>
                </a:lnTo>
                <a:lnTo>
                  <a:pt x="0" y="21336"/>
                </a:lnTo>
                <a:lnTo>
                  <a:pt x="79247" y="21336"/>
                </a:lnTo>
                <a:lnTo>
                  <a:pt x="79247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43712" y="2682239"/>
            <a:ext cx="128270" cy="24765"/>
          </a:xfrm>
          <a:custGeom>
            <a:avLst/>
            <a:gdLst/>
            <a:ahLst/>
            <a:cxnLst/>
            <a:rect l="l" t="t" r="r" b="b"/>
            <a:pathLst>
              <a:path w="128269" h="24764">
                <a:moveTo>
                  <a:pt x="128015" y="0"/>
                </a:moveTo>
                <a:lnTo>
                  <a:pt x="0" y="0"/>
                </a:lnTo>
                <a:lnTo>
                  <a:pt x="0" y="24384"/>
                </a:lnTo>
                <a:lnTo>
                  <a:pt x="128015" y="24384"/>
                </a:lnTo>
                <a:lnTo>
                  <a:pt x="128015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43712" y="263652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384" y="0"/>
                </a:moveTo>
                <a:lnTo>
                  <a:pt x="0" y="0"/>
                </a:lnTo>
                <a:lnTo>
                  <a:pt x="0" y="24384"/>
                </a:lnTo>
                <a:lnTo>
                  <a:pt x="24384" y="24384"/>
                </a:lnTo>
                <a:lnTo>
                  <a:pt x="24384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9431" y="2636520"/>
            <a:ext cx="82550" cy="24765"/>
          </a:xfrm>
          <a:custGeom>
            <a:avLst/>
            <a:gdLst/>
            <a:ahLst/>
            <a:cxnLst/>
            <a:rect l="l" t="t" r="r" b="b"/>
            <a:pathLst>
              <a:path w="82550" h="24764">
                <a:moveTo>
                  <a:pt x="82296" y="0"/>
                </a:moveTo>
                <a:lnTo>
                  <a:pt x="0" y="0"/>
                </a:lnTo>
                <a:lnTo>
                  <a:pt x="0" y="24384"/>
                </a:lnTo>
                <a:lnTo>
                  <a:pt x="82296" y="24384"/>
                </a:lnTo>
                <a:lnTo>
                  <a:pt x="82296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58239" y="2659379"/>
            <a:ext cx="250190" cy="22860"/>
          </a:xfrm>
          <a:custGeom>
            <a:avLst/>
            <a:gdLst/>
            <a:ahLst/>
            <a:cxnLst/>
            <a:rect l="l" t="t" r="r" b="b"/>
            <a:pathLst>
              <a:path w="250190" h="22860">
                <a:moveTo>
                  <a:pt x="0" y="22860"/>
                </a:moveTo>
                <a:lnTo>
                  <a:pt x="249935" y="22860"/>
                </a:lnTo>
                <a:lnTo>
                  <a:pt x="249935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80960" y="2545079"/>
            <a:ext cx="22860" cy="114300"/>
          </a:xfrm>
          <a:custGeom>
            <a:avLst/>
            <a:gdLst/>
            <a:ahLst/>
            <a:cxnLst/>
            <a:rect l="l" t="t" r="r" b="b"/>
            <a:pathLst>
              <a:path w="22859" h="114300">
                <a:moveTo>
                  <a:pt x="0" y="114300"/>
                </a:moveTo>
                <a:lnTo>
                  <a:pt x="22720" y="114300"/>
                </a:lnTo>
                <a:lnTo>
                  <a:pt x="22720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26400" y="2522220"/>
            <a:ext cx="22860" cy="137160"/>
          </a:xfrm>
          <a:custGeom>
            <a:avLst/>
            <a:gdLst/>
            <a:ahLst/>
            <a:cxnLst/>
            <a:rect l="l" t="t" r="r" b="b"/>
            <a:pathLst>
              <a:path w="22859" h="137160">
                <a:moveTo>
                  <a:pt x="0" y="137159"/>
                </a:moveTo>
                <a:lnTo>
                  <a:pt x="22720" y="137159"/>
                </a:lnTo>
                <a:lnTo>
                  <a:pt x="2272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71905" y="2556510"/>
            <a:ext cx="22860" cy="102870"/>
          </a:xfrm>
          <a:custGeom>
            <a:avLst/>
            <a:gdLst/>
            <a:ahLst/>
            <a:cxnLst/>
            <a:rect l="l" t="t" r="r" b="b"/>
            <a:pathLst>
              <a:path w="22859" h="102869">
                <a:moveTo>
                  <a:pt x="0" y="102870"/>
                </a:moveTo>
                <a:lnTo>
                  <a:pt x="22606" y="102870"/>
                </a:lnTo>
                <a:lnTo>
                  <a:pt x="22606" y="0"/>
                </a:lnTo>
                <a:lnTo>
                  <a:pt x="0" y="0"/>
                </a:lnTo>
                <a:lnTo>
                  <a:pt x="0" y="10287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17244" y="2522220"/>
            <a:ext cx="22860" cy="137160"/>
          </a:xfrm>
          <a:custGeom>
            <a:avLst/>
            <a:gdLst/>
            <a:ahLst/>
            <a:cxnLst/>
            <a:rect l="l" t="t" r="r" b="b"/>
            <a:pathLst>
              <a:path w="22859" h="137160">
                <a:moveTo>
                  <a:pt x="0" y="137159"/>
                </a:moveTo>
                <a:lnTo>
                  <a:pt x="22733" y="137159"/>
                </a:lnTo>
                <a:lnTo>
                  <a:pt x="22733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62710" y="2522220"/>
            <a:ext cx="22860" cy="137160"/>
          </a:xfrm>
          <a:custGeom>
            <a:avLst/>
            <a:gdLst/>
            <a:ahLst/>
            <a:cxnLst/>
            <a:rect l="l" t="t" r="r" b="b"/>
            <a:pathLst>
              <a:path w="22859" h="137160">
                <a:moveTo>
                  <a:pt x="0" y="137159"/>
                </a:moveTo>
                <a:lnTo>
                  <a:pt x="22733" y="137159"/>
                </a:lnTo>
                <a:lnTo>
                  <a:pt x="22733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17244" y="2489200"/>
            <a:ext cx="22860" cy="33020"/>
          </a:xfrm>
          <a:custGeom>
            <a:avLst/>
            <a:gdLst/>
            <a:ahLst/>
            <a:cxnLst/>
            <a:rect l="l" t="t" r="r" b="b"/>
            <a:pathLst>
              <a:path w="22859" h="33019">
                <a:moveTo>
                  <a:pt x="0" y="33019"/>
                </a:moveTo>
                <a:lnTo>
                  <a:pt x="22733" y="33019"/>
                </a:lnTo>
                <a:lnTo>
                  <a:pt x="22733" y="0"/>
                </a:lnTo>
                <a:lnTo>
                  <a:pt x="0" y="0"/>
                </a:lnTo>
                <a:lnTo>
                  <a:pt x="0" y="3301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362710" y="2489200"/>
            <a:ext cx="22860" cy="33020"/>
          </a:xfrm>
          <a:custGeom>
            <a:avLst/>
            <a:gdLst/>
            <a:ahLst/>
            <a:cxnLst/>
            <a:rect l="l" t="t" r="r" b="b"/>
            <a:pathLst>
              <a:path w="22859" h="33019">
                <a:moveTo>
                  <a:pt x="0" y="33019"/>
                </a:moveTo>
                <a:lnTo>
                  <a:pt x="22733" y="33019"/>
                </a:lnTo>
                <a:lnTo>
                  <a:pt x="22733" y="0"/>
                </a:lnTo>
                <a:lnTo>
                  <a:pt x="0" y="0"/>
                </a:lnTo>
                <a:lnTo>
                  <a:pt x="0" y="3301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62710" y="24663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0" y="22860"/>
                </a:moveTo>
                <a:lnTo>
                  <a:pt x="22733" y="22860"/>
                </a:lnTo>
                <a:lnTo>
                  <a:pt x="22733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6839" y="2706623"/>
            <a:ext cx="21590" cy="24765"/>
          </a:xfrm>
          <a:custGeom>
            <a:avLst/>
            <a:gdLst/>
            <a:ahLst/>
            <a:cxnLst/>
            <a:rect l="l" t="t" r="r" b="b"/>
            <a:pathLst>
              <a:path w="21590" h="24764">
                <a:moveTo>
                  <a:pt x="21336" y="0"/>
                </a:moveTo>
                <a:lnTo>
                  <a:pt x="0" y="0"/>
                </a:lnTo>
                <a:lnTo>
                  <a:pt x="0" y="24384"/>
                </a:lnTo>
                <a:lnTo>
                  <a:pt x="21336" y="24384"/>
                </a:lnTo>
                <a:lnTo>
                  <a:pt x="21336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58239" y="2706623"/>
            <a:ext cx="204470" cy="24765"/>
          </a:xfrm>
          <a:custGeom>
            <a:avLst/>
            <a:gdLst/>
            <a:ahLst/>
            <a:cxnLst/>
            <a:rect l="l" t="t" r="r" b="b"/>
            <a:pathLst>
              <a:path w="204469" h="24764">
                <a:moveTo>
                  <a:pt x="204215" y="0"/>
                </a:moveTo>
                <a:lnTo>
                  <a:pt x="0" y="0"/>
                </a:lnTo>
                <a:lnTo>
                  <a:pt x="0" y="24384"/>
                </a:lnTo>
                <a:lnTo>
                  <a:pt x="204215" y="24384"/>
                </a:lnTo>
                <a:lnTo>
                  <a:pt x="204215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97991" y="2042414"/>
            <a:ext cx="252983" cy="252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34568" y="1025144"/>
            <a:ext cx="697991" cy="675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95527" y="3081527"/>
            <a:ext cx="323215" cy="695325"/>
          </a:xfrm>
          <a:custGeom>
            <a:avLst/>
            <a:gdLst/>
            <a:ahLst/>
            <a:cxnLst/>
            <a:rect l="l" t="t" r="r" b="b"/>
            <a:pathLst>
              <a:path w="323215" h="695325">
                <a:moveTo>
                  <a:pt x="310743" y="0"/>
                </a:moveTo>
                <a:lnTo>
                  <a:pt x="86944" y="0"/>
                </a:lnTo>
                <a:lnTo>
                  <a:pt x="78193" y="508"/>
                </a:lnTo>
                <a:lnTo>
                  <a:pt x="38582" y="14859"/>
                </a:lnTo>
                <a:lnTo>
                  <a:pt x="10807" y="45720"/>
                </a:lnTo>
                <a:lnTo>
                  <a:pt x="0" y="86868"/>
                </a:lnTo>
                <a:lnTo>
                  <a:pt x="0" y="608076"/>
                </a:lnTo>
                <a:lnTo>
                  <a:pt x="10807" y="649224"/>
                </a:lnTo>
                <a:lnTo>
                  <a:pt x="38582" y="680085"/>
                </a:lnTo>
                <a:lnTo>
                  <a:pt x="78193" y="694436"/>
                </a:lnTo>
                <a:lnTo>
                  <a:pt x="86944" y="694944"/>
                </a:lnTo>
                <a:lnTo>
                  <a:pt x="313309" y="694944"/>
                </a:lnTo>
                <a:lnTo>
                  <a:pt x="317423" y="692912"/>
                </a:lnTo>
                <a:lnTo>
                  <a:pt x="319481" y="691388"/>
                </a:lnTo>
                <a:lnTo>
                  <a:pt x="321030" y="689229"/>
                </a:lnTo>
                <a:lnTo>
                  <a:pt x="323088" y="685165"/>
                </a:lnTo>
                <a:lnTo>
                  <a:pt x="323088" y="680085"/>
                </a:lnTo>
                <a:lnTo>
                  <a:pt x="80772" y="669798"/>
                </a:lnTo>
                <a:lnTo>
                  <a:pt x="74599" y="668782"/>
                </a:lnTo>
                <a:lnTo>
                  <a:pt x="39103" y="647192"/>
                </a:lnTo>
                <a:lnTo>
                  <a:pt x="25209" y="614299"/>
                </a:lnTo>
                <a:lnTo>
                  <a:pt x="25209" y="80645"/>
                </a:lnTo>
                <a:lnTo>
                  <a:pt x="43218" y="43180"/>
                </a:lnTo>
                <a:lnTo>
                  <a:pt x="80772" y="25146"/>
                </a:lnTo>
                <a:lnTo>
                  <a:pt x="310743" y="25146"/>
                </a:lnTo>
                <a:lnTo>
                  <a:pt x="313309" y="24637"/>
                </a:lnTo>
                <a:lnTo>
                  <a:pt x="323088" y="14859"/>
                </a:lnTo>
                <a:lnTo>
                  <a:pt x="323088" y="9779"/>
                </a:lnTo>
                <a:lnTo>
                  <a:pt x="313309" y="508"/>
                </a:lnTo>
                <a:lnTo>
                  <a:pt x="310743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68680" y="3081527"/>
            <a:ext cx="475615" cy="695325"/>
          </a:xfrm>
          <a:custGeom>
            <a:avLst/>
            <a:gdLst/>
            <a:ahLst/>
            <a:cxnLst/>
            <a:rect l="l" t="t" r="r" b="b"/>
            <a:pathLst>
              <a:path w="475615" h="695325">
                <a:moveTo>
                  <a:pt x="312851" y="0"/>
                </a:moveTo>
                <a:lnTo>
                  <a:pt x="87541" y="0"/>
                </a:lnTo>
                <a:lnTo>
                  <a:pt x="78727" y="508"/>
                </a:lnTo>
                <a:lnTo>
                  <a:pt x="38849" y="14859"/>
                </a:lnTo>
                <a:lnTo>
                  <a:pt x="10363" y="45720"/>
                </a:lnTo>
                <a:lnTo>
                  <a:pt x="4140" y="61213"/>
                </a:lnTo>
                <a:lnTo>
                  <a:pt x="1549" y="69342"/>
                </a:lnTo>
                <a:lnTo>
                  <a:pt x="520" y="78105"/>
                </a:lnTo>
                <a:lnTo>
                  <a:pt x="0" y="86868"/>
                </a:lnTo>
                <a:lnTo>
                  <a:pt x="0" y="608076"/>
                </a:lnTo>
                <a:lnTo>
                  <a:pt x="520" y="616839"/>
                </a:lnTo>
                <a:lnTo>
                  <a:pt x="1549" y="625602"/>
                </a:lnTo>
                <a:lnTo>
                  <a:pt x="4140" y="633730"/>
                </a:lnTo>
                <a:lnTo>
                  <a:pt x="6731" y="641985"/>
                </a:lnTo>
                <a:lnTo>
                  <a:pt x="32118" y="674878"/>
                </a:lnTo>
                <a:lnTo>
                  <a:pt x="69926" y="693420"/>
                </a:lnTo>
                <a:lnTo>
                  <a:pt x="87541" y="694944"/>
                </a:lnTo>
                <a:lnTo>
                  <a:pt x="240334" y="694944"/>
                </a:lnTo>
                <a:lnTo>
                  <a:pt x="244475" y="692912"/>
                </a:lnTo>
                <a:lnTo>
                  <a:pt x="246545" y="691388"/>
                </a:lnTo>
                <a:lnTo>
                  <a:pt x="248107" y="689229"/>
                </a:lnTo>
                <a:lnTo>
                  <a:pt x="250177" y="685165"/>
                </a:lnTo>
                <a:lnTo>
                  <a:pt x="250177" y="680085"/>
                </a:lnTo>
                <a:lnTo>
                  <a:pt x="81318" y="669798"/>
                </a:lnTo>
                <a:lnTo>
                  <a:pt x="75107" y="668782"/>
                </a:lnTo>
                <a:lnTo>
                  <a:pt x="39369" y="647192"/>
                </a:lnTo>
                <a:lnTo>
                  <a:pt x="25374" y="614299"/>
                </a:lnTo>
                <a:lnTo>
                  <a:pt x="25374" y="80645"/>
                </a:lnTo>
                <a:lnTo>
                  <a:pt x="43510" y="43180"/>
                </a:lnTo>
                <a:lnTo>
                  <a:pt x="81318" y="25146"/>
                </a:lnTo>
                <a:lnTo>
                  <a:pt x="343321" y="25146"/>
                </a:lnTo>
                <a:lnTo>
                  <a:pt x="321652" y="3556"/>
                </a:lnTo>
                <a:lnTo>
                  <a:pt x="319582" y="2032"/>
                </a:lnTo>
                <a:lnTo>
                  <a:pt x="317512" y="1016"/>
                </a:lnTo>
                <a:lnTo>
                  <a:pt x="314921" y="508"/>
                </a:lnTo>
                <a:lnTo>
                  <a:pt x="312851" y="0"/>
                </a:lnTo>
                <a:close/>
              </a:path>
              <a:path w="475615" h="695325">
                <a:moveTo>
                  <a:pt x="343321" y="25146"/>
                </a:moveTo>
                <a:lnTo>
                  <a:pt x="307670" y="25146"/>
                </a:lnTo>
                <a:lnTo>
                  <a:pt x="450088" y="166497"/>
                </a:lnTo>
                <a:lnTo>
                  <a:pt x="450088" y="461645"/>
                </a:lnTo>
                <a:lnTo>
                  <a:pt x="462533" y="471805"/>
                </a:lnTo>
                <a:lnTo>
                  <a:pt x="467741" y="470788"/>
                </a:lnTo>
                <a:lnTo>
                  <a:pt x="469772" y="469264"/>
                </a:lnTo>
                <a:lnTo>
                  <a:pt x="471297" y="467741"/>
                </a:lnTo>
                <a:lnTo>
                  <a:pt x="472947" y="466217"/>
                </a:lnTo>
                <a:lnTo>
                  <a:pt x="474472" y="464185"/>
                </a:lnTo>
                <a:lnTo>
                  <a:pt x="475488" y="458977"/>
                </a:lnTo>
                <a:lnTo>
                  <a:pt x="475488" y="161417"/>
                </a:lnTo>
                <a:lnTo>
                  <a:pt x="474979" y="158876"/>
                </a:lnTo>
                <a:lnTo>
                  <a:pt x="474472" y="156718"/>
                </a:lnTo>
                <a:lnTo>
                  <a:pt x="472947" y="154686"/>
                </a:lnTo>
                <a:lnTo>
                  <a:pt x="471297" y="152654"/>
                </a:lnTo>
                <a:lnTo>
                  <a:pt x="343321" y="25146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67383" y="3081527"/>
            <a:ext cx="176784" cy="173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44880" y="3154679"/>
            <a:ext cx="173990" cy="24765"/>
          </a:xfrm>
          <a:custGeom>
            <a:avLst/>
            <a:gdLst/>
            <a:ahLst/>
            <a:cxnLst/>
            <a:rect l="l" t="t" r="r" b="b"/>
            <a:pathLst>
              <a:path w="173990" h="24764">
                <a:moveTo>
                  <a:pt x="163969" y="0"/>
                </a:moveTo>
                <a:lnTo>
                  <a:pt x="9766" y="0"/>
                </a:lnTo>
                <a:lnTo>
                  <a:pt x="5651" y="2032"/>
                </a:lnTo>
                <a:lnTo>
                  <a:pt x="3594" y="3429"/>
                </a:lnTo>
                <a:lnTo>
                  <a:pt x="2057" y="5461"/>
                </a:lnTo>
                <a:lnTo>
                  <a:pt x="1028" y="7493"/>
                </a:lnTo>
                <a:lnTo>
                  <a:pt x="0" y="9398"/>
                </a:lnTo>
                <a:lnTo>
                  <a:pt x="0" y="14478"/>
                </a:lnTo>
                <a:lnTo>
                  <a:pt x="1028" y="16891"/>
                </a:lnTo>
                <a:lnTo>
                  <a:pt x="2057" y="18923"/>
                </a:lnTo>
                <a:lnTo>
                  <a:pt x="3594" y="20447"/>
                </a:lnTo>
                <a:lnTo>
                  <a:pt x="5651" y="21844"/>
                </a:lnTo>
                <a:lnTo>
                  <a:pt x="7708" y="23368"/>
                </a:lnTo>
                <a:lnTo>
                  <a:pt x="9766" y="23875"/>
                </a:lnTo>
                <a:lnTo>
                  <a:pt x="12331" y="24384"/>
                </a:lnTo>
                <a:lnTo>
                  <a:pt x="161404" y="24384"/>
                </a:lnTo>
                <a:lnTo>
                  <a:pt x="163969" y="23875"/>
                </a:lnTo>
                <a:lnTo>
                  <a:pt x="166027" y="23368"/>
                </a:lnTo>
                <a:lnTo>
                  <a:pt x="168084" y="21844"/>
                </a:lnTo>
                <a:lnTo>
                  <a:pt x="170141" y="20447"/>
                </a:lnTo>
                <a:lnTo>
                  <a:pt x="171678" y="18923"/>
                </a:lnTo>
                <a:lnTo>
                  <a:pt x="172707" y="16891"/>
                </a:lnTo>
                <a:lnTo>
                  <a:pt x="173735" y="14478"/>
                </a:lnTo>
                <a:lnTo>
                  <a:pt x="173735" y="9398"/>
                </a:lnTo>
                <a:lnTo>
                  <a:pt x="172707" y="7493"/>
                </a:lnTo>
                <a:lnTo>
                  <a:pt x="171678" y="5461"/>
                </a:lnTo>
                <a:lnTo>
                  <a:pt x="170141" y="3429"/>
                </a:lnTo>
                <a:lnTo>
                  <a:pt x="168084" y="2032"/>
                </a:lnTo>
                <a:lnTo>
                  <a:pt x="163969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67383" y="3602735"/>
            <a:ext cx="176784" cy="173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44880" y="3304032"/>
            <a:ext cx="323215" cy="24765"/>
          </a:xfrm>
          <a:custGeom>
            <a:avLst/>
            <a:gdLst/>
            <a:ahLst/>
            <a:cxnLst/>
            <a:rect l="l" t="t" r="r" b="b"/>
            <a:pathLst>
              <a:path w="323215" h="24764">
                <a:moveTo>
                  <a:pt x="310222" y="0"/>
                </a:moveTo>
                <a:lnTo>
                  <a:pt x="12344" y="0"/>
                </a:lnTo>
                <a:lnTo>
                  <a:pt x="9778" y="507"/>
                </a:lnTo>
                <a:lnTo>
                  <a:pt x="7721" y="1015"/>
                </a:lnTo>
                <a:lnTo>
                  <a:pt x="5664" y="2539"/>
                </a:lnTo>
                <a:lnTo>
                  <a:pt x="3606" y="3937"/>
                </a:lnTo>
                <a:lnTo>
                  <a:pt x="2057" y="5460"/>
                </a:lnTo>
                <a:lnTo>
                  <a:pt x="1028" y="7492"/>
                </a:lnTo>
                <a:lnTo>
                  <a:pt x="0" y="9905"/>
                </a:lnTo>
                <a:lnTo>
                  <a:pt x="0" y="14985"/>
                </a:lnTo>
                <a:lnTo>
                  <a:pt x="1028" y="16890"/>
                </a:lnTo>
                <a:lnTo>
                  <a:pt x="2057" y="18922"/>
                </a:lnTo>
                <a:lnTo>
                  <a:pt x="3606" y="20954"/>
                </a:lnTo>
                <a:lnTo>
                  <a:pt x="5664" y="22351"/>
                </a:lnTo>
                <a:lnTo>
                  <a:pt x="9778" y="24383"/>
                </a:lnTo>
                <a:lnTo>
                  <a:pt x="312800" y="24383"/>
                </a:lnTo>
                <a:lnTo>
                  <a:pt x="323088" y="12445"/>
                </a:lnTo>
                <a:lnTo>
                  <a:pt x="322059" y="7492"/>
                </a:lnTo>
                <a:lnTo>
                  <a:pt x="321030" y="5460"/>
                </a:lnTo>
                <a:lnTo>
                  <a:pt x="319481" y="3937"/>
                </a:lnTo>
                <a:lnTo>
                  <a:pt x="317423" y="2539"/>
                </a:lnTo>
                <a:lnTo>
                  <a:pt x="315366" y="1015"/>
                </a:lnTo>
                <a:lnTo>
                  <a:pt x="310222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44880" y="3380232"/>
            <a:ext cx="323215" cy="24765"/>
          </a:xfrm>
          <a:custGeom>
            <a:avLst/>
            <a:gdLst/>
            <a:ahLst/>
            <a:cxnLst/>
            <a:rect l="l" t="t" r="r" b="b"/>
            <a:pathLst>
              <a:path w="323215" h="24764">
                <a:moveTo>
                  <a:pt x="310222" y="0"/>
                </a:moveTo>
                <a:lnTo>
                  <a:pt x="12344" y="0"/>
                </a:lnTo>
                <a:lnTo>
                  <a:pt x="9778" y="507"/>
                </a:lnTo>
                <a:lnTo>
                  <a:pt x="0" y="9905"/>
                </a:lnTo>
                <a:lnTo>
                  <a:pt x="0" y="14985"/>
                </a:lnTo>
                <a:lnTo>
                  <a:pt x="1028" y="16890"/>
                </a:lnTo>
                <a:lnTo>
                  <a:pt x="2057" y="18922"/>
                </a:lnTo>
                <a:lnTo>
                  <a:pt x="12344" y="24383"/>
                </a:lnTo>
                <a:lnTo>
                  <a:pt x="310222" y="24383"/>
                </a:lnTo>
                <a:lnTo>
                  <a:pt x="323088" y="12445"/>
                </a:lnTo>
                <a:lnTo>
                  <a:pt x="322059" y="7492"/>
                </a:lnTo>
                <a:lnTo>
                  <a:pt x="321030" y="5460"/>
                </a:lnTo>
                <a:lnTo>
                  <a:pt x="319481" y="3428"/>
                </a:lnTo>
                <a:lnTo>
                  <a:pt x="317423" y="2031"/>
                </a:lnTo>
                <a:lnTo>
                  <a:pt x="315366" y="1015"/>
                </a:lnTo>
                <a:lnTo>
                  <a:pt x="310222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44880" y="3453384"/>
            <a:ext cx="323215" cy="24765"/>
          </a:xfrm>
          <a:custGeom>
            <a:avLst/>
            <a:gdLst/>
            <a:ahLst/>
            <a:cxnLst/>
            <a:rect l="l" t="t" r="r" b="b"/>
            <a:pathLst>
              <a:path w="323215" h="24764">
                <a:moveTo>
                  <a:pt x="310222" y="0"/>
                </a:moveTo>
                <a:lnTo>
                  <a:pt x="12344" y="0"/>
                </a:lnTo>
                <a:lnTo>
                  <a:pt x="9778" y="507"/>
                </a:lnTo>
                <a:lnTo>
                  <a:pt x="0" y="9905"/>
                </a:lnTo>
                <a:lnTo>
                  <a:pt x="0" y="14477"/>
                </a:lnTo>
                <a:lnTo>
                  <a:pt x="12344" y="24383"/>
                </a:lnTo>
                <a:lnTo>
                  <a:pt x="310222" y="24383"/>
                </a:lnTo>
                <a:lnTo>
                  <a:pt x="323088" y="11937"/>
                </a:lnTo>
                <a:lnTo>
                  <a:pt x="322567" y="9905"/>
                </a:lnTo>
                <a:lnTo>
                  <a:pt x="322059" y="7492"/>
                </a:lnTo>
                <a:lnTo>
                  <a:pt x="321030" y="5461"/>
                </a:lnTo>
                <a:lnTo>
                  <a:pt x="319481" y="3428"/>
                </a:lnTo>
                <a:lnTo>
                  <a:pt x="317423" y="2031"/>
                </a:lnTo>
                <a:lnTo>
                  <a:pt x="315366" y="1015"/>
                </a:lnTo>
                <a:lnTo>
                  <a:pt x="310222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19327" y="3081527"/>
            <a:ext cx="326390" cy="695325"/>
          </a:xfrm>
          <a:custGeom>
            <a:avLst/>
            <a:gdLst/>
            <a:ahLst/>
            <a:cxnLst/>
            <a:rect l="l" t="t" r="r" b="b"/>
            <a:pathLst>
              <a:path w="326390" h="695325">
                <a:moveTo>
                  <a:pt x="313677" y="0"/>
                </a:moveTo>
                <a:lnTo>
                  <a:pt x="88290" y="0"/>
                </a:lnTo>
                <a:lnTo>
                  <a:pt x="78943" y="508"/>
                </a:lnTo>
                <a:lnTo>
                  <a:pt x="38950" y="14859"/>
                </a:lnTo>
                <a:lnTo>
                  <a:pt x="10909" y="45720"/>
                </a:lnTo>
                <a:lnTo>
                  <a:pt x="0" y="86868"/>
                </a:lnTo>
                <a:lnTo>
                  <a:pt x="0" y="608076"/>
                </a:lnTo>
                <a:lnTo>
                  <a:pt x="10909" y="649224"/>
                </a:lnTo>
                <a:lnTo>
                  <a:pt x="38950" y="680085"/>
                </a:lnTo>
                <a:lnTo>
                  <a:pt x="78943" y="694436"/>
                </a:lnTo>
                <a:lnTo>
                  <a:pt x="88290" y="694944"/>
                </a:lnTo>
                <a:lnTo>
                  <a:pt x="316268" y="694944"/>
                </a:lnTo>
                <a:lnTo>
                  <a:pt x="318350" y="693928"/>
                </a:lnTo>
                <a:lnTo>
                  <a:pt x="320941" y="692912"/>
                </a:lnTo>
                <a:lnTo>
                  <a:pt x="322503" y="691388"/>
                </a:lnTo>
                <a:lnTo>
                  <a:pt x="324053" y="689229"/>
                </a:lnTo>
                <a:lnTo>
                  <a:pt x="326135" y="685165"/>
                </a:lnTo>
                <a:lnTo>
                  <a:pt x="326135" y="680085"/>
                </a:lnTo>
                <a:lnTo>
                  <a:pt x="313677" y="669798"/>
                </a:lnTo>
                <a:lnTo>
                  <a:pt x="81534" y="669798"/>
                </a:lnTo>
                <a:lnTo>
                  <a:pt x="75298" y="668782"/>
                </a:lnTo>
                <a:lnTo>
                  <a:pt x="39992" y="647192"/>
                </a:lnTo>
                <a:lnTo>
                  <a:pt x="25450" y="608076"/>
                </a:lnTo>
                <a:lnTo>
                  <a:pt x="25450" y="86868"/>
                </a:lnTo>
                <a:lnTo>
                  <a:pt x="39992" y="47751"/>
                </a:lnTo>
                <a:lnTo>
                  <a:pt x="75298" y="26162"/>
                </a:lnTo>
                <a:lnTo>
                  <a:pt x="81534" y="25146"/>
                </a:lnTo>
                <a:lnTo>
                  <a:pt x="313677" y="25146"/>
                </a:lnTo>
                <a:lnTo>
                  <a:pt x="316268" y="24637"/>
                </a:lnTo>
                <a:lnTo>
                  <a:pt x="326135" y="14859"/>
                </a:lnTo>
                <a:lnTo>
                  <a:pt x="326135" y="9779"/>
                </a:lnTo>
                <a:lnTo>
                  <a:pt x="316268" y="508"/>
                </a:lnTo>
                <a:lnTo>
                  <a:pt x="313677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19327" y="4112259"/>
            <a:ext cx="673735" cy="505459"/>
          </a:xfrm>
          <a:custGeom>
            <a:avLst/>
            <a:gdLst/>
            <a:ahLst/>
            <a:cxnLst/>
            <a:rect l="l" t="t" r="r" b="b"/>
            <a:pathLst>
              <a:path w="673735" h="505460">
                <a:moveTo>
                  <a:pt x="73012" y="337819"/>
                </a:moveTo>
                <a:lnTo>
                  <a:pt x="11188" y="337819"/>
                </a:lnTo>
                <a:lnTo>
                  <a:pt x="8547" y="339089"/>
                </a:lnTo>
                <a:lnTo>
                  <a:pt x="0" y="491489"/>
                </a:lnTo>
                <a:lnTo>
                  <a:pt x="330" y="495299"/>
                </a:lnTo>
                <a:lnTo>
                  <a:pt x="990" y="497839"/>
                </a:lnTo>
                <a:lnTo>
                  <a:pt x="2298" y="500379"/>
                </a:lnTo>
                <a:lnTo>
                  <a:pt x="3949" y="501649"/>
                </a:lnTo>
                <a:lnTo>
                  <a:pt x="6248" y="504189"/>
                </a:lnTo>
                <a:lnTo>
                  <a:pt x="8547" y="505459"/>
                </a:lnTo>
                <a:lnTo>
                  <a:pt x="75653" y="505459"/>
                </a:lnTo>
                <a:lnTo>
                  <a:pt x="77952" y="504189"/>
                </a:lnTo>
                <a:lnTo>
                  <a:pt x="80251" y="501649"/>
                </a:lnTo>
                <a:lnTo>
                  <a:pt x="81902" y="500379"/>
                </a:lnTo>
                <a:lnTo>
                  <a:pt x="83210" y="497839"/>
                </a:lnTo>
                <a:lnTo>
                  <a:pt x="83870" y="495299"/>
                </a:lnTo>
                <a:lnTo>
                  <a:pt x="84201" y="491489"/>
                </a:lnTo>
                <a:lnTo>
                  <a:pt x="84201" y="478789"/>
                </a:lnTo>
                <a:lnTo>
                  <a:pt x="27952" y="478789"/>
                </a:lnTo>
                <a:lnTo>
                  <a:pt x="27952" y="365759"/>
                </a:lnTo>
                <a:lnTo>
                  <a:pt x="84201" y="365759"/>
                </a:lnTo>
                <a:lnTo>
                  <a:pt x="84090" y="350519"/>
                </a:lnTo>
                <a:lnTo>
                  <a:pt x="75653" y="339089"/>
                </a:lnTo>
                <a:lnTo>
                  <a:pt x="73012" y="337819"/>
                </a:lnTo>
                <a:close/>
              </a:path>
              <a:path w="673735" h="505460">
                <a:moveTo>
                  <a:pt x="84201" y="365759"/>
                </a:moveTo>
                <a:lnTo>
                  <a:pt x="56248" y="365759"/>
                </a:lnTo>
                <a:lnTo>
                  <a:pt x="56248" y="478789"/>
                </a:lnTo>
                <a:lnTo>
                  <a:pt x="188137" y="478789"/>
                </a:lnTo>
                <a:lnTo>
                  <a:pt x="198335" y="477519"/>
                </a:lnTo>
                <a:lnTo>
                  <a:pt x="203593" y="476249"/>
                </a:lnTo>
                <a:lnTo>
                  <a:pt x="218401" y="472439"/>
                </a:lnTo>
                <a:lnTo>
                  <a:pt x="222999" y="469899"/>
                </a:lnTo>
                <a:lnTo>
                  <a:pt x="232206" y="466089"/>
                </a:lnTo>
                <a:lnTo>
                  <a:pt x="236486" y="462279"/>
                </a:lnTo>
                <a:lnTo>
                  <a:pt x="240436" y="459739"/>
                </a:lnTo>
                <a:lnTo>
                  <a:pt x="244386" y="455929"/>
                </a:lnTo>
                <a:lnTo>
                  <a:pt x="248323" y="453389"/>
                </a:lnTo>
                <a:lnTo>
                  <a:pt x="251142" y="449579"/>
                </a:lnTo>
                <a:lnTo>
                  <a:pt x="84201" y="449579"/>
                </a:lnTo>
                <a:lnTo>
                  <a:pt x="84201" y="421639"/>
                </a:lnTo>
                <a:lnTo>
                  <a:pt x="194716" y="421639"/>
                </a:lnTo>
                <a:lnTo>
                  <a:pt x="198005" y="420369"/>
                </a:lnTo>
                <a:lnTo>
                  <a:pt x="201294" y="417829"/>
                </a:lnTo>
                <a:lnTo>
                  <a:pt x="204254" y="416559"/>
                </a:lnTo>
                <a:lnTo>
                  <a:pt x="206883" y="414019"/>
                </a:lnTo>
                <a:lnTo>
                  <a:pt x="209181" y="412749"/>
                </a:lnTo>
                <a:lnTo>
                  <a:pt x="211493" y="408939"/>
                </a:lnTo>
                <a:lnTo>
                  <a:pt x="221617" y="393699"/>
                </a:lnTo>
                <a:lnTo>
                  <a:pt x="84201" y="393699"/>
                </a:lnTo>
                <a:lnTo>
                  <a:pt x="84201" y="365759"/>
                </a:lnTo>
                <a:close/>
              </a:path>
              <a:path w="673735" h="505460">
                <a:moveTo>
                  <a:pt x="303659" y="283209"/>
                </a:moveTo>
                <a:lnTo>
                  <a:pt x="247675" y="283209"/>
                </a:lnTo>
                <a:lnTo>
                  <a:pt x="340423" y="336549"/>
                </a:lnTo>
                <a:lnTo>
                  <a:pt x="325297" y="361949"/>
                </a:lnTo>
                <a:lnTo>
                  <a:pt x="323316" y="365759"/>
                </a:lnTo>
                <a:lnTo>
                  <a:pt x="321017" y="368299"/>
                </a:lnTo>
                <a:lnTo>
                  <a:pt x="318388" y="370839"/>
                </a:lnTo>
                <a:lnTo>
                  <a:pt x="315747" y="372109"/>
                </a:lnTo>
                <a:lnTo>
                  <a:pt x="312788" y="374649"/>
                </a:lnTo>
                <a:lnTo>
                  <a:pt x="309829" y="375919"/>
                </a:lnTo>
                <a:lnTo>
                  <a:pt x="303250" y="378459"/>
                </a:lnTo>
                <a:lnTo>
                  <a:pt x="299631" y="378459"/>
                </a:lnTo>
                <a:lnTo>
                  <a:pt x="296341" y="379729"/>
                </a:lnTo>
                <a:lnTo>
                  <a:pt x="230898" y="379729"/>
                </a:lnTo>
                <a:lnTo>
                  <a:pt x="254901" y="394969"/>
                </a:lnTo>
                <a:lnTo>
                  <a:pt x="234835" y="424179"/>
                </a:lnTo>
                <a:lnTo>
                  <a:pt x="232537" y="427989"/>
                </a:lnTo>
                <a:lnTo>
                  <a:pt x="230568" y="430529"/>
                </a:lnTo>
                <a:lnTo>
                  <a:pt x="228269" y="433069"/>
                </a:lnTo>
                <a:lnTo>
                  <a:pt x="222999" y="436879"/>
                </a:lnTo>
                <a:lnTo>
                  <a:pt x="220370" y="439419"/>
                </a:lnTo>
                <a:lnTo>
                  <a:pt x="217411" y="441959"/>
                </a:lnTo>
                <a:lnTo>
                  <a:pt x="211493" y="444499"/>
                </a:lnTo>
                <a:lnTo>
                  <a:pt x="198335" y="449579"/>
                </a:lnTo>
                <a:lnTo>
                  <a:pt x="251142" y="449579"/>
                </a:lnTo>
                <a:lnTo>
                  <a:pt x="254901" y="444499"/>
                </a:lnTo>
                <a:lnTo>
                  <a:pt x="258190" y="440689"/>
                </a:lnTo>
                <a:lnTo>
                  <a:pt x="280885" y="406399"/>
                </a:lnTo>
                <a:lnTo>
                  <a:pt x="306870" y="406399"/>
                </a:lnTo>
                <a:lnTo>
                  <a:pt x="318719" y="402589"/>
                </a:lnTo>
                <a:lnTo>
                  <a:pt x="322325" y="401319"/>
                </a:lnTo>
                <a:lnTo>
                  <a:pt x="325945" y="398779"/>
                </a:lnTo>
                <a:lnTo>
                  <a:pt x="329565" y="397509"/>
                </a:lnTo>
                <a:lnTo>
                  <a:pt x="336143" y="392429"/>
                </a:lnTo>
                <a:lnTo>
                  <a:pt x="339102" y="389889"/>
                </a:lnTo>
                <a:lnTo>
                  <a:pt x="342061" y="386079"/>
                </a:lnTo>
                <a:lnTo>
                  <a:pt x="344703" y="383539"/>
                </a:lnTo>
                <a:lnTo>
                  <a:pt x="349300" y="377189"/>
                </a:lnTo>
                <a:lnTo>
                  <a:pt x="364756" y="350519"/>
                </a:lnTo>
                <a:lnTo>
                  <a:pt x="419755" y="350519"/>
                </a:lnTo>
                <a:lnTo>
                  <a:pt x="303659" y="283209"/>
                </a:lnTo>
                <a:close/>
              </a:path>
              <a:path w="673735" h="505460">
                <a:moveTo>
                  <a:pt x="419755" y="350519"/>
                </a:moveTo>
                <a:lnTo>
                  <a:pt x="364756" y="350519"/>
                </a:lnTo>
                <a:lnTo>
                  <a:pt x="484149" y="420369"/>
                </a:lnTo>
                <a:lnTo>
                  <a:pt x="485800" y="420369"/>
                </a:lnTo>
                <a:lnTo>
                  <a:pt x="487438" y="421639"/>
                </a:lnTo>
                <a:lnTo>
                  <a:pt x="495338" y="421639"/>
                </a:lnTo>
                <a:lnTo>
                  <a:pt x="497966" y="420369"/>
                </a:lnTo>
                <a:lnTo>
                  <a:pt x="500278" y="417829"/>
                </a:lnTo>
                <a:lnTo>
                  <a:pt x="502246" y="416559"/>
                </a:lnTo>
                <a:lnTo>
                  <a:pt x="503885" y="414019"/>
                </a:lnTo>
                <a:lnTo>
                  <a:pt x="514083" y="392429"/>
                </a:lnTo>
                <a:lnTo>
                  <a:pt x="534149" y="392429"/>
                </a:lnTo>
                <a:lnTo>
                  <a:pt x="539089" y="391159"/>
                </a:lnTo>
                <a:lnTo>
                  <a:pt x="543687" y="391159"/>
                </a:lnTo>
                <a:lnTo>
                  <a:pt x="548297" y="388619"/>
                </a:lnTo>
                <a:lnTo>
                  <a:pt x="485470" y="388619"/>
                </a:lnTo>
                <a:lnTo>
                  <a:pt x="419755" y="350519"/>
                </a:lnTo>
                <a:close/>
              </a:path>
              <a:path w="673735" h="505460">
                <a:moveTo>
                  <a:pt x="306870" y="406399"/>
                </a:moveTo>
                <a:lnTo>
                  <a:pt x="287794" y="406399"/>
                </a:lnTo>
                <a:lnTo>
                  <a:pt x="291084" y="407669"/>
                </a:lnTo>
                <a:lnTo>
                  <a:pt x="302920" y="407669"/>
                </a:lnTo>
                <a:lnTo>
                  <a:pt x="306870" y="406399"/>
                </a:lnTo>
                <a:close/>
              </a:path>
              <a:path w="673735" h="505460">
                <a:moveTo>
                  <a:pt x="268389" y="1269"/>
                </a:moveTo>
                <a:lnTo>
                  <a:pt x="237807" y="1269"/>
                </a:lnTo>
                <a:lnTo>
                  <a:pt x="231876" y="3809"/>
                </a:lnTo>
                <a:lnTo>
                  <a:pt x="225958" y="5079"/>
                </a:lnTo>
                <a:lnTo>
                  <a:pt x="220370" y="8889"/>
                </a:lnTo>
                <a:lnTo>
                  <a:pt x="215112" y="11429"/>
                </a:lnTo>
                <a:lnTo>
                  <a:pt x="209842" y="15239"/>
                </a:lnTo>
                <a:lnTo>
                  <a:pt x="120713" y="138429"/>
                </a:lnTo>
                <a:lnTo>
                  <a:pt x="115112" y="151129"/>
                </a:lnTo>
                <a:lnTo>
                  <a:pt x="113804" y="154939"/>
                </a:lnTo>
                <a:lnTo>
                  <a:pt x="112814" y="160019"/>
                </a:lnTo>
                <a:lnTo>
                  <a:pt x="112483" y="163829"/>
                </a:lnTo>
                <a:lnTo>
                  <a:pt x="112153" y="168909"/>
                </a:lnTo>
                <a:lnTo>
                  <a:pt x="112814" y="177799"/>
                </a:lnTo>
                <a:lnTo>
                  <a:pt x="130251" y="212089"/>
                </a:lnTo>
                <a:lnTo>
                  <a:pt x="132880" y="214629"/>
                </a:lnTo>
                <a:lnTo>
                  <a:pt x="136169" y="218439"/>
                </a:lnTo>
                <a:lnTo>
                  <a:pt x="139458" y="219709"/>
                </a:lnTo>
                <a:lnTo>
                  <a:pt x="142747" y="222249"/>
                </a:lnTo>
                <a:lnTo>
                  <a:pt x="222999" y="269239"/>
                </a:lnTo>
                <a:lnTo>
                  <a:pt x="208534" y="288289"/>
                </a:lnTo>
                <a:lnTo>
                  <a:pt x="203263" y="295909"/>
                </a:lnTo>
                <a:lnTo>
                  <a:pt x="201294" y="300989"/>
                </a:lnTo>
                <a:lnTo>
                  <a:pt x="199644" y="306069"/>
                </a:lnTo>
                <a:lnTo>
                  <a:pt x="198335" y="309879"/>
                </a:lnTo>
                <a:lnTo>
                  <a:pt x="197345" y="314959"/>
                </a:lnTo>
                <a:lnTo>
                  <a:pt x="196684" y="320039"/>
                </a:lnTo>
                <a:lnTo>
                  <a:pt x="196519" y="322579"/>
                </a:lnTo>
                <a:lnTo>
                  <a:pt x="196437" y="326389"/>
                </a:lnTo>
                <a:lnTo>
                  <a:pt x="196684" y="330199"/>
                </a:lnTo>
                <a:lnTo>
                  <a:pt x="197345" y="335279"/>
                </a:lnTo>
                <a:lnTo>
                  <a:pt x="198335" y="339089"/>
                </a:lnTo>
                <a:lnTo>
                  <a:pt x="201625" y="349249"/>
                </a:lnTo>
                <a:lnTo>
                  <a:pt x="203923" y="353059"/>
                </a:lnTo>
                <a:lnTo>
                  <a:pt x="206552" y="358139"/>
                </a:lnTo>
                <a:lnTo>
                  <a:pt x="209181" y="361949"/>
                </a:lnTo>
                <a:lnTo>
                  <a:pt x="188137" y="393699"/>
                </a:lnTo>
                <a:lnTo>
                  <a:pt x="221617" y="393699"/>
                </a:lnTo>
                <a:lnTo>
                  <a:pt x="230898" y="379729"/>
                </a:lnTo>
                <a:lnTo>
                  <a:pt x="292734" y="379729"/>
                </a:lnTo>
                <a:lnTo>
                  <a:pt x="289115" y="378459"/>
                </a:lnTo>
                <a:lnTo>
                  <a:pt x="285826" y="378459"/>
                </a:lnTo>
                <a:lnTo>
                  <a:pt x="275958" y="374649"/>
                </a:lnTo>
                <a:lnTo>
                  <a:pt x="240436" y="353059"/>
                </a:lnTo>
                <a:lnTo>
                  <a:pt x="236816" y="350519"/>
                </a:lnTo>
                <a:lnTo>
                  <a:pt x="233857" y="347979"/>
                </a:lnTo>
                <a:lnTo>
                  <a:pt x="231228" y="344169"/>
                </a:lnTo>
                <a:lnTo>
                  <a:pt x="228917" y="341629"/>
                </a:lnTo>
                <a:lnTo>
                  <a:pt x="224650" y="322579"/>
                </a:lnTo>
                <a:lnTo>
                  <a:pt x="224980" y="320039"/>
                </a:lnTo>
                <a:lnTo>
                  <a:pt x="247675" y="283209"/>
                </a:lnTo>
                <a:lnTo>
                  <a:pt x="303659" y="283209"/>
                </a:lnTo>
                <a:lnTo>
                  <a:pt x="156895" y="198119"/>
                </a:lnTo>
                <a:lnTo>
                  <a:pt x="153276" y="195579"/>
                </a:lnTo>
                <a:lnTo>
                  <a:pt x="149987" y="193039"/>
                </a:lnTo>
                <a:lnTo>
                  <a:pt x="147027" y="189229"/>
                </a:lnTo>
                <a:lnTo>
                  <a:pt x="144716" y="186689"/>
                </a:lnTo>
                <a:lnTo>
                  <a:pt x="142747" y="181609"/>
                </a:lnTo>
                <a:lnTo>
                  <a:pt x="141427" y="177799"/>
                </a:lnTo>
                <a:lnTo>
                  <a:pt x="140779" y="173989"/>
                </a:lnTo>
                <a:lnTo>
                  <a:pt x="140449" y="170179"/>
                </a:lnTo>
                <a:lnTo>
                  <a:pt x="140779" y="163829"/>
                </a:lnTo>
                <a:lnTo>
                  <a:pt x="141757" y="160019"/>
                </a:lnTo>
                <a:lnTo>
                  <a:pt x="143738" y="154939"/>
                </a:lnTo>
                <a:lnTo>
                  <a:pt x="181559" y="100329"/>
                </a:lnTo>
                <a:lnTo>
                  <a:pt x="237293" y="100329"/>
                </a:lnTo>
                <a:lnTo>
                  <a:pt x="197675" y="77469"/>
                </a:lnTo>
                <a:lnTo>
                  <a:pt x="220040" y="45719"/>
                </a:lnTo>
                <a:lnTo>
                  <a:pt x="247675" y="27939"/>
                </a:lnTo>
                <a:lnTo>
                  <a:pt x="319240" y="27939"/>
                </a:lnTo>
                <a:lnTo>
                  <a:pt x="285826" y="8889"/>
                </a:lnTo>
                <a:lnTo>
                  <a:pt x="280225" y="5079"/>
                </a:lnTo>
                <a:lnTo>
                  <a:pt x="274637" y="3809"/>
                </a:lnTo>
                <a:lnTo>
                  <a:pt x="268389" y="1269"/>
                </a:lnTo>
                <a:close/>
              </a:path>
              <a:path w="673735" h="505460">
                <a:moveTo>
                  <a:pt x="529221" y="392429"/>
                </a:moveTo>
                <a:lnTo>
                  <a:pt x="514083" y="392429"/>
                </a:lnTo>
                <a:lnTo>
                  <a:pt x="516712" y="393699"/>
                </a:lnTo>
                <a:lnTo>
                  <a:pt x="524281" y="393699"/>
                </a:lnTo>
                <a:lnTo>
                  <a:pt x="529221" y="392429"/>
                </a:lnTo>
                <a:close/>
              </a:path>
              <a:path w="673735" h="505460">
                <a:moveTo>
                  <a:pt x="237293" y="100329"/>
                </a:moveTo>
                <a:lnTo>
                  <a:pt x="181559" y="100329"/>
                </a:lnTo>
                <a:lnTo>
                  <a:pt x="528891" y="300989"/>
                </a:lnTo>
                <a:lnTo>
                  <a:pt x="485470" y="388619"/>
                </a:lnTo>
                <a:lnTo>
                  <a:pt x="548297" y="388619"/>
                </a:lnTo>
                <a:lnTo>
                  <a:pt x="557530" y="386079"/>
                </a:lnTo>
                <a:lnTo>
                  <a:pt x="561721" y="383539"/>
                </a:lnTo>
                <a:lnTo>
                  <a:pt x="566038" y="382269"/>
                </a:lnTo>
                <a:lnTo>
                  <a:pt x="569976" y="379729"/>
                </a:lnTo>
                <a:lnTo>
                  <a:pt x="574294" y="377189"/>
                </a:lnTo>
                <a:lnTo>
                  <a:pt x="581787" y="370839"/>
                </a:lnTo>
                <a:lnTo>
                  <a:pt x="585088" y="368299"/>
                </a:lnTo>
                <a:lnTo>
                  <a:pt x="588772" y="364489"/>
                </a:lnTo>
                <a:lnTo>
                  <a:pt x="528231" y="364489"/>
                </a:lnTo>
                <a:lnTo>
                  <a:pt x="557784" y="306069"/>
                </a:lnTo>
                <a:lnTo>
                  <a:pt x="589026" y="289559"/>
                </a:lnTo>
                <a:lnTo>
                  <a:pt x="617283" y="289559"/>
                </a:lnTo>
                <a:lnTo>
                  <a:pt x="617093" y="285749"/>
                </a:lnTo>
                <a:lnTo>
                  <a:pt x="616077" y="281939"/>
                </a:lnTo>
                <a:lnTo>
                  <a:pt x="615759" y="279399"/>
                </a:lnTo>
                <a:lnTo>
                  <a:pt x="547636" y="279399"/>
                </a:lnTo>
                <a:lnTo>
                  <a:pt x="237293" y="100329"/>
                </a:lnTo>
                <a:close/>
              </a:path>
              <a:path w="673735" h="505460">
                <a:moveTo>
                  <a:pt x="617283" y="289559"/>
                </a:moveTo>
                <a:lnTo>
                  <a:pt x="589026" y="289559"/>
                </a:lnTo>
                <a:lnTo>
                  <a:pt x="589026" y="292099"/>
                </a:lnTo>
                <a:lnTo>
                  <a:pt x="589407" y="295909"/>
                </a:lnTo>
                <a:lnTo>
                  <a:pt x="589026" y="302259"/>
                </a:lnTo>
                <a:lnTo>
                  <a:pt x="571627" y="341629"/>
                </a:lnTo>
                <a:lnTo>
                  <a:pt x="567309" y="345439"/>
                </a:lnTo>
                <a:lnTo>
                  <a:pt x="562737" y="350519"/>
                </a:lnTo>
                <a:lnTo>
                  <a:pt x="557784" y="353059"/>
                </a:lnTo>
                <a:lnTo>
                  <a:pt x="552577" y="356869"/>
                </a:lnTo>
                <a:lnTo>
                  <a:pt x="540727" y="361949"/>
                </a:lnTo>
                <a:lnTo>
                  <a:pt x="534809" y="363219"/>
                </a:lnTo>
                <a:lnTo>
                  <a:pt x="528231" y="364489"/>
                </a:lnTo>
                <a:lnTo>
                  <a:pt x="588772" y="364489"/>
                </a:lnTo>
                <a:lnTo>
                  <a:pt x="592074" y="360679"/>
                </a:lnTo>
                <a:lnTo>
                  <a:pt x="594994" y="358139"/>
                </a:lnTo>
                <a:lnTo>
                  <a:pt x="597916" y="354329"/>
                </a:lnTo>
                <a:lnTo>
                  <a:pt x="600583" y="350519"/>
                </a:lnTo>
                <a:lnTo>
                  <a:pt x="603250" y="345439"/>
                </a:lnTo>
                <a:lnTo>
                  <a:pt x="607822" y="337819"/>
                </a:lnTo>
                <a:lnTo>
                  <a:pt x="609854" y="334009"/>
                </a:lnTo>
                <a:lnTo>
                  <a:pt x="611505" y="328929"/>
                </a:lnTo>
                <a:lnTo>
                  <a:pt x="613029" y="323849"/>
                </a:lnTo>
                <a:lnTo>
                  <a:pt x="614426" y="320039"/>
                </a:lnTo>
                <a:lnTo>
                  <a:pt x="615441" y="314959"/>
                </a:lnTo>
                <a:lnTo>
                  <a:pt x="616331" y="309879"/>
                </a:lnTo>
                <a:lnTo>
                  <a:pt x="617093" y="304799"/>
                </a:lnTo>
                <a:lnTo>
                  <a:pt x="617220" y="302259"/>
                </a:lnTo>
                <a:lnTo>
                  <a:pt x="617283" y="289559"/>
                </a:lnTo>
                <a:close/>
              </a:path>
              <a:path w="673735" h="505460">
                <a:moveTo>
                  <a:pt x="319240" y="27939"/>
                </a:moveTo>
                <a:lnTo>
                  <a:pt x="257530" y="27939"/>
                </a:lnTo>
                <a:lnTo>
                  <a:pt x="267398" y="30479"/>
                </a:lnTo>
                <a:lnTo>
                  <a:pt x="272008" y="33019"/>
                </a:lnTo>
                <a:lnTo>
                  <a:pt x="629919" y="238759"/>
                </a:lnTo>
                <a:lnTo>
                  <a:pt x="547636" y="279399"/>
                </a:lnTo>
                <a:lnTo>
                  <a:pt x="615759" y="279399"/>
                </a:lnTo>
                <a:lnTo>
                  <a:pt x="615441" y="276859"/>
                </a:lnTo>
                <a:lnTo>
                  <a:pt x="665734" y="251459"/>
                </a:lnTo>
                <a:lnTo>
                  <a:pt x="669035" y="248919"/>
                </a:lnTo>
                <a:lnTo>
                  <a:pt x="673608" y="238759"/>
                </a:lnTo>
                <a:lnTo>
                  <a:pt x="673608" y="237489"/>
                </a:lnTo>
                <a:lnTo>
                  <a:pt x="673227" y="234949"/>
                </a:lnTo>
                <a:lnTo>
                  <a:pt x="670687" y="229869"/>
                </a:lnTo>
                <a:lnTo>
                  <a:pt x="669671" y="228599"/>
                </a:lnTo>
                <a:lnTo>
                  <a:pt x="668019" y="227329"/>
                </a:lnTo>
                <a:lnTo>
                  <a:pt x="666750" y="226059"/>
                </a:lnTo>
                <a:lnTo>
                  <a:pt x="319240" y="27939"/>
                </a:lnTo>
                <a:close/>
              </a:path>
              <a:path w="673735" h="505460">
                <a:moveTo>
                  <a:pt x="256222" y="0"/>
                </a:moveTo>
                <a:lnTo>
                  <a:pt x="249974" y="0"/>
                </a:lnTo>
                <a:lnTo>
                  <a:pt x="243725" y="1269"/>
                </a:lnTo>
                <a:lnTo>
                  <a:pt x="262470" y="1269"/>
                </a:lnTo>
                <a:lnTo>
                  <a:pt x="256222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170432" y="442264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715" y="0"/>
                </a:moveTo>
                <a:lnTo>
                  <a:pt x="0" y="13588"/>
                </a:lnTo>
                <a:lnTo>
                  <a:pt x="317" y="16509"/>
                </a:lnTo>
                <a:lnTo>
                  <a:pt x="13715" y="27431"/>
                </a:lnTo>
                <a:lnTo>
                  <a:pt x="16586" y="27050"/>
                </a:lnTo>
                <a:lnTo>
                  <a:pt x="27431" y="13588"/>
                </a:lnTo>
                <a:lnTo>
                  <a:pt x="27114" y="10921"/>
                </a:lnTo>
                <a:lnTo>
                  <a:pt x="13715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61416" y="4959096"/>
            <a:ext cx="655320" cy="655320"/>
          </a:xfrm>
          <a:custGeom>
            <a:avLst/>
            <a:gdLst/>
            <a:ahLst/>
            <a:cxnLst/>
            <a:rect l="l" t="t" r="r" b="b"/>
            <a:pathLst>
              <a:path w="655319" h="655320">
                <a:moveTo>
                  <a:pt x="581329" y="0"/>
                </a:moveTo>
                <a:lnTo>
                  <a:pt x="559206" y="3809"/>
                </a:lnTo>
                <a:lnTo>
                  <a:pt x="552589" y="6349"/>
                </a:lnTo>
                <a:lnTo>
                  <a:pt x="545985" y="10159"/>
                </a:lnTo>
                <a:lnTo>
                  <a:pt x="540042" y="12699"/>
                </a:lnTo>
                <a:lnTo>
                  <a:pt x="513295" y="45719"/>
                </a:lnTo>
                <a:lnTo>
                  <a:pt x="507339" y="74929"/>
                </a:lnTo>
                <a:lnTo>
                  <a:pt x="0" y="74929"/>
                </a:lnTo>
                <a:lnTo>
                  <a:pt x="0" y="497839"/>
                </a:lnTo>
                <a:lnTo>
                  <a:pt x="317753" y="497839"/>
                </a:lnTo>
                <a:lnTo>
                  <a:pt x="318414" y="505459"/>
                </a:lnTo>
                <a:lnTo>
                  <a:pt x="330301" y="552449"/>
                </a:lnTo>
                <a:lnTo>
                  <a:pt x="341198" y="572769"/>
                </a:lnTo>
                <a:lnTo>
                  <a:pt x="345160" y="580389"/>
                </a:lnTo>
                <a:lnTo>
                  <a:pt x="354418" y="593089"/>
                </a:lnTo>
                <a:lnTo>
                  <a:pt x="359371" y="598169"/>
                </a:lnTo>
                <a:lnTo>
                  <a:pt x="364655" y="604519"/>
                </a:lnTo>
                <a:lnTo>
                  <a:pt x="370268" y="609599"/>
                </a:lnTo>
                <a:lnTo>
                  <a:pt x="382155" y="619759"/>
                </a:lnTo>
                <a:lnTo>
                  <a:pt x="388429" y="624839"/>
                </a:lnTo>
                <a:lnTo>
                  <a:pt x="395046" y="628649"/>
                </a:lnTo>
                <a:lnTo>
                  <a:pt x="401650" y="633729"/>
                </a:lnTo>
                <a:lnTo>
                  <a:pt x="408584" y="637539"/>
                </a:lnTo>
                <a:lnTo>
                  <a:pt x="415518" y="640079"/>
                </a:lnTo>
                <a:lnTo>
                  <a:pt x="422783" y="643889"/>
                </a:lnTo>
                <a:lnTo>
                  <a:pt x="445579" y="651509"/>
                </a:lnTo>
                <a:lnTo>
                  <a:pt x="469684" y="655319"/>
                </a:lnTo>
                <a:lnTo>
                  <a:pt x="503377" y="655319"/>
                </a:lnTo>
                <a:lnTo>
                  <a:pt x="520230" y="652779"/>
                </a:lnTo>
                <a:lnTo>
                  <a:pt x="528485" y="650239"/>
                </a:lnTo>
                <a:lnTo>
                  <a:pt x="536409" y="648969"/>
                </a:lnTo>
                <a:lnTo>
                  <a:pt x="544334" y="645159"/>
                </a:lnTo>
                <a:lnTo>
                  <a:pt x="551929" y="642619"/>
                </a:lnTo>
                <a:lnTo>
                  <a:pt x="559536" y="638809"/>
                </a:lnTo>
                <a:lnTo>
                  <a:pt x="566801" y="634999"/>
                </a:lnTo>
                <a:lnTo>
                  <a:pt x="476631" y="634999"/>
                </a:lnTo>
                <a:lnTo>
                  <a:pt x="458127" y="632459"/>
                </a:lnTo>
                <a:lnTo>
                  <a:pt x="415848" y="617219"/>
                </a:lnTo>
                <a:lnTo>
                  <a:pt x="408254" y="612139"/>
                </a:lnTo>
                <a:lnTo>
                  <a:pt x="400659" y="608329"/>
                </a:lnTo>
                <a:lnTo>
                  <a:pt x="386778" y="596899"/>
                </a:lnTo>
                <a:lnTo>
                  <a:pt x="380504" y="590549"/>
                </a:lnTo>
                <a:lnTo>
                  <a:pt x="374561" y="584199"/>
                </a:lnTo>
                <a:lnTo>
                  <a:pt x="368947" y="576579"/>
                </a:lnTo>
                <a:lnTo>
                  <a:pt x="363664" y="570229"/>
                </a:lnTo>
                <a:lnTo>
                  <a:pt x="396307" y="551179"/>
                </a:lnTo>
                <a:lnTo>
                  <a:pt x="353428" y="551179"/>
                </a:lnTo>
                <a:lnTo>
                  <a:pt x="349796" y="543559"/>
                </a:lnTo>
                <a:lnTo>
                  <a:pt x="339217" y="504189"/>
                </a:lnTo>
                <a:lnTo>
                  <a:pt x="338226" y="486409"/>
                </a:lnTo>
                <a:lnTo>
                  <a:pt x="338706" y="476249"/>
                </a:lnTo>
                <a:lnTo>
                  <a:pt x="21145" y="476249"/>
                </a:lnTo>
                <a:lnTo>
                  <a:pt x="21145" y="95249"/>
                </a:lnTo>
                <a:lnTo>
                  <a:pt x="532777" y="95249"/>
                </a:lnTo>
                <a:lnTo>
                  <a:pt x="530796" y="90169"/>
                </a:lnTo>
                <a:lnTo>
                  <a:pt x="529475" y="85089"/>
                </a:lnTo>
                <a:lnTo>
                  <a:pt x="528815" y="80009"/>
                </a:lnTo>
                <a:lnTo>
                  <a:pt x="528485" y="74929"/>
                </a:lnTo>
                <a:lnTo>
                  <a:pt x="528815" y="69849"/>
                </a:lnTo>
                <a:lnTo>
                  <a:pt x="529475" y="63499"/>
                </a:lnTo>
                <a:lnTo>
                  <a:pt x="530796" y="58419"/>
                </a:lnTo>
                <a:lnTo>
                  <a:pt x="532777" y="54609"/>
                </a:lnTo>
                <a:lnTo>
                  <a:pt x="534758" y="49529"/>
                </a:lnTo>
                <a:lnTo>
                  <a:pt x="537400" y="45719"/>
                </a:lnTo>
                <a:lnTo>
                  <a:pt x="540702" y="40639"/>
                </a:lnTo>
                <a:lnTo>
                  <a:pt x="544004" y="36829"/>
                </a:lnTo>
                <a:lnTo>
                  <a:pt x="547636" y="34289"/>
                </a:lnTo>
                <a:lnTo>
                  <a:pt x="551929" y="30479"/>
                </a:lnTo>
                <a:lnTo>
                  <a:pt x="556234" y="27939"/>
                </a:lnTo>
                <a:lnTo>
                  <a:pt x="560857" y="25399"/>
                </a:lnTo>
                <a:lnTo>
                  <a:pt x="565480" y="24129"/>
                </a:lnTo>
                <a:lnTo>
                  <a:pt x="576046" y="21589"/>
                </a:lnTo>
                <a:lnTo>
                  <a:pt x="632174" y="21589"/>
                </a:lnTo>
                <a:lnTo>
                  <a:pt x="628269" y="17779"/>
                </a:lnTo>
                <a:lnTo>
                  <a:pt x="622681" y="12699"/>
                </a:lnTo>
                <a:lnTo>
                  <a:pt x="616712" y="10159"/>
                </a:lnTo>
                <a:lnTo>
                  <a:pt x="610108" y="6349"/>
                </a:lnTo>
                <a:lnTo>
                  <a:pt x="603465" y="3809"/>
                </a:lnTo>
                <a:lnTo>
                  <a:pt x="581329" y="0"/>
                </a:lnTo>
                <a:close/>
              </a:path>
              <a:path w="655319" h="655320">
                <a:moveTo>
                  <a:pt x="614682" y="548639"/>
                </a:moveTo>
                <a:lnTo>
                  <a:pt x="571754" y="548639"/>
                </a:lnTo>
                <a:lnTo>
                  <a:pt x="608711" y="570229"/>
                </a:lnTo>
                <a:lnTo>
                  <a:pt x="603465" y="576579"/>
                </a:lnTo>
                <a:lnTo>
                  <a:pt x="571754" y="608329"/>
                </a:lnTo>
                <a:lnTo>
                  <a:pt x="564159" y="612139"/>
                </a:lnTo>
                <a:lnTo>
                  <a:pt x="556564" y="617219"/>
                </a:lnTo>
                <a:lnTo>
                  <a:pt x="514286" y="632459"/>
                </a:lnTo>
                <a:lnTo>
                  <a:pt x="495782" y="634999"/>
                </a:lnTo>
                <a:lnTo>
                  <a:pt x="566801" y="634999"/>
                </a:lnTo>
                <a:lnTo>
                  <a:pt x="599833" y="612139"/>
                </a:lnTo>
                <a:lnTo>
                  <a:pt x="626237" y="581659"/>
                </a:lnTo>
                <a:lnTo>
                  <a:pt x="638429" y="560069"/>
                </a:lnTo>
                <a:lnTo>
                  <a:pt x="642112" y="552449"/>
                </a:lnTo>
                <a:lnTo>
                  <a:pt x="642598" y="551179"/>
                </a:lnTo>
                <a:lnTo>
                  <a:pt x="618997" y="551179"/>
                </a:lnTo>
                <a:lnTo>
                  <a:pt x="614682" y="548639"/>
                </a:lnTo>
                <a:close/>
              </a:path>
              <a:path w="655319" h="655320">
                <a:moveTo>
                  <a:pt x="428797" y="548639"/>
                </a:moveTo>
                <a:lnTo>
                  <a:pt x="400659" y="548639"/>
                </a:lnTo>
                <a:lnTo>
                  <a:pt x="408254" y="557529"/>
                </a:lnTo>
                <a:lnTo>
                  <a:pt x="412546" y="562609"/>
                </a:lnTo>
                <a:lnTo>
                  <a:pt x="448551" y="585469"/>
                </a:lnTo>
                <a:lnTo>
                  <a:pt x="460768" y="589279"/>
                </a:lnTo>
                <a:lnTo>
                  <a:pt x="466712" y="590549"/>
                </a:lnTo>
                <a:lnTo>
                  <a:pt x="473328" y="591819"/>
                </a:lnTo>
                <a:lnTo>
                  <a:pt x="486206" y="593089"/>
                </a:lnTo>
                <a:lnTo>
                  <a:pt x="499084" y="591819"/>
                </a:lnTo>
                <a:lnTo>
                  <a:pt x="505688" y="590549"/>
                </a:lnTo>
                <a:lnTo>
                  <a:pt x="511632" y="589279"/>
                </a:lnTo>
                <a:lnTo>
                  <a:pt x="517918" y="588009"/>
                </a:lnTo>
                <a:lnTo>
                  <a:pt x="523862" y="585469"/>
                </a:lnTo>
                <a:lnTo>
                  <a:pt x="535089" y="580389"/>
                </a:lnTo>
                <a:lnTo>
                  <a:pt x="545655" y="574039"/>
                </a:lnTo>
                <a:lnTo>
                  <a:pt x="548957" y="571499"/>
                </a:lnTo>
                <a:lnTo>
                  <a:pt x="477621" y="571499"/>
                </a:lnTo>
                <a:lnTo>
                  <a:pt x="473328" y="570229"/>
                </a:lnTo>
                <a:lnTo>
                  <a:pt x="469023" y="570229"/>
                </a:lnTo>
                <a:lnTo>
                  <a:pt x="453174" y="565149"/>
                </a:lnTo>
                <a:lnTo>
                  <a:pt x="449541" y="562609"/>
                </a:lnTo>
                <a:lnTo>
                  <a:pt x="445909" y="561339"/>
                </a:lnTo>
                <a:lnTo>
                  <a:pt x="438975" y="557529"/>
                </a:lnTo>
                <a:lnTo>
                  <a:pt x="432371" y="552449"/>
                </a:lnTo>
                <a:lnTo>
                  <a:pt x="428797" y="548639"/>
                </a:lnTo>
                <a:close/>
              </a:path>
              <a:path w="655319" h="655320">
                <a:moveTo>
                  <a:pt x="550278" y="402589"/>
                </a:moveTo>
                <a:lnTo>
                  <a:pt x="494792" y="402589"/>
                </a:lnTo>
                <a:lnTo>
                  <a:pt x="499084" y="403859"/>
                </a:lnTo>
                <a:lnTo>
                  <a:pt x="503377" y="403859"/>
                </a:lnTo>
                <a:lnTo>
                  <a:pt x="519239" y="408939"/>
                </a:lnTo>
                <a:lnTo>
                  <a:pt x="522871" y="410209"/>
                </a:lnTo>
                <a:lnTo>
                  <a:pt x="526503" y="412749"/>
                </a:lnTo>
                <a:lnTo>
                  <a:pt x="533438" y="416559"/>
                </a:lnTo>
                <a:lnTo>
                  <a:pt x="560527" y="447039"/>
                </a:lnTo>
                <a:lnTo>
                  <a:pt x="562508" y="449579"/>
                </a:lnTo>
                <a:lnTo>
                  <a:pt x="564159" y="453389"/>
                </a:lnTo>
                <a:lnTo>
                  <a:pt x="565480" y="458469"/>
                </a:lnTo>
                <a:lnTo>
                  <a:pt x="568121" y="466089"/>
                </a:lnTo>
                <a:lnTo>
                  <a:pt x="569112" y="469899"/>
                </a:lnTo>
                <a:lnTo>
                  <a:pt x="570433" y="478789"/>
                </a:lnTo>
                <a:lnTo>
                  <a:pt x="570653" y="481329"/>
                </a:lnTo>
                <a:lnTo>
                  <a:pt x="570653" y="492759"/>
                </a:lnTo>
                <a:lnTo>
                  <a:pt x="556234" y="534669"/>
                </a:lnTo>
                <a:lnTo>
                  <a:pt x="545985" y="546099"/>
                </a:lnTo>
                <a:lnTo>
                  <a:pt x="540042" y="552449"/>
                </a:lnTo>
                <a:lnTo>
                  <a:pt x="533438" y="557529"/>
                </a:lnTo>
                <a:lnTo>
                  <a:pt x="526503" y="561339"/>
                </a:lnTo>
                <a:lnTo>
                  <a:pt x="522871" y="562609"/>
                </a:lnTo>
                <a:lnTo>
                  <a:pt x="519239" y="565149"/>
                </a:lnTo>
                <a:lnTo>
                  <a:pt x="503377" y="570229"/>
                </a:lnTo>
                <a:lnTo>
                  <a:pt x="499084" y="570229"/>
                </a:lnTo>
                <a:lnTo>
                  <a:pt x="494792" y="571499"/>
                </a:lnTo>
                <a:lnTo>
                  <a:pt x="548957" y="571499"/>
                </a:lnTo>
                <a:lnTo>
                  <a:pt x="550608" y="570229"/>
                </a:lnTo>
                <a:lnTo>
                  <a:pt x="559866" y="562609"/>
                </a:lnTo>
                <a:lnTo>
                  <a:pt x="564159" y="557529"/>
                </a:lnTo>
                <a:lnTo>
                  <a:pt x="571754" y="548639"/>
                </a:lnTo>
                <a:lnTo>
                  <a:pt x="614682" y="548639"/>
                </a:lnTo>
                <a:lnTo>
                  <a:pt x="582320" y="529589"/>
                </a:lnTo>
                <a:lnTo>
                  <a:pt x="584631" y="525779"/>
                </a:lnTo>
                <a:lnTo>
                  <a:pt x="586613" y="519429"/>
                </a:lnTo>
                <a:lnTo>
                  <a:pt x="587933" y="514349"/>
                </a:lnTo>
                <a:lnTo>
                  <a:pt x="589584" y="509269"/>
                </a:lnTo>
                <a:lnTo>
                  <a:pt x="590575" y="504189"/>
                </a:lnTo>
                <a:lnTo>
                  <a:pt x="591896" y="492759"/>
                </a:lnTo>
                <a:lnTo>
                  <a:pt x="591896" y="481329"/>
                </a:lnTo>
                <a:lnTo>
                  <a:pt x="591566" y="476249"/>
                </a:lnTo>
                <a:lnTo>
                  <a:pt x="590905" y="471169"/>
                </a:lnTo>
                <a:lnTo>
                  <a:pt x="589915" y="467359"/>
                </a:lnTo>
                <a:lnTo>
                  <a:pt x="588924" y="462279"/>
                </a:lnTo>
                <a:lnTo>
                  <a:pt x="586282" y="452119"/>
                </a:lnTo>
                <a:lnTo>
                  <a:pt x="584631" y="448309"/>
                </a:lnTo>
                <a:lnTo>
                  <a:pt x="582650" y="443229"/>
                </a:lnTo>
                <a:lnTo>
                  <a:pt x="580669" y="439419"/>
                </a:lnTo>
                <a:lnTo>
                  <a:pt x="578358" y="435609"/>
                </a:lnTo>
                <a:lnTo>
                  <a:pt x="573074" y="426719"/>
                </a:lnTo>
                <a:lnTo>
                  <a:pt x="570433" y="422909"/>
                </a:lnTo>
                <a:lnTo>
                  <a:pt x="564489" y="415289"/>
                </a:lnTo>
                <a:lnTo>
                  <a:pt x="561187" y="412749"/>
                </a:lnTo>
                <a:lnTo>
                  <a:pt x="557555" y="408939"/>
                </a:lnTo>
                <a:lnTo>
                  <a:pt x="553923" y="406399"/>
                </a:lnTo>
                <a:lnTo>
                  <a:pt x="550278" y="402589"/>
                </a:lnTo>
                <a:close/>
              </a:path>
              <a:path w="655319" h="655320">
                <a:moveTo>
                  <a:pt x="501726" y="382269"/>
                </a:moveTo>
                <a:lnTo>
                  <a:pt x="470674" y="382269"/>
                </a:lnTo>
                <a:lnTo>
                  <a:pt x="465721" y="383539"/>
                </a:lnTo>
                <a:lnTo>
                  <a:pt x="461098" y="384809"/>
                </a:lnTo>
                <a:lnTo>
                  <a:pt x="456145" y="386079"/>
                </a:lnTo>
                <a:lnTo>
                  <a:pt x="446900" y="388619"/>
                </a:lnTo>
                <a:lnTo>
                  <a:pt x="442607" y="391159"/>
                </a:lnTo>
                <a:lnTo>
                  <a:pt x="438315" y="392429"/>
                </a:lnTo>
                <a:lnTo>
                  <a:pt x="434022" y="394969"/>
                </a:lnTo>
                <a:lnTo>
                  <a:pt x="422122" y="402589"/>
                </a:lnTo>
                <a:lnTo>
                  <a:pt x="418490" y="406399"/>
                </a:lnTo>
                <a:lnTo>
                  <a:pt x="414858" y="408939"/>
                </a:lnTo>
                <a:lnTo>
                  <a:pt x="411225" y="412749"/>
                </a:lnTo>
                <a:lnTo>
                  <a:pt x="407924" y="415289"/>
                </a:lnTo>
                <a:lnTo>
                  <a:pt x="401980" y="422909"/>
                </a:lnTo>
                <a:lnTo>
                  <a:pt x="399338" y="426719"/>
                </a:lnTo>
                <a:lnTo>
                  <a:pt x="394055" y="435609"/>
                </a:lnTo>
                <a:lnTo>
                  <a:pt x="391744" y="439419"/>
                </a:lnTo>
                <a:lnTo>
                  <a:pt x="389763" y="443229"/>
                </a:lnTo>
                <a:lnTo>
                  <a:pt x="387769" y="448309"/>
                </a:lnTo>
                <a:lnTo>
                  <a:pt x="386118" y="452119"/>
                </a:lnTo>
                <a:lnTo>
                  <a:pt x="383476" y="462279"/>
                </a:lnTo>
                <a:lnTo>
                  <a:pt x="382485" y="467359"/>
                </a:lnTo>
                <a:lnTo>
                  <a:pt x="381495" y="471169"/>
                </a:lnTo>
                <a:lnTo>
                  <a:pt x="380834" y="476249"/>
                </a:lnTo>
                <a:lnTo>
                  <a:pt x="380504" y="481329"/>
                </a:lnTo>
                <a:lnTo>
                  <a:pt x="380504" y="492759"/>
                </a:lnTo>
                <a:lnTo>
                  <a:pt x="381825" y="504189"/>
                </a:lnTo>
                <a:lnTo>
                  <a:pt x="382816" y="509269"/>
                </a:lnTo>
                <a:lnTo>
                  <a:pt x="384467" y="514349"/>
                </a:lnTo>
                <a:lnTo>
                  <a:pt x="385787" y="519429"/>
                </a:lnTo>
                <a:lnTo>
                  <a:pt x="387769" y="525779"/>
                </a:lnTo>
                <a:lnTo>
                  <a:pt x="390093" y="529589"/>
                </a:lnTo>
                <a:lnTo>
                  <a:pt x="353428" y="551179"/>
                </a:lnTo>
                <a:lnTo>
                  <a:pt x="396307" y="551179"/>
                </a:lnTo>
                <a:lnTo>
                  <a:pt x="400659" y="548639"/>
                </a:lnTo>
                <a:lnTo>
                  <a:pt x="428797" y="548639"/>
                </a:lnTo>
                <a:lnTo>
                  <a:pt x="426415" y="546099"/>
                </a:lnTo>
                <a:lnTo>
                  <a:pt x="421131" y="541019"/>
                </a:lnTo>
                <a:lnTo>
                  <a:pt x="416178" y="534669"/>
                </a:lnTo>
                <a:lnTo>
                  <a:pt x="401980" y="495299"/>
                </a:lnTo>
                <a:lnTo>
                  <a:pt x="401760" y="492759"/>
                </a:lnTo>
                <a:lnTo>
                  <a:pt x="401760" y="481329"/>
                </a:lnTo>
                <a:lnTo>
                  <a:pt x="401980" y="478789"/>
                </a:lnTo>
                <a:lnTo>
                  <a:pt x="403301" y="469899"/>
                </a:lnTo>
                <a:lnTo>
                  <a:pt x="404291" y="466089"/>
                </a:lnTo>
                <a:lnTo>
                  <a:pt x="406933" y="458469"/>
                </a:lnTo>
                <a:lnTo>
                  <a:pt x="408254" y="453389"/>
                </a:lnTo>
                <a:lnTo>
                  <a:pt x="409905" y="449579"/>
                </a:lnTo>
                <a:lnTo>
                  <a:pt x="411886" y="447039"/>
                </a:lnTo>
                <a:lnTo>
                  <a:pt x="416178" y="439419"/>
                </a:lnTo>
                <a:lnTo>
                  <a:pt x="445909" y="412749"/>
                </a:lnTo>
                <a:lnTo>
                  <a:pt x="449541" y="410209"/>
                </a:lnTo>
                <a:lnTo>
                  <a:pt x="453174" y="408939"/>
                </a:lnTo>
                <a:lnTo>
                  <a:pt x="469023" y="403859"/>
                </a:lnTo>
                <a:lnTo>
                  <a:pt x="473328" y="403859"/>
                </a:lnTo>
                <a:lnTo>
                  <a:pt x="477621" y="402589"/>
                </a:lnTo>
                <a:lnTo>
                  <a:pt x="550278" y="402589"/>
                </a:lnTo>
                <a:lnTo>
                  <a:pt x="538391" y="394969"/>
                </a:lnTo>
                <a:lnTo>
                  <a:pt x="534098" y="392429"/>
                </a:lnTo>
                <a:lnTo>
                  <a:pt x="529805" y="391159"/>
                </a:lnTo>
                <a:lnTo>
                  <a:pt x="525513" y="388619"/>
                </a:lnTo>
                <a:lnTo>
                  <a:pt x="516267" y="386079"/>
                </a:lnTo>
                <a:lnTo>
                  <a:pt x="511302" y="384809"/>
                </a:lnTo>
                <a:lnTo>
                  <a:pt x="506679" y="383539"/>
                </a:lnTo>
                <a:lnTo>
                  <a:pt x="501726" y="382269"/>
                </a:lnTo>
                <a:close/>
              </a:path>
              <a:path w="655319" h="655320">
                <a:moveTo>
                  <a:pt x="568369" y="339089"/>
                </a:moveTo>
                <a:lnTo>
                  <a:pt x="496773" y="339089"/>
                </a:lnTo>
                <a:lnTo>
                  <a:pt x="524852" y="344169"/>
                </a:lnTo>
                <a:lnTo>
                  <a:pt x="531456" y="346709"/>
                </a:lnTo>
                <a:lnTo>
                  <a:pt x="544334" y="350519"/>
                </a:lnTo>
                <a:lnTo>
                  <a:pt x="550608" y="354329"/>
                </a:lnTo>
                <a:lnTo>
                  <a:pt x="562508" y="360679"/>
                </a:lnTo>
                <a:lnTo>
                  <a:pt x="598843" y="391159"/>
                </a:lnTo>
                <a:lnTo>
                  <a:pt x="610997" y="407669"/>
                </a:lnTo>
                <a:lnTo>
                  <a:pt x="614299" y="412749"/>
                </a:lnTo>
                <a:lnTo>
                  <a:pt x="629920" y="452119"/>
                </a:lnTo>
                <a:lnTo>
                  <a:pt x="634238" y="486409"/>
                </a:lnTo>
                <a:lnTo>
                  <a:pt x="633857" y="495299"/>
                </a:lnTo>
                <a:lnTo>
                  <a:pt x="625602" y="535939"/>
                </a:lnTo>
                <a:lnTo>
                  <a:pt x="618997" y="551179"/>
                </a:lnTo>
                <a:lnTo>
                  <a:pt x="642598" y="551179"/>
                </a:lnTo>
                <a:lnTo>
                  <a:pt x="653288" y="513079"/>
                </a:lnTo>
                <a:lnTo>
                  <a:pt x="655320" y="486409"/>
                </a:lnTo>
                <a:lnTo>
                  <a:pt x="654939" y="477519"/>
                </a:lnTo>
                <a:lnTo>
                  <a:pt x="648335" y="439419"/>
                </a:lnTo>
                <a:lnTo>
                  <a:pt x="633857" y="403859"/>
                </a:lnTo>
                <a:lnTo>
                  <a:pt x="612013" y="374649"/>
                </a:lnTo>
                <a:lnTo>
                  <a:pt x="605777" y="367029"/>
                </a:lnTo>
                <a:lnTo>
                  <a:pt x="598843" y="360679"/>
                </a:lnTo>
                <a:lnTo>
                  <a:pt x="591896" y="355599"/>
                </a:lnTo>
                <a:lnTo>
                  <a:pt x="591896" y="340359"/>
                </a:lnTo>
                <a:lnTo>
                  <a:pt x="570763" y="340359"/>
                </a:lnTo>
                <a:lnTo>
                  <a:pt x="568369" y="339089"/>
                </a:lnTo>
                <a:close/>
              </a:path>
              <a:path w="655319" h="655320">
                <a:moveTo>
                  <a:pt x="359371" y="327659"/>
                </a:moveTo>
                <a:lnTo>
                  <a:pt x="295948" y="327659"/>
                </a:lnTo>
                <a:lnTo>
                  <a:pt x="295948" y="454659"/>
                </a:lnTo>
                <a:lnTo>
                  <a:pt x="320065" y="454659"/>
                </a:lnTo>
                <a:lnTo>
                  <a:pt x="318744" y="466089"/>
                </a:lnTo>
                <a:lnTo>
                  <a:pt x="317753" y="476249"/>
                </a:lnTo>
                <a:lnTo>
                  <a:pt x="338706" y="476249"/>
                </a:lnTo>
                <a:lnTo>
                  <a:pt x="338886" y="472439"/>
                </a:lnTo>
                <a:lnTo>
                  <a:pt x="340868" y="458469"/>
                </a:lnTo>
                <a:lnTo>
                  <a:pt x="342519" y="452119"/>
                </a:lnTo>
                <a:lnTo>
                  <a:pt x="346481" y="438149"/>
                </a:lnTo>
                <a:lnTo>
                  <a:pt x="347875" y="434339"/>
                </a:lnTo>
                <a:lnTo>
                  <a:pt x="317093" y="434339"/>
                </a:lnTo>
                <a:lnTo>
                  <a:pt x="317093" y="349249"/>
                </a:lnTo>
                <a:lnTo>
                  <a:pt x="359371" y="349249"/>
                </a:lnTo>
                <a:lnTo>
                  <a:pt x="359371" y="327659"/>
                </a:lnTo>
                <a:close/>
              </a:path>
              <a:path w="655319" h="655320">
                <a:moveTo>
                  <a:pt x="359371" y="349249"/>
                </a:moveTo>
                <a:lnTo>
                  <a:pt x="338226" y="349249"/>
                </a:lnTo>
                <a:lnTo>
                  <a:pt x="338226" y="405129"/>
                </a:lnTo>
                <a:lnTo>
                  <a:pt x="334594" y="412749"/>
                </a:lnTo>
                <a:lnTo>
                  <a:pt x="331292" y="419099"/>
                </a:lnTo>
                <a:lnTo>
                  <a:pt x="328320" y="426719"/>
                </a:lnTo>
                <a:lnTo>
                  <a:pt x="325678" y="434339"/>
                </a:lnTo>
                <a:lnTo>
                  <a:pt x="347875" y="434339"/>
                </a:lnTo>
                <a:lnTo>
                  <a:pt x="348805" y="431799"/>
                </a:lnTo>
                <a:lnTo>
                  <a:pt x="354749" y="419099"/>
                </a:lnTo>
                <a:lnTo>
                  <a:pt x="358051" y="412749"/>
                </a:lnTo>
                <a:lnTo>
                  <a:pt x="361353" y="407669"/>
                </a:lnTo>
                <a:lnTo>
                  <a:pt x="365315" y="401319"/>
                </a:lnTo>
                <a:lnTo>
                  <a:pt x="389532" y="374649"/>
                </a:lnTo>
                <a:lnTo>
                  <a:pt x="359371" y="374649"/>
                </a:lnTo>
                <a:lnTo>
                  <a:pt x="359371" y="349249"/>
                </a:lnTo>
                <a:close/>
              </a:path>
              <a:path w="655319" h="655320">
                <a:moveTo>
                  <a:pt x="496773" y="339089"/>
                </a:moveTo>
                <a:lnTo>
                  <a:pt x="475640" y="339089"/>
                </a:lnTo>
                <a:lnTo>
                  <a:pt x="475640" y="382269"/>
                </a:lnTo>
                <a:lnTo>
                  <a:pt x="496773" y="382269"/>
                </a:lnTo>
                <a:lnTo>
                  <a:pt x="496773" y="339089"/>
                </a:lnTo>
                <a:close/>
              </a:path>
              <a:path w="655319" h="655320">
                <a:moveTo>
                  <a:pt x="497763" y="317499"/>
                </a:moveTo>
                <a:lnTo>
                  <a:pt x="476961" y="317499"/>
                </a:lnTo>
                <a:lnTo>
                  <a:pt x="449541" y="321309"/>
                </a:lnTo>
                <a:lnTo>
                  <a:pt x="440626" y="323849"/>
                </a:lnTo>
                <a:lnTo>
                  <a:pt x="432041" y="326389"/>
                </a:lnTo>
                <a:lnTo>
                  <a:pt x="415518" y="332739"/>
                </a:lnTo>
                <a:lnTo>
                  <a:pt x="407593" y="337819"/>
                </a:lnTo>
                <a:lnTo>
                  <a:pt x="399669" y="341629"/>
                </a:lnTo>
                <a:lnTo>
                  <a:pt x="385127" y="351789"/>
                </a:lnTo>
                <a:lnTo>
                  <a:pt x="378193" y="356869"/>
                </a:lnTo>
                <a:lnTo>
                  <a:pt x="371589" y="363219"/>
                </a:lnTo>
                <a:lnTo>
                  <a:pt x="365315" y="369569"/>
                </a:lnTo>
                <a:lnTo>
                  <a:pt x="359371" y="374649"/>
                </a:lnTo>
                <a:lnTo>
                  <a:pt x="389532" y="374649"/>
                </a:lnTo>
                <a:lnTo>
                  <a:pt x="398348" y="368299"/>
                </a:lnTo>
                <a:lnTo>
                  <a:pt x="403961" y="364489"/>
                </a:lnTo>
                <a:lnTo>
                  <a:pt x="409905" y="360679"/>
                </a:lnTo>
                <a:lnTo>
                  <a:pt x="421792" y="354329"/>
                </a:lnTo>
                <a:lnTo>
                  <a:pt x="428066" y="350519"/>
                </a:lnTo>
                <a:lnTo>
                  <a:pt x="440956" y="346709"/>
                </a:lnTo>
                <a:lnTo>
                  <a:pt x="447560" y="344169"/>
                </a:lnTo>
                <a:lnTo>
                  <a:pt x="475640" y="339089"/>
                </a:lnTo>
                <a:lnTo>
                  <a:pt x="568369" y="339089"/>
                </a:lnTo>
                <a:lnTo>
                  <a:pt x="561187" y="335279"/>
                </a:lnTo>
                <a:lnTo>
                  <a:pt x="551268" y="331469"/>
                </a:lnTo>
                <a:lnTo>
                  <a:pt x="530796" y="323849"/>
                </a:lnTo>
                <a:lnTo>
                  <a:pt x="508990" y="318769"/>
                </a:lnTo>
                <a:lnTo>
                  <a:pt x="497763" y="317499"/>
                </a:lnTo>
                <a:close/>
              </a:path>
              <a:path w="655319" h="655320">
                <a:moveTo>
                  <a:pt x="625983" y="133349"/>
                </a:moveTo>
                <a:lnTo>
                  <a:pt x="537070" y="133349"/>
                </a:lnTo>
                <a:lnTo>
                  <a:pt x="540702" y="135889"/>
                </a:lnTo>
                <a:lnTo>
                  <a:pt x="548627" y="140969"/>
                </a:lnTo>
                <a:lnTo>
                  <a:pt x="561517" y="146049"/>
                </a:lnTo>
                <a:lnTo>
                  <a:pt x="566140" y="147319"/>
                </a:lnTo>
                <a:lnTo>
                  <a:pt x="570763" y="147319"/>
                </a:lnTo>
                <a:lnTo>
                  <a:pt x="570763" y="340359"/>
                </a:lnTo>
                <a:lnTo>
                  <a:pt x="591896" y="340359"/>
                </a:lnTo>
                <a:lnTo>
                  <a:pt x="591896" y="147319"/>
                </a:lnTo>
                <a:lnTo>
                  <a:pt x="598512" y="146049"/>
                </a:lnTo>
                <a:lnTo>
                  <a:pt x="604786" y="144779"/>
                </a:lnTo>
                <a:lnTo>
                  <a:pt x="610997" y="142239"/>
                </a:lnTo>
                <a:lnTo>
                  <a:pt x="616966" y="139699"/>
                </a:lnTo>
                <a:lnTo>
                  <a:pt x="622681" y="135889"/>
                </a:lnTo>
                <a:lnTo>
                  <a:pt x="625983" y="133349"/>
                </a:lnTo>
                <a:close/>
              </a:path>
              <a:path w="655319" h="655320">
                <a:moveTo>
                  <a:pt x="291655" y="274319"/>
                </a:moveTo>
                <a:lnTo>
                  <a:pt x="279107" y="274319"/>
                </a:lnTo>
                <a:lnTo>
                  <a:pt x="282079" y="275589"/>
                </a:lnTo>
                <a:lnTo>
                  <a:pt x="288683" y="275589"/>
                </a:lnTo>
                <a:lnTo>
                  <a:pt x="291655" y="274319"/>
                </a:lnTo>
                <a:close/>
              </a:path>
              <a:path w="655319" h="655320">
                <a:moveTo>
                  <a:pt x="295948" y="213359"/>
                </a:moveTo>
                <a:lnTo>
                  <a:pt x="275805" y="213359"/>
                </a:lnTo>
                <a:lnTo>
                  <a:pt x="273164" y="214629"/>
                </a:lnTo>
                <a:lnTo>
                  <a:pt x="270192" y="215899"/>
                </a:lnTo>
                <a:lnTo>
                  <a:pt x="267550" y="217169"/>
                </a:lnTo>
                <a:lnTo>
                  <a:pt x="265226" y="219709"/>
                </a:lnTo>
                <a:lnTo>
                  <a:pt x="262915" y="220979"/>
                </a:lnTo>
                <a:lnTo>
                  <a:pt x="258953" y="226059"/>
                </a:lnTo>
                <a:lnTo>
                  <a:pt x="254990" y="233679"/>
                </a:lnTo>
                <a:lnTo>
                  <a:pt x="254330" y="237489"/>
                </a:lnTo>
                <a:lnTo>
                  <a:pt x="253669" y="240029"/>
                </a:lnTo>
                <a:lnTo>
                  <a:pt x="253669" y="246379"/>
                </a:lnTo>
                <a:lnTo>
                  <a:pt x="254330" y="250189"/>
                </a:lnTo>
                <a:lnTo>
                  <a:pt x="265226" y="267969"/>
                </a:lnTo>
                <a:lnTo>
                  <a:pt x="267550" y="270509"/>
                </a:lnTo>
                <a:lnTo>
                  <a:pt x="270192" y="271779"/>
                </a:lnTo>
                <a:lnTo>
                  <a:pt x="273164" y="273049"/>
                </a:lnTo>
                <a:lnTo>
                  <a:pt x="275805" y="274319"/>
                </a:lnTo>
                <a:lnTo>
                  <a:pt x="294957" y="274319"/>
                </a:lnTo>
                <a:lnTo>
                  <a:pt x="297599" y="273049"/>
                </a:lnTo>
                <a:lnTo>
                  <a:pt x="300570" y="271779"/>
                </a:lnTo>
                <a:lnTo>
                  <a:pt x="303212" y="270509"/>
                </a:lnTo>
                <a:lnTo>
                  <a:pt x="305523" y="267969"/>
                </a:lnTo>
                <a:lnTo>
                  <a:pt x="307847" y="266699"/>
                </a:lnTo>
                <a:lnTo>
                  <a:pt x="311810" y="261619"/>
                </a:lnTo>
                <a:lnTo>
                  <a:pt x="314452" y="256539"/>
                </a:lnTo>
                <a:lnTo>
                  <a:pt x="315332" y="253999"/>
                </a:lnTo>
                <a:lnTo>
                  <a:pt x="283400" y="253999"/>
                </a:lnTo>
                <a:lnTo>
                  <a:pt x="281419" y="252729"/>
                </a:lnTo>
                <a:lnTo>
                  <a:pt x="279438" y="252729"/>
                </a:lnTo>
                <a:lnTo>
                  <a:pt x="277787" y="251459"/>
                </a:lnTo>
                <a:lnTo>
                  <a:pt x="276466" y="250189"/>
                </a:lnTo>
                <a:lnTo>
                  <a:pt x="274815" y="243839"/>
                </a:lnTo>
                <a:lnTo>
                  <a:pt x="275145" y="241299"/>
                </a:lnTo>
                <a:lnTo>
                  <a:pt x="276466" y="237489"/>
                </a:lnTo>
                <a:lnTo>
                  <a:pt x="277787" y="236219"/>
                </a:lnTo>
                <a:lnTo>
                  <a:pt x="279438" y="234949"/>
                </a:lnTo>
                <a:lnTo>
                  <a:pt x="283400" y="233679"/>
                </a:lnTo>
                <a:lnTo>
                  <a:pt x="315112" y="233679"/>
                </a:lnTo>
                <a:lnTo>
                  <a:pt x="313791" y="229869"/>
                </a:lnTo>
                <a:lnTo>
                  <a:pt x="327718" y="215899"/>
                </a:lnTo>
                <a:lnTo>
                  <a:pt x="298919" y="215899"/>
                </a:lnTo>
                <a:lnTo>
                  <a:pt x="295948" y="213359"/>
                </a:lnTo>
                <a:close/>
              </a:path>
              <a:path w="655319" h="655320">
                <a:moveTo>
                  <a:pt x="315112" y="233679"/>
                </a:moveTo>
                <a:lnTo>
                  <a:pt x="287362" y="233679"/>
                </a:lnTo>
                <a:lnTo>
                  <a:pt x="291325" y="234949"/>
                </a:lnTo>
                <a:lnTo>
                  <a:pt x="292976" y="236219"/>
                </a:lnTo>
                <a:lnTo>
                  <a:pt x="294297" y="237489"/>
                </a:lnTo>
                <a:lnTo>
                  <a:pt x="295617" y="241299"/>
                </a:lnTo>
                <a:lnTo>
                  <a:pt x="295948" y="243839"/>
                </a:lnTo>
                <a:lnTo>
                  <a:pt x="294297" y="250189"/>
                </a:lnTo>
                <a:lnTo>
                  <a:pt x="292976" y="251459"/>
                </a:lnTo>
                <a:lnTo>
                  <a:pt x="291325" y="252729"/>
                </a:lnTo>
                <a:lnTo>
                  <a:pt x="289344" y="252729"/>
                </a:lnTo>
                <a:lnTo>
                  <a:pt x="287362" y="253999"/>
                </a:lnTo>
                <a:lnTo>
                  <a:pt x="315332" y="253999"/>
                </a:lnTo>
                <a:lnTo>
                  <a:pt x="315772" y="252729"/>
                </a:lnTo>
                <a:lnTo>
                  <a:pt x="316433" y="250189"/>
                </a:lnTo>
                <a:lnTo>
                  <a:pt x="317093" y="246379"/>
                </a:lnTo>
                <a:lnTo>
                  <a:pt x="316983" y="242569"/>
                </a:lnTo>
                <a:lnTo>
                  <a:pt x="316763" y="240029"/>
                </a:lnTo>
                <a:lnTo>
                  <a:pt x="315112" y="233679"/>
                </a:lnTo>
                <a:close/>
              </a:path>
              <a:path w="655319" h="655320">
                <a:moveTo>
                  <a:pt x="450202" y="242569"/>
                </a:moveTo>
                <a:lnTo>
                  <a:pt x="437654" y="242569"/>
                </a:lnTo>
                <a:lnTo>
                  <a:pt x="440626" y="243839"/>
                </a:lnTo>
                <a:lnTo>
                  <a:pt x="447230" y="243839"/>
                </a:lnTo>
                <a:lnTo>
                  <a:pt x="450202" y="242569"/>
                </a:lnTo>
                <a:close/>
              </a:path>
              <a:path w="655319" h="655320">
                <a:moveTo>
                  <a:pt x="422810" y="176529"/>
                </a:moveTo>
                <a:lnTo>
                  <a:pt x="394055" y="176529"/>
                </a:lnTo>
                <a:lnTo>
                  <a:pt x="415518" y="198119"/>
                </a:lnTo>
                <a:lnTo>
                  <a:pt x="414197" y="201929"/>
                </a:lnTo>
                <a:lnTo>
                  <a:pt x="412546" y="208279"/>
                </a:lnTo>
                <a:lnTo>
                  <a:pt x="412216" y="212089"/>
                </a:lnTo>
                <a:lnTo>
                  <a:pt x="412216" y="215899"/>
                </a:lnTo>
                <a:lnTo>
                  <a:pt x="431711" y="241299"/>
                </a:lnTo>
                <a:lnTo>
                  <a:pt x="434352" y="242569"/>
                </a:lnTo>
                <a:lnTo>
                  <a:pt x="453504" y="242569"/>
                </a:lnTo>
                <a:lnTo>
                  <a:pt x="456145" y="241299"/>
                </a:lnTo>
                <a:lnTo>
                  <a:pt x="459117" y="240029"/>
                </a:lnTo>
                <a:lnTo>
                  <a:pt x="473879" y="222249"/>
                </a:lnTo>
                <a:lnTo>
                  <a:pt x="441947" y="222249"/>
                </a:lnTo>
                <a:lnTo>
                  <a:pt x="437984" y="220979"/>
                </a:lnTo>
                <a:lnTo>
                  <a:pt x="436333" y="219709"/>
                </a:lnTo>
                <a:lnTo>
                  <a:pt x="435013" y="218439"/>
                </a:lnTo>
                <a:lnTo>
                  <a:pt x="433362" y="212089"/>
                </a:lnTo>
                <a:lnTo>
                  <a:pt x="433692" y="209549"/>
                </a:lnTo>
                <a:lnTo>
                  <a:pt x="434352" y="208279"/>
                </a:lnTo>
                <a:lnTo>
                  <a:pt x="435013" y="205739"/>
                </a:lnTo>
                <a:lnTo>
                  <a:pt x="436333" y="204469"/>
                </a:lnTo>
                <a:lnTo>
                  <a:pt x="437984" y="203199"/>
                </a:lnTo>
                <a:lnTo>
                  <a:pt x="441947" y="201929"/>
                </a:lnTo>
                <a:lnTo>
                  <a:pt x="473659" y="201929"/>
                </a:lnTo>
                <a:lnTo>
                  <a:pt x="472338" y="198119"/>
                </a:lnTo>
                <a:lnTo>
                  <a:pt x="486300" y="184149"/>
                </a:lnTo>
                <a:lnTo>
                  <a:pt x="430390" y="184149"/>
                </a:lnTo>
                <a:lnTo>
                  <a:pt x="422810" y="176529"/>
                </a:lnTo>
                <a:close/>
              </a:path>
              <a:path w="655319" h="655320">
                <a:moveTo>
                  <a:pt x="473659" y="201929"/>
                </a:moveTo>
                <a:lnTo>
                  <a:pt x="445909" y="201929"/>
                </a:lnTo>
                <a:lnTo>
                  <a:pt x="449872" y="203199"/>
                </a:lnTo>
                <a:lnTo>
                  <a:pt x="451523" y="204469"/>
                </a:lnTo>
                <a:lnTo>
                  <a:pt x="452843" y="205739"/>
                </a:lnTo>
                <a:lnTo>
                  <a:pt x="453504" y="208279"/>
                </a:lnTo>
                <a:lnTo>
                  <a:pt x="454164" y="209549"/>
                </a:lnTo>
                <a:lnTo>
                  <a:pt x="445909" y="222249"/>
                </a:lnTo>
                <a:lnTo>
                  <a:pt x="473879" y="222249"/>
                </a:lnTo>
                <a:lnTo>
                  <a:pt x="474319" y="220979"/>
                </a:lnTo>
                <a:lnTo>
                  <a:pt x="475640" y="215899"/>
                </a:lnTo>
                <a:lnTo>
                  <a:pt x="475640" y="212089"/>
                </a:lnTo>
                <a:lnTo>
                  <a:pt x="475310" y="208279"/>
                </a:lnTo>
                <a:lnTo>
                  <a:pt x="473659" y="201929"/>
                </a:lnTo>
                <a:close/>
              </a:path>
              <a:path w="655319" h="655320">
                <a:moveTo>
                  <a:pt x="390093" y="118109"/>
                </a:moveTo>
                <a:lnTo>
                  <a:pt x="370928" y="118109"/>
                </a:lnTo>
                <a:lnTo>
                  <a:pt x="368287" y="119379"/>
                </a:lnTo>
                <a:lnTo>
                  <a:pt x="365315" y="120649"/>
                </a:lnTo>
                <a:lnTo>
                  <a:pt x="362673" y="121919"/>
                </a:lnTo>
                <a:lnTo>
                  <a:pt x="360362" y="124459"/>
                </a:lnTo>
                <a:lnTo>
                  <a:pt x="358051" y="125729"/>
                </a:lnTo>
                <a:lnTo>
                  <a:pt x="354088" y="130809"/>
                </a:lnTo>
                <a:lnTo>
                  <a:pt x="350126" y="138429"/>
                </a:lnTo>
                <a:lnTo>
                  <a:pt x="349465" y="142239"/>
                </a:lnTo>
                <a:lnTo>
                  <a:pt x="348805" y="144779"/>
                </a:lnTo>
                <a:lnTo>
                  <a:pt x="348805" y="148589"/>
                </a:lnTo>
                <a:lnTo>
                  <a:pt x="349135" y="152399"/>
                </a:lnTo>
                <a:lnTo>
                  <a:pt x="349796" y="156209"/>
                </a:lnTo>
                <a:lnTo>
                  <a:pt x="350786" y="158749"/>
                </a:lnTo>
                <a:lnTo>
                  <a:pt x="352107" y="162559"/>
                </a:lnTo>
                <a:lnTo>
                  <a:pt x="298919" y="215899"/>
                </a:lnTo>
                <a:lnTo>
                  <a:pt x="327718" y="215899"/>
                </a:lnTo>
                <a:lnTo>
                  <a:pt x="366966" y="176529"/>
                </a:lnTo>
                <a:lnTo>
                  <a:pt x="422810" y="176529"/>
                </a:lnTo>
                <a:lnTo>
                  <a:pt x="408914" y="162559"/>
                </a:lnTo>
                <a:lnTo>
                  <a:pt x="410235" y="158749"/>
                </a:lnTo>
                <a:lnTo>
                  <a:pt x="376542" y="158749"/>
                </a:lnTo>
                <a:lnTo>
                  <a:pt x="374561" y="157479"/>
                </a:lnTo>
                <a:lnTo>
                  <a:pt x="372910" y="156209"/>
                </a:lnTo>
                <a:lnTo>
                  <a:pt x="371589" y="154939"/>
                </a:lnTo>
                <a:lnTo>
                  <a:pt x="370928" y="152399"/>
                </a:lnTo>
                <a:lnTo>
                  <a:pt x="370268" y="151129"/>
                </a:lnTo>
                <a:lnTo>
                  <a:pt x="369938" y="148589"/>
                </a:lnTo>
                <a:lnTo>
                  <a:pt x="370268" y="146049"/>
                </a:lnTo>
                <a:lnTo>
                  <a:pt x="371589" y="142239"/>
                </a:lnTo>
                <a:lnTo>
                  <a:pt x="372910" y="140969"/>
                </a:lnTo>
                <a:lnTo>
                  <a:pt x="374561" y="139699"/>
                </a:lnTo>
                <a:lnTo>
                  <a:pt x="378523" y="138429"/>
                </a:lnTo>
                <a:lnTo>
                  <a:pt x="410895" y="138429"/>
                </a:lnTo>
                <a:lnTo>
                  <a:pt x="406933" y="130809"/>
                </a:lnTo>
                <a:lnTo>
                  <a:pt x="402971" y="125729"/>
                </a:lnTo>
                <a:lnTo>
                  <a:pt x="400659" y="124459"/>
                </a:lnTo>
                <a:lnTo>
                  <a:pt x="398348" y="121919"/>
                </a:lnTo>
                <a:lnTo>
                  <a:pt x="395706" y="120649"/>
                </a:lnTo>
                <a:lnTo>
                  <a:pt x="392734" y="119379"/>
                </a:lnTo>
                <a:lnTo>
                  <a:pt x="390093" y="118109"/>
                </a:lnTo>
                <a:close/>
              </a:path>
              <a:path w="655319" h="655320">
                <a:moveTo>
                  <a:pt x="289013" y="212089"/>
                </a:moveTo>
                <a:lnTo>
                  <a:pt x="282079" y="212089"/>
                </a:lnTo>
                <a:lnTo>
                  <a:pt x="279107" y="213359"/>
                </a:lnTo>
                <a:lnTo>
                  <a:pt x="292315" y="213359"/>
                </a:lnTo>
                <a:lnTo>
                  <a:pt x="289013" y="212089"/>
                </a:lnTo>
                <a:close/>
              </a:path>
              <a:path w="655319" h="655320">
                <a:moveTo>
                  <a:pt x="454494" y="181609"/>
                </a:moveTo>
                <a:lnTo>
                  <a:pt x="433692" y="181609"/>
                </a:lnTo>
                <a:lnTo>
                  <a:pt x="430390" y="184149"/>
                </a:lnTo>
                <a:lnTo>
                  <a:pt x="457466" y="184149"/>
                </a:lnTo>
                <a:lnTo>
                  <a:pt x="454494" y="181609"/>
                </a:lnTo>
                <a:close/>
              </a:path>
              <a:path w="655319" h="655320">
                <a:moveTo>
                  <a:pt x="532777" y="95249"/>
                </a:moveTo>
                <a:lnTo>
                  <a:pt x="510311" y="95249"/>
                </a:lnTo>
                <a:lnTo>
                  <a:pt x="512635" y="101599"/>
                </a:lnTo>
                <a:lnTo>
                  <a:pt x="515277" y="107949"/>
                </a:lnTo>
                <a:lnTo>
                  <a:pt x="518579" y="113029"/>
                </a:lnTo>
                <a:lnTo>
                  <a:pt x="522211" y="119379"/>
                </a:lnTo>
                <a:lnTo>
                  <a:pt x="457466" y="184149"/>
                </a:lnTo>
                <a:lnTo>
                  <a:pt x="486300" y="184149"/>
                </a:lnTo>
                <a:lnTo>
                  <a:pt x="537070" y="133349"/>
                </a:lnTo>
                <a:lnTo>
                  <a:pt x="625983" y="133349"/>
                </a:lnTo>
                <a:lnTo>
                  <a:pt x="632587" y="128269"/>
                </a:lnTo>
                <a:lnTo>
                  <a:pt x="633730" y="126999"/>
                </a:lnTo>
                <a:lnTo>
                  <a:pt x="570763" y="126999"/>
                </a:lnTo>
                <a:lnTo>
                  <a:pt x="565480" y="125729"/>
                </a:lnTo>
                <a:lnTo>
                  <a:pt x="556234" y="120649"/>
                </a:lnTo>
                <a:lnTo>
                  <a:pt x="547636" y="115569"/>
                </a:lnTo>
                <a:lnTo>
                  <a:pt x="544004" y="111759"/>
                </a:lnTo>
                <a:lnTo>
                  <a:pt x="537400" y="104139"/>
                </a:lnTo>
                <a:lnTo>
                  <a:pt x="532777" y="95249"/>
                </a:lnTo>
                <a:close/>
              </a:path>
              <a:path w="655319" h="655320">
                <a:moveTo>
                  <a:pt x="447560" y="180339"/>
                </a:moveTo>
                <a:lnTo>
                  <a:pt x="440296" y="180339"/>
                </a:lnTo>
                <a:lnTo>
                  <a:pt x="436994" y="181609"/>
                </a:lnTo>
                <a:lnTo>
                  <a:pt x="450862" y="181609"/>
                </a:lnTo>
                <a:lnTo>
                  <a:pt x="447560" y="180339"/>
                </a:lnTo>
                <a:close/>
              </a:path>
              <a:path w="655319" h="655320">
                <a:moveTo>
                  <a:pt x="394055" y="176529"/>
                </a:moveTo>
                <a:lnTo>
                  <a:pt x="366966" y="176529"/>
                </a:lnTo>
                <a:lnTo>
                  <a:pt x="369938" y="177799"/>
                </a:lnTo>
                <a:lnTo>
                  <a:pt x="373570" y="179069"/>
                </a:lnTo>
                <a:lnTo>
                  <a:pt x="376872" y="180339"/>
                </a:lnTo>
                <a:lnTo>
                  <a:pt x="384136" y="180339"/>
                </a:lnTo>
                <a:lnTo>
                  <a:pt x="394055" y="176529"/>
                </a:lnTo>
                <a:close/>
              </a:path>
              <a:path w="655319" h="655320">
                <a:moveTo>
                  <a:pt x="410895" y="138429"/>
                </a:moveTo>
                <a:lnTo>
                  <a:pt x="382485" y="138429"/>
                </a:lnTo>
                <a:lnTo>
                  <a:pt x="386448" y="139699"/>
                </a:lnTo>
                <a:lnTo>
                  <a:pt x="388099" y="140969"/>
                </a:lnTo>
                <a:lnTo>
                  <a:pt x="389432" y="142239"/>
                </a:lnTo>
                <a:lnTo>
                  <a:pt x="390753" y="146049"/>
                </a:lnTo>
                <a:lnTo>
                  <a:pt x="391083" y="148589"/>
                </a:lnTo>
                <a:lnTo>
                  <a:pt x="390753" y="151129"/>
                </a:lnTo>
                <a:lnTo>
                  <a:pt x="390093" y="152399"/>
                </a:lnTo>
                <a:lnTo>
                  <a:pt x="389432" y="154939"/>
                </a:lnTo>
                <a:lnTo>
                  <a:pt x="388099" y="156209"/>
                </a:lnTo>
                <a:lnTo>
                  <a:pt x="386448" y="157479"/>
                </a:lnTo>
                <a:lnTo>
                  <a:pt x="384467" y="158749"/>
                </a:lnTo>
                <a:lnTo>
                  <a:pt x="410235" y="158749"/>
                </a:lnTo>
                <a:lnTo>
                  <a:pt x="411225" y="156209"/>
                </a:lnTo>
                <a:lnTo>
                  <a:pt x="411886" y="152399"/>
                </a:lnTo>
                <a:lnTo>
                  <a:pt x="412216" y="148589"/>
                </a:lnTo>
                <a:lnTo>
                  <a:pt x="412216" y="144779"/>
                </a:lnTo>
                <a:lnTo>
                  <a:pt x="411556" y="142239"/>
                </a:lnTo>
                <a:lnTo>
                  <a:pt x="410895" y="138429"/>
                </a:lnTo>
                <a:close/>
              </a:path>
              <a:path w="655319" h="655320">
                <a:moveTo>
                  <a:pt x="632174" y="21589"/>
                </a:moveTo>
                <a:lnTo>
                  <a:pt x="586613" y="21589"/>
                </a:lnTo>
                <a:lnTo>
                  <a:pt x="597192" y="24129"/>
                </a:lnTo>
                <a:lnTo>
                  <a:pt x="601814" y="25399"/>
                </a:lnTo>
                <a:lnTo>
                  <a:pt x="606437" y="27939"/>
                </a:lnTo>
                <a:lnTo>
                  <a:pt x="610743" y="30479"/>
                </a:lnTo>
                <a:lnTo>
                  <a:pt x="615061" y="34289"/>
                </a:lnTo>
                <a:lnTo>
                  <a:pt x="618617" y="36829"/>
                </a:lnTo>
                <a:lnTo>
                  <a:pt x="621919" y="40639"/>
                </a:lnTo>
                <a:lnTo>
                  <a:pt x="625221" y="45719"/>
                </a:lnTo>
                <a:lnTo>
                  <a:pt x="627888" y="49529"/>
                </a:lnTo>
                <a:lnTo>
                  <a:pt x="629920" y="54609"/>
                </a:lnTo>
                <a:lnTo>
                  <a:pt x="631825" y="58419"/>
                </a:lnTo>
                <a:lnTo>
                  <a:pt x="633222" y="63499"/>
                </a:lnTo>
                <a:lnTo>
                  <a:pt x="633857" y="69849"/>
                </a:lnTo>
                <a:lnTo>
                  <a:pt x="634238" y="74929"/>
                </a:lnTo>
                <a:lnTo>
                  <a:pt x="633857" y="80009"/>
                </a:lnTo>
                <a:lnTo>
                  <a:pt x="633222" y="85089"/>
                </a:lnTo>
                <a:lnTo>
                  <a:pt x="631825" y="90169"/>
                </a:lnTo>
                <a:lnTo>
                  <a:pt x="629920" y="95249"/>
                </a:lnTo>
                <a:lnTo>
                  <a:pt x="627888" y="99059"/>
                </a:lnTo>
                <a:lnTo>
                  <a:pt x="625221" y="104139"/>
                </a:lnTo>
                <a:lnTo>
                  <a:pt x="591896" y="126999"/>
                </a:lnTo>
                <a:lnTo>
                  <a:pt x="633730" y="126999"/>
                </a:lnTo>
                <a:lnTo>
                  <a:pt x="637159" y="123189"/>
                </a:lnTo>
                <a:lnTo>
                  <a:pt x="641096" y="118109"/>
                </a:lnTo>
                <a:lnTo>
                  <a:pt x="644779" y="113029"/>
                </a:lnTo>
                <a:lnTo>
                  <a:pt x="647700" y="106679"/>
                </a:lnTo>
                <a:lnTo>
                  <a:pt x="650367" y="101599"/>
                </a:lnTo>
                <a:lnTo>
                  <a:pt x="652653" y="95249"/>
                </a:lnTo>
                <a:lnTo>
                  <a:pt x="654050" y="87629"/>
                </a:lnTo>
                <a:lnTo>
                  <a:pt x="654939" y="81279"/>
                </a:lnTo>
                <a:lnTo>
                  <a:pt x="655320" y="74929"/>
                </a:lnTo>
                <a:lnTo>
                  <a:pt x="654939" y="67309"/>
                </a:lnTo>
                <a:lnTo>
                  <a:pt x="638429" y="27939"/>
                </a:lnTo>
                <a:lnTo>
                  <a:pt x="633476" y="22859"/>
                </a:lnTo>
                <a:lnTo>
                  <a:pt x="632174" y="21589"/>
                </a:lnTo>
                <a:close/>
              </a:path>
              <a:path w="655319" h="655320">
                <a:moveTo>
                  <a:pt x="383806" y="116839"/>
                </a:moveTo>
                <a:lnTo>
                  <a:pt x="377202" y="116839"/>
                </a:lnTo>
                <a:lnTo>
                  <a:pt x="374230" y="118109"/>
                </a:lnTo>
                <a:lnTo>
                  <a:pt x="386778" y="118109"/>
                </a:lnTo>
                <a:lnTo>
                  <a:pt x="383806" y="11683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85088" y="5382767"/>
            <a:ext cx="128015" cy="1249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04087" y="507492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335" y="0"/>
                </a:moveTo>
                <a:lnTo>
                  <a:pt x="0" y="0"/>
                </a:lnTo>
                <a:lnTo>
                  <a:pt x="0" y="21335"/>
                </a:lnTo>
                <a:lnTo>
                  <a:pt x="21335" y="21335"/>
                </a:lnTo>
                <a:lnTo>
                  <a:pt x="21335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46759" y="5074920"/>
            <a:ext cx="146685" cy="21590"/>
          </a:xfrm>
          <a:custGeom>
            <a:avLst/>
            <a:gdLst/>
            <a:ahLst/>
            <a:cxnLst/>
            <a:rect l="l" t="t" r="r" b="b"/>
            <a:pathLst>
              <a:path w="146684" h="21589">
                <a:moveTo>
                  <a:pt x="146303" y="0"/>
                </a:moveTo>
                <a:lnTo>
                  <a:pt x="0" y="0"/>
                </a:lnTo>
                <a:lnTo>
                  <a:pt x="0" y="21335"/>
                </a:lnTo>
                <a:lnTo>
                  <a:pt x="146303" y="21335"/>
                </a:lnTo>
                <a:lnTo>
                  <a:pt x="146303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04087" y="511759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335" y="0"/>
                </a:moveTo>
                <a:lnTo>
                  <a:pt x="0" y="0"/>
                </a:lnTo>
                <a:lnTo>
                  <a:pt x="0" y="21336"/>
                </a:lnTo>
                <a:lnTo>
                  <a:pt x="21335" y="21336"/>
                </a:lnTo>
                <a:lnTo>
                  <a:pt x="21335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46759" y="5117591"/>
            <a:ext cx="146685" cy="21590"/>
          </a:xfrm>
          <a:custGeom>
            <a:avLst/>
            <a:gdLst/>
            <a:ahLst/>
            <a:cxnLst/>
            <a:rect l="l" t="t" r="r" b="b"/>
            <a:pathLst>
              <a:path w="146684" h="21589">
                <a:moveTo>
                  <a:pt x="146303" y="0"/>
                </a:moveTo>
                <a:lnTo>
                  <a:pt x="0" y="0"/>
                </a:lnTo>
                <a:lnTo>
                  <a:pt x="0" y="21336"/>
                </a:lnTo>
                <a:lnTo>
                  <a:pt x="146303" y="21336"/>
                </a:lnTo>
                <a:lnTo>
                  <a:pt x="146303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04087" y="516026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335" y="0"/>
                </a:moveTo>
                <a:lnTo>
                  <a:pt x="0" y="0"/>
                </a:lnTo>
                <a:lnTo>
                  <a:pt x="0" y="21336"/>
                </a:lnTo>
                <a:lnTo>
                  <a:pt x="21335" y="21336"/>
                </a:lnTo>
                <a:lnTo>
                  <a:pt x="21335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46759" y="5160264"/>
            <a:ext cx="146685" cy="21590"/>
          </a:xfrm>
          <a:custGeom>
            <a:avLst/>
            <a:gdLst/>
            <a:ahLst/>
            <a:cxnLst/>
            <a:rect l="l" t="t" r="r" b="b"/>
            <a:pathLst>
              <a:path w="146684" h="21589">
                <a:moveTo>
                  <a:pt x="146303" y="0"/>
                </a:moveTo>
                <a:lnTo>
                  <a:pt x="0" y="0"/>
                </a:lnTo>
                <a:lnTo>
                  <a:pt x="0" y="21336"/>
                </a:lnTo>
                <a:lnTo>
                  <a:pt x="146303" y="21336"/>
                </a:lnTo>
                <a:lnTo>
                  <a:pt x="146303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04087" y="520293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335" y="0"/>
                </a:moveTo>
                <a:lnTo>
                  <a:pt x="0" y="0"/>
                </a:lnTo>
                <a:lnTo>
                  <a:pt x="0" y="21336"/>
                </a:lnTo>
                <a:lnTo>
                  <a:pt x="21335" y="21336"/>
                </a:lnTo>
                <a:lnTo>
                  <a:pt x="21335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46759" y="5202935"/>
            <a:ext cx="146685" cy="21590"/>
          </a:xfrm>
          <a:custGeom>
            <a:avLst/>
            <a:gdLst/>
            <a:ahLst/>
            <a:cxnLst/>
            <a:rect l="l" t="t" r="r" b="b"/>
            <a:pathLst>
              <a:path w="146684" h="21589">
                <a:moveTo>
                  <a:pt x="146303" y="0"/>
                </a:moveTo>
                <a:lnTo>
                  <a:pt x="0" y="0"/>
                </a:lnTo>
                <a:lnTo>
                  <a:pt x="0" y="21336"/>
                </a:lnTo>
                <a:lnTo>
                  <a:pt x="146303" y="21336"/>
                </a:lnTo>
                <a:lnTo>
                  <a:pt x="146303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04087" y="5306567"/>
            <a:ext cx="64007" cy="1066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89431" y="5327903"/>
            <a:ext cx="60960" cy="85725"/>
          </a:xfrm>
          <a:custGeom>
            <a:avLst/>
            <a:gdLst/>
            <a:ahLst/>
            <a:cxnLst/>
            <a:rect l="l" t="t" r="r" b="b"/>
            <a:pathLst>
              <a:path w="60959" h="85725">
                <a:moveTo>
                  <a:pt x="60959" y="0"/>
                </a:moveTo>
                <a:lnTo>
                  <a:pt x="0" y="0"/>
                </a:lnTo>
                <a:lnTo>
                  <a:pt x="0" y="85344"/>
                </a:lnTo>
                <a:lnTo>
                  <a:pt x="60959" y="85344"/>
                </a:lnTo>
                <a:lnTo>
                  <a:pt x="60959" y="64008"/>
                </a:lnTo>
                <a:lnTo>
                  <a:pt x="20320" y="64008"/>
                </a:lnTo>
                <a:lnTo>
                  <a:pt x="20320" y="21336"/>
                </a:lnTo>
                <a:lnTo>
                  <a:pt x="60959" y="21336"/>
                </a:lnTo>
                <a:lnTo>
                  <a:pt x="60959" y="0"/>
                </a:lnTo>
                <a:close/>
              </a:path>
              <a:path w="60959" h="85725">
                <a:moveTo>
                  <a:pt x="60959" y="21336"/>
                </a:moveTo>
                <a:lnTo>
                  <a:pt x="40640" y="21336"/>
                </a:lnTo>
                <a:lnTo>
                  <a:pt x="40640" y="64008"/>
                </a:lnTo>
                <a:lnTo>
                  <a:pt x="60959" y="64008"/>
                </a:lnTo>
                <a:lnTo>
                  <a:pt x="60959" y="21336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71727" y="5392420"/>
            <a:ext cx="64135" cy="20320"/>
          </a:xfrm>
          <a:custGeom>
            <a:avLst/>
            <a:gdLst/>
            <a:ahLst/>
            <a:cxnLst/>
            <a:rect l="l" t="t" r="r" b="b"/>
            <a:pathLst>
              <a:path w="64134" h="20320">
                <a:moveTo>
                  <a:pt x="0" y="20319"/>
                </a:moveTo>
                <a:lnTo>
                  <a:pt x="64008" y="20319"/>
                </a:lnTo>
                <a:lnTo>
                  <a:pt x="64008" y="0"/>
                </a:lnTo>
                <a:lnTo>
                  <a:pt x="0" y="0"/>
                </a:lnTo>
                <a:lnTo>
                  <a:pt x="0" y="2031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71727" y="5266690"/>
            <a:ext cx="21590" cy="125730"/>
          </a:xfrm>
          <a:custGeom>
            <a:avLst/>
            <a:gdLst/>
            <a:ahLst/>
            <a:cxnLst/>
            <a:rect l="l" t="t" r="r" b="b"/>
            <a:pathLst>
              <a:path w="21590" h="125729">
                <a:moveTo>
                  <a:pt x="0" y="125730"/>
                </a:moveTo>
                <a:lnTo>
                  <a:pt x="21335" y="125730"/>
                </a:lnTo>
                <a:lnTo>
                  <a:pt x="21335" y="0"/>
                </a:lnTo>
                <a:lnTo>
                  <a:pt x="0" y="0"/>
                </a:lnTo>
                <a:lnTo>
                  <a:pt x="0" y="12573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71727" y="5245100"/>
            <a:ext cx="64135" cy="21590"/>
          </a:xfrm>
          <a:custGeom>
            <a:avLst/>
            <a:gdLst/>
            <a:ahLst/>
            <a:cxnLst/>
            <a:rect l="l" t="t" r="r" b="b"/>
            <a:pathLst>
              <a:path w="64134" h="21589">
                <a:moveTo>
                  <a:pt x="0" y="21589"/>
                </a:moveTo>
                <a:lnTo>
                  <a:pt x="64008" y="21589"/>
                </a:lnTo>
                <a:lnTo>
                  <a:pt x="64008" y="0"/>
                </a:lnTo>
                <a:lnTo>
                  <a:pt x="0" y="0"/>
                </a:lnTo>
                <a:lnTo>
                  <a:pt x="0" y="21589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14400" y="5266563"/>
            <a:ext cx="21590" cy="125730"/>
          </a:xfrm>
          <a:custGeom>
            <a:avLst/>
            <a:gdLst/>
            <a:ahLst/>
            <a:cxnLst/>
            <a:rect l="l" t="t" r="r" b="b"/>
            <a:pathLst>
              <a:path w="21590" h="125729">
                <a:moveTo>
                  <a:pt x="21336" y="0"/>
                </a:moveTo>
                <a:lnTo>
                  <a:pt x="0" y="0"/>
                </a:lnTo>
                <a:lnTo>
                  <a:pt x="0" y="125730"/>
                </a:lnTo>
                <a:lnTo>
                  <a:pt x="21336" y="125730"/>
                </a:lnTo>
                <a:lnTo>
                  <a:pt x="21336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82751" y="5794247"/>
            <a:ext cx="640080" cy="6400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6617" y="211074"/>
            <a:ext cx="7687945" cy="3295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5"/>
              <a:t>ПЕРЕЧЕНЬ СВЕДЕНИЙ ДЛЯ </a:t>
            </a:r>
            <a:r>
              <a:rPr dirty="0" spc="-10"/>
              <a:t>ТЕЛЕМЕДИЦИНСКИХ</a:t>
            </a:r>
            <a:r>
              <a:rPr dirty="0" spc="45"/>
              <a:t> </a:t>
            </a:r>
            <a:r>
              <a:rPr dirty="0" spc="-10"/>
              <a:t>КОНСУЛЬТАЦИЙ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12905" y="6485635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13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9176" y="904113"/>
            <a:ext cx="110166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Для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проведения ТМК региональные центры предоставляют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в ФДРКЦ следующие</a:t>
            </a:r>
            <a:r>
              <a:rPr dirty="0" sz="1800" spc="4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сведения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8500" y="1477518"/>
            <a:ext cx="5377815" cy="50577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5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b="1">
                <a:latin typeface="Tahoma"/>
                <a:cs typeface="Tahoma"/>
              </a:rPr>
              <a:t>наименование </a:t>
            </a:r>
            <a:r>
              <a:rPr dirty="0" sz="1600" spc="5" b="1">
                <a:latin typeface="Tahoma"/>
                <a:cs typeface="Tahoma"/>
              </a:rPr>
              <a:t>и </a:t>
            </a:r>
            <a:r>
              <a:rPr dirty="0" sz="1600" spc="-5" b="1">
                <a:latin typeface="Tahoma"/>
                <a:cs typeface="Tahoma"/>
              </a:rPr>
              <a:t>адрес</a:t>
            </a:r>
            <a:r>
              <a:rPr dirty="0" sz="1600" spc="-7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медицинской</a:t>
            </a:r>
            <a:endParaRPr sz="1600">
              <a:latin typeface="Tahoma"/>
              <a:cs typeface="Tahoma"/>
            </a:endParaRPr>
          </a:p>
          <a:p>
            <a:pPr marL="356870" marR="458470">
              <a:lnSpc>
                <a:spcPct val="100000"/>
              </a:lnSpc>
            </a:pPr>
            <a:r>
              <a:rPr dirty="0" sz="1600" b="1">
                <a:latin typeface="Tahoma"/>
                <a:cs typeface="Tahoma"/>
              </a:rPr>
              <a:t>организации </a:t>
            </a:r>
            <a:r>
              <a:rPr dirty="0" sz="1600" spc="-5">
                <a:latin typeface="Tahoma"/>
                <a:cs typeface="Tahoma"/>
              </a:rPr>
              <a:t>субъекта Российской Федерации,  </a:t>
            </a:r>
            <a:r>
              <a:rPr dirty="0" sz="1600">
                <a:latin typeface="Tahoma"/>
                <a:cs typeface="Tahoma"/>
              </a:rPr>
              <a:t>направившей данные </a:t>
            </a:r>
            <a:r>
              <a:rPr dirty="0" sz="1600" spc="-5">
                <a:latin typeface="Tahoma"/>
                <a:cs typeface="Tahoma"/>
              </a:rPr>
              <a:t>пациента для </a:t>
            </a:r>
            <a:r>
              <a:rPr dirty="0" sz="1600" spc="5">
                <a:latin typeface="Tahoma"/>
                <a:cs typeface="Tahoma"/>
              </a:rPr>
              <a:t>ТМК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в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региональный</a:t>
            </a:r>
            <a:r>
              <a:rPr dirty="0" sz="1600" spc="-6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центр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spc="-5" b="1">
                <a:latin typeface="Tahoma"/>
                <a:cs typeface="Tahoma"/>
              </a:rPr>
              <a:t>запрос </a:t>
            </a:r>
            <a:r>
              <a:rPr dirty="0" sz="1600" spc="10" b="1">
                <a:latin typeface="Tahoma"/>
                <a:cs typeface="Tahoma"/>
              </a:rPr>
              <a:t>на </a:t>
            </a:r>
            <a:r>
              <a:rPr dirty="0" sz="1600" b="1">
                <a:latin typeface="Tahoma"/>
                <a:cs typeface="Tahoma"/>
              </a:rPr>
              <a:t>ТМК </a:t>
            </a:r>
            <a:r>
              <a:rPr dirty="0" sz="1600">
                <a:latin typeface="Tahoma"/>
                <a:cs typeface="Tahoma"/>
              </a:rPr>
              <a:t>в</a:t>
            </a:r>
            <a:r>
              <a:rPr dirty="0" sz="1600" spc="-3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ФДРКЦ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spc="5" b="1">
                <a:latin typeface="Tahoma"/>
                <a:cs typeface="Tahoma"/>
              </a:rPr>
              <a:t>ФИО, </a:t>
            </a:r>
            <a:r>
              <a:rPr dirty="0" sz="1600" b="1">
                <a:latin typeface="Tahoma"/>
                <a:cs typeface="Tahoma"/>
              </a:rPr>
              <a:t>должность</a:t>
            </a:r>
            <a:r>
              <a:rPr dirty="0" sz="1600" spc="-5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врача-специалиста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регионального </a:t>
            </a:r>
            <a:r>
              <a:rPr dirty="0" sz="1600" spc="-5">
                <a:latin typeface="Tahoma"/>
                <a:cs typeface="Tahoma"/>
              </a:rPr>
              <a:t>центра, </a:t>
            </a:r>
            <a:r>
              <a:rPr dirty="0" sz="1600">
                <a:latin typeface="Tahoma"/>
                <a:cs typeface="Tahoma"/>
              </a:rPr>
              <a:t>направившего запрос на</a:t>
            </a:r>
            <a:r>
              <a:rPr dirty="0" sz="1600" spc="-150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ТМК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в</a:t>
            </a:r>
            <a:r>
              <a:rPr dirty="0" sz="1600" spc="-1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ФДРКЦ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5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spc="5" b="1">
                <a:latin typeface="Tahoma"/>
                <a:cs typeface="Tahoma"/>
              </a:rPr>
              <a:t>ФИО, </a:t>
            </a:r>
            <a:r>
              <a:rPr dirty="0" sz="1600" b="1">
                <a:latin typeface="Tahoma"/>
                <a:cs typeface="Tahoma"/>
              </a:rPr>
              <a:t>дата рождения, </a:t>
            </a:r>
            <a:r>
              <a:rPr dirty="0" sz="1600" spc="-5" b="1">
                <a:latin typeface="Tahoma"/>
                <a:cs typeface="Tahoma"/>
              </a:rPr>
              <a:t>пол</a:t>
            </a:r>
            <a:r>
              <a:rPr dirty="0" sz="1600" spc="-7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пациента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b="1">
                <a:latin typeface="Tahoma"/>
                <a:cs typeface="Tahoma"/>
              </a:rPr>
              <a:t>СНИЛС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spc="5" b="1">
                <a:latin typeface="Tahoma"/>
                <a:cs typeface="Tahoma"/>
              </a:rPr>
              <a:t>номер </a:t>
            </a:r>
            <a:r>
              <a:rPr dirty="0" sz="1600" b="1">
                <a:latin typeface="Tahoma"/>
                <a:cs typeface="Tahoma"/>
              </a:rPr>
              <a:t>полиса </a:t>
            </a:r>
            <a:r>
              <a:rPr dirty="0" sz="1600" spc="5" b="1">
                <a:latin typeface="Tahoma"/>
                <a:cs typeface="Tahoma"/>
              </a:rPr>
              <a:t>ОМС </a:t>
            </a:r>
            <a:r>
              <a:rPr dirty="0" sz="1600" spc="5">
                <a:latin typeface="Tahoma"/>
                <a:cs typeface="Tahoma"/>
              </a:rPr>
              <a:t>(при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наличии)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5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spc="5" b="1">
                <a:latin typeface="Tahoma"/>
                <a:cs typeface="Tahoma"/>
              </a:rPr>
              <a:t>цель</a:t>
            </a:r>
            <a:r>
              <a:rPr dirty="0" sz="1600" spc="-2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ТМК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spc="5" b="1">
                <a:latin typeface="Tahoma"/>
                <a:cs typeface="Tahoma"/>
              </a:rPr>
              <a:t>анамнез</a:t>
            </a:r>
            <a:r>
              <a:rPr dirty="0" sz="1600" spc="-6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жизни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spc="5" b="1">
                <a:latin typeface="Tahoma"/>
                <a:cs typeface="Tahoma"/>
              </a:rPr>
              <a:t>анамнез </a:t>
            </a:r>
            <a:r>
              <a:rPr dirty="0" sz="1600" b="1">
                <a:latin typeface="Tahoma"/>
                <a:cs typeface="Tahoma"/>
              </a:rPr>
              <a:t>заболе</a:t>
            </a:r>
            <a:r>
              <a:rPr dirty="0" sz="1600">
                <a:latin typeface="Tahoma"/>
                <a:cs typeface="Tahoma"/>
              </a:rPr>
              <a:t>вания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пациента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b="1">
                <a:latin typeface="Tahoma"/>
                <a:cs typeface="Tahoma"/>
              </a:rPr>
              <a:t>эпидемиологический</a:t>
            </a:r>
            <a:r>
              <a:rPr dirty="0" sz="1600" spc="-75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анамнез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81420" y="1477518"/>
            <a:ext cx="5593080" cy="47529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5"/>
              </a:spcBef>
              <a:buClr>
                <a:srgbClr val="005390"/>
              </a:buClr>
              <a:buChar char="●"/>
              <a:tabLst>
                <a:tab pos="356870" algn="l"/>
                <a:tab pos="357505" algn="l"/>
              </a:tabLst>
            </a:pPr>
            <a:r>
              <a:rPr dirty="0" sz="1600">
                <a:latin typeface="Tahoma"/>
                <a:cs typeface="Tahoma"/>
              </a:rPr>
              <a:t>перенесенные и </a:t>
            </a:r>
            <a:r>
              <a:rPr dirty="0" sz="1600" spc="-5">
                <a:latin typeface="Tahoma"/>
                <a:cs typeface="Tahoma"/>
              </a:rPr>
              <a:t>хронические</a:t>
            </a:r>
            <a:r>
              <a:rPr dirty="0" sz="1600" spc="-80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заболевания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Char char="●"/>
              <a:tabLst>
                <a:tab pos="356870" algn="l"/>
                <a:tab pos="357505" algn="l"/>
              </a:tabLst>
            </a:pPr>
            <a:r>
              <a:rPr dirty="0" sz="1600" spc="-5">
                <a:latin typeface="Tahoma"/>
                <a:cs typeface="Tahoma"/>
              </a:rPr>
              <a:t>объективные </a:t>
            </a:r>
            <a:r>
              <a:rPr dirty="0" sz="1600" spc="5" b="1">
                <a:latin typeface="Tahoma"/>
                <a:cs typeface="Tahoma"/>
              </a:rPr>
              <a:t>данные </a:t>
            </a:r>
            <a:r>
              <a:rPr dirty="0" sz="1600" b="1">
                <a:latin typeface="Tahoma"/>
                <a:cs typeface="Tahoma"/>
              </a:rPr>
              <a:t>о состоянии</a:t>
            </a:r>
            <a:r>
              <a:rPr dirty="0" sz="1600" spc="-55" b="1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пациента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5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b="1">
                <a:latin typeface="Tahoma"/>
                <a:cs typeface="Tahoma"/>
              </a:rPr>
              <a:t>диагноз основной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b="1">
                <a:latin typeface="Tahoma"/>
                <a:cs typeface="Tahoma"/>
              </a:rPr>
              <a:t>диагноз </a:t>
            </a:r>
            <a:r>
              <a:rPr dirty="0" sz="1600" spc="5" b="1">
                <a:latin typeface="Tahoma"/>
                <a:cs typeface="Tahoma"/>
              </a:rPr>
              <a:t>сопутствующий</a:t>
            </a:r>
            <a:r>
              <a:rPr dirty="0" sz="1600" spc="5">
                <a:latin typeface="Tahoma"/>
                <a:cs typeface="Tahoma"/>
              </a:rPr>
              <a:t>,</a:t>
            </a:r>
            <a:r>
              <a:rPr dirty="0" sz="1600" spc="-10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осложнения</a:t>
            </a:r>
            <a:endParaRPr sz="1600">
              <a:latin typeface="Tahoma"/>
              <a:cs typeface="Tahoma"/>
            </a:endParaRPr>
          </a:p>
          <a:p>
            <a:pPr marL="356870" marR="508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Char char="●"/>
              <a:tabLst>
                <a:tab pos="356870" algn="l"/>
                <a:tab pos="357505" algn="l"/>
              </a:tabLst>
            </a:pPr>
            <a:r>
              <a:rPr dirty="0" sz="1600">
                <a:latin typeface="Tahoma"/>
                <a:cs typeface="Tahoma"/>
              </a:rPr>
              <a:t>результаты </a:t>
            </a:r>
            <a:r>
              <a:rPr dirty="0" sz="1600" b="1">
                <a:latin typeface="Tahoma"/>
                <a:cs typeface="Tahoma"/>
              </a:rPr>
              <a:t>лабораторных исследовани</a:t>
            </a:r>
            <a:r>
              <a:rPr dirty="0" sz="1600">
                <a:latin typeface="Tahoma"/>
                <a:cs typeface="Tahoma"/>
              </a:rPr>
              <a:t>й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пациента,  </a:t>
            </a:r>
            <a:r>
              <a:rPr dirty="0" sz="1600" spc="-5">
                <a:latin typeface="Tahoma"/>
                <a:cs typeface="Tahoma"/>
              </a:rPr>
              <a:t>дата проведения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5"/>
              </a:spcBef>
              <a:buClr>
                <a:srgbClr val="005390"/>
              </a:buClr>
              <a:buChar char="●"/>
              <a:tabLst>
                <a:tab pos="356870" algn="l"/>
                <a:tab pos="357505" algn="l"/>
              </a:tabLst>
            </a:pPr>
            <a:r>
              <a:rPr dirty="0" sz="1600">
                <a:latin typeface="Tahoma"/>
                <a:cs typeface="Tahoma"/>
              </a:rPr>
              <a:t>результаты </a:t>
            </a:r>
            <a:r>
              <a:rPr dirty="0" sz="1600" b="1">
                <a:latin typeface="Tahoma"/>
                <a:cs typeface="Tahoma"/>
              </a:rPr>
              <a:t>инструментальных</a:t>
            </a:r>
            <a:r>
              <a:rPr dirty="0" sz="1600" spc="-8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исследований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пациента, </a:t>
            </a:r>
            <a:r>
              <a:rPr dirty="0" sz="1600" spc="-5">
                <a:latin typeface="Tahoma"/>
                <a:cs typeface="Tahoma"/>
              </a:rPr>
              <a:t>дата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проведения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Char char="●"/>
              <a:tabLst>
                <a:tab pos="356870" algn="l"/>
                <a:tab pos="357505" algn="l"/>
              </a:tabLst>
            </a:pPr>
            <a:r>
              <a:rPr dirty="0" sz="1600">
                <a:latin typeface="Tahoma"/>
                <a:cs typeface="Tahoma"/>
              </a:rPr>
              <a:t>параметры, отражающие </a:t>
            </a:r>
            <a:r>
              <a:rPr dirty="0" sz="1600" b="1">
                <a:latin typeface="Tahoma"/>
                <a:cs typeface="Tahoma"/>
              </a:rPr>
              <a:t>состояние</a:t>
            </a:r>
            <a:r>
              <a:rPr dirty="0" sz="1600" spc="-75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жизненно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spc="5" b="1">
                <a:latin typeface="Tahoma"/>
                <a:cs typeface="Tahoma"/>
              </a:rPr>
              <a:t>важных </a:t>
            </a:r>
            <a:r>
              <a:rPr dirty="0" sz="1600" b="1">
                <a:latin typeface="Tahoma"/>
                <a:cs typeface="Tahoma"/>
              </a:rPr>
              <a:t>функций организма </a:t>
            </a:r>
            <a:r>
              <a:rPr dirty="0" sz="1600" spc="-5">
                <a:latin typeface="Tahoma"/>
                <a:cs typeface="Tahoma"/>
              </a:rPr>
              <a:t>человека, </a:t>
            </a: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том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числе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данных пульсоксиметрии, аппаратов </a:t>
            </a:r>
            <a:r>
              <a:rPr dirty="0" sz="1600" spc="-5">
                <a:latin typeface="Tahoma"/>
                <a:cs typeface="Tahoma"/>
              </a:rPr>
              <a:t>ИВЛ,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дата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 spc="-5">
                <a:latin typeface="Tahoma"/>
                <a:cs typeface="Tahoma"/>
              </a:rPr>
              <a:t>проведения</a:t>
            </a:r>
            <a:endParaRPr sz="1600">
              <a:latin typeface="Tahoma"/>
              <a:cs typeface="Tahoma"/>
            </a:endParaRPr>
          </a:p>
          <a:p>
            <a:pPr marL="356870" marR="623570" indent="-344805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spc="5" b="1">
                <a:latin typeface="Tahoma"/>
                <a:cs typeface="Tahoma"/>
              </a:rPr>
              <a:t>данные </a:t>
            </a:r>
            <a:r>
              <a:rPr dirty="0" sz="1600" b="1">
                <a:latin typeface="Tahoma"/>
                <a:cs typeface="Tahoma"/>
              </a:rPr>
              <a:t>ТМК </a:t>
            </a:r>
            <a:r>
              <a:rPr dirty="0" sz="1600" spc="-5">
                <a:latin typeface="Tahoma"/>
                <a:cs typeface="Tahoma"/>
              </a:rPr>
              <a:t>пациента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врачами-специалистами  </a:t>
            </a:r>
            <a:r>
              <a:rPr dirty="0" sz="1600" spc="-5">
                <a:latin typeface="Tahoma"/>
                <a:cs typeface="Tahoma"/>
              </a:rPr>
              <a:t>медицинской </a:t>
            </a:r>
            <a:r>
              <a:rPr dirty="0" sz="1600">
                <a:latin typeface="Tahoma"/>
                <a:cs typeface="Tahoma"/>
              </a:rPr>
              <a:t>организации </a:t>
            </a:r>
            <a:r>
              <a:rPr dirty="0" sz="1600" spc="-5">
                <a:latin typeface="Tahoma"/>
                <a:cs typeface="Tahoma"/>
              </a:rPr>
              <a:t>субъекта Российской  Федерации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81420" y="6355791"/>
            <a:ext cx="262255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10"/>
              </a:spcBef>
              <a:buClr>
                <a:srgbClr val="005390"/>
              </a:buClr>
              <a:buFont typeface="Tahoma"/>
              <a:buChar char="●"/>
              <a:tabLst>
                <a:tab pos="356870" algn="l"/>
                <a:tab pos="357505" algn="l"/>
              </a:tabLst>
            </a:pPr>
            <a:r>
              <a:rPr dirty="0" sz="1600" b="1">
                <a:latin typeface="Tahoma"/>
                <a:cs typeface="Tahoma"/>
              </a:rPr>
              <a:t>проводимое</a:t>
            </a:r>
            <a:r>
              <a:rPr dirty="0" sz="1600" spc="-60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лечение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1264" y="211074"/>
            <a:ext cx="8032115" cy="3295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5"/>
              <a:t>ИНФОРМАЦИЯ </a:t>
            </a:r>
            <a:r>
              <a:rPr dirty="0" spc="-10"/>
              <a:t>ПО НОВОЙ </a:t>
            </a:r>
            <a:r>
              <a:rPr dirty="0" spc="-5"/>
              <a:t>КОРОНАВИРУСНОЙ </a:t>
            </a:r>
            <a:r>
              <a:rPr dirty="0" spc="-10"/>
              <a:t>ИНФЕКЦИИ</a:t>
            </a:r>
            <a:r>
              <a:rPr dirty="0" spc="80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24813" y="963295"/>
            <a:ext cx="93275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Информационные материалы </a:t>
            </a:r>
            <a:r>
              <a:rPr dirty="0" sz="1800" spc="-10" b="1">
                <a:solidFill>
                  <a:srgbClr val="FF0000"/>
                </a:solidFill>
                <a:latin typeface="Tahoma"/>
                <a:cs typeface="Tahoma"/>
              </a:rPr>
              <a:t>по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новой коронавирусной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инфекции</a:t>
            </a:r>
            <a:r>
              <a:rPr dirty="0" sz="1800" spc="114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1997" y="5425236"/>
            <a:ext cx="4415155" cy="1002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Tahoma"/>
                <a:cs typeface="Tahoma"/>
              </a:rPr>
              <a:t>официальный сайтт Минздрава России</a:t>
            </a:r>
            <a:r>
              <a:rPr dirty="0" sz="1600" spc="-16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в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информационно-телекоммуникационной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сети</a:t>
            </a:r>
            <a:endParaRPr sz="16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«Интернет»  </a:t>
            </a:r>
            <a:r>
              <a:rPr dirty="0" sz="1600" spc="-10">
                <a:latin typeface="Tahoma"/>
                <a:cs typeface="Tahoma"/>
              </a:rPr>
              <a:t>https://</a:t>
            </a:r>
            <a:r>
              <a:rPr dirty="0" sz="1600" spc="-10">
                <a:latin typeface="Tahoma"/>
                <a:cs typeface="Tahoma"/>
                <a:hlinkClick r:id="rId2"/>
              </a:rPr>
              <a:t>www.rosminzdrav.ru/ministry/covid19#r3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4745" y="1708394"/>
            <a:ext cx="4746519" cy="3307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8472" y="1722120"/>
            <a:ext cx="4666488" cy="32278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659118" y="5355716"/>
            <a:ext cx="5238750" cy="1002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Tahoma"/>
                <a:cs typeface="Tahoma"/>
              </a:rPr>
              <a:t>официальный сайт Роспотребнадзора</a:t>
            </a:r>
            <a:r>
              <a:rPr dirty="0" sz="1600" spc="-9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в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информационно-телекоммуникационной</a:t>
            </a:r>
            <a:r>
              <a:rPr dirty="0" sz="1600" spc="-7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сети</a:t>
            </a:r>
            <a:endParaRPr sz="16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«Интернет»  </a:t>
            </a:r>
            <a:r>
              <a:rPr dirty="0" sz="1600" spc="-10">
                <a:latin typeface="Tahoma"/>
                <a:cs typeface="Tahoma"/>
              </a:rPr>
              <a:t>https://rospotrebnadzor.ru/region/korono_virus/punkt.php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31500" y="1589529"/>
            <a:ext cx="4094241" cy="3542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745223" y="1603247"/>
            <a:ext cx="4014216" cy="3462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15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256540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ПРИЛОЖЕНИЕ </a:t>
            </a:r>
            <a:r>
              <a:rPr dirty="0" sz="1800"/>
              <a:t>№ 1 К </a:t>
            </a:r>
            <a:r>
              <a:rPr dirty="0" sz="1800" spc="-5"/>
              <a:t>ПОРЯДКУ ВЗАИМОДЕЙСТВИЯ ФЕДЕРАЛЬНЫХ</a:t>
            </a:r>
            <a:r>
              <a:rPr dirty="0" sz="1800"/>
              <a:t> </a:t>
            </a:r>
            <a:r>
              <a:rPr dirty="0" sz="1800" spc="-5"/>
              <a:t>ЦЕНТРОВ</a:t>
            </a:r>
            <a:endParaRPr sz="1800"/>
          </a:p>
          <a:p>
            <a:pPr algn="ctr" marL="258445">
              <a:lnSpc>
                <a:spcPct val="100000"/>
              </a:lnSpc>
            </a:pPr>
            <a:r>
              <a:rPr dirty="0" sz="1800"/>
              <a:t>С </a:t>
            </a:r>
            <a:r>
              <a:rPr dirty="0" sz="1800" spc="-5"/>
              <a:t>РЕГИОНАЛЬНЫМИ</a:t>
            </a:r>
            <a:r>
              <a:rPr dirty="0" sz="1800" spc="-35"/>
              <a:t> </a:t>
            </a:r>
            <a:r>
              <a:rPr dirty="0" sz="1800" spc="-5"/>
              <a:t>ЦЕНТРАМИ</a:t>
            </a:r>
            <a:endParaRPr sz="18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96669" y="2325242"/>
          <a:ext cx="9605010" cy="4335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2795"/>
                <a:gridCol w="7122795"/>
                <a:gridCol w="1691640"/>
              </a:tblGrid>
              <a:tr h="3129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№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п/п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3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Параметр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390"/>
                    </a:solidFill>
                  </a:tcPr>
                </a:tc>
                <a:tc>
                  <a:txBody>
                    <a:bodyPr/>
                    <a:lstStyle/>
                    <a:p>
                      <a:pPr marL="30607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Количество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390"/>
                    </a:solidFill>
                  </a:tcPr>
                </a:tc>
              </a:tr>
              <a:tr h="2453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Дата,</a:t>
                      </a:r>
                      <a:r>
                        <a:rPr dirty="0" sz="1400" spc="4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время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53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Регион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453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Всего новых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больных </a:t>
                      </a:r>
                      <a:r>
                        <a:rPr dirty="0" sz="1400">
                          <a:latin typeface="Tahoma"/>
                          <a:cs typeface="Tahoma"/>
                        </a:rPr>
                        <a:t>за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сутки по</a:t>
                      </a:r>
                      <a:r>
                        <a:rPr dirty="0" sz="1400" spc="8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региону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53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4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Всего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подтверждено больных</a:t>
                      </a:r>
                      <a:r>
                        <a:rPr dirty="0" sz="1400" spc="10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COVID-19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Всего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больных на</a:t>
                      </a:r>
                      <a:r>
                        <a:rPr dirty="0" sz="1400" spc="4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ИВЛ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53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Взято на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ИВЛ </a:t>
                      </a:r>
                      <a:r>
                        <a:rPr dirty="0" sz="1400">
                          <a:latin typeface="Tahoma"/>
                          <a:cs typeface="Tahoma"/>
                        </a:rPr>
                        <a:t>за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последние</a:t>
                      </a:r>
                      <a:r>
                        <a:rPr dirty="0" sz="14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сутки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453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7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Снято с ИВЛ за последние</a:t>
                      </a:r>
                      <a:r>
                        <a:rPr dirty="0" sz="1400" spc="1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сутки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53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8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Всего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больных на</a:t>
                      </a:r>
                      <a:r>
                        <a:rPr dirty="0" sz="1400" spc="4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ЭКМО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Взято на ЭКМО </a:t>
                      </a:r>
                      <a:r>
                        <a:rPr dirty="0" sz="1400">
                          <a:latin typeface="Tahoma"/>
                          <a:cs typeface="Tahoma"/>
                        </a:rPr>
                        <a:t>за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последние</a:t>
                      </a:r>
                      <a:r>
                        <a:rPr dirty="0" sz="14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сутки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53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10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Снято с ЭКМО за последние</a:t>
                      </a:r>
                      <a:r>
                        <a:rPr dirty="0" sz="1400" spc="-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сутки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0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11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Поступило запросов о проведении телемедицинских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консультаций </a:t>
                      </a:r>
                      <a:r>
                        <a:rPr dirty="0" sz="1400">
                          <a:latin typeface="Tahoma"/>
                          <a:cs typeface="Tahoma"/>
                        </a:rPr>
                        <a:t>за</a:t>
                      </a:r>
                      <a:r>
                        <a:rPr dirty="0" sz="1400" spc="18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последние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сутки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53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12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4828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из них</a:t>
                      </a:r>
                      <a:r>
                        <a:rPr dirty="0" sz="1400" spc="-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экстренные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13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Проведено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первичных телемедицинских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консультаций </a:t>
                      </a:r>
                      <a:r>
                        <a:rPr dirty="0" sz="1400">
                          <a:latin typeface="Tahoma"/>
                          <a:cs typeface="Tahoma"/>
                        </a:rPr>
                        <a:t>за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последние</a:t>
                      </a:r>
                      <a:r>
                        <a:rPr dirty="0" sz="1400" spc="17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сутки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5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Tahoma"/>
                          <a:cs typeface="Tahoma"/>
                        </a:rPr>
                        <a:t>14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Проведено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повторных телемедицинских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консультаций </a:t>
                      </a:r>
                      <a:r>
                        <a:rPr dirty="0" sz="1400">
                          <a:latin typeface="Tahoma"/>
                          <a:cs typeface="Tahoma"/>
                        </a:rPr>
                        <a:t>за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последние</a:t>
                      </a:r>
                      <a:r>
                        <a:rPr dirty="0" sz="1400" spc="17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сутки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28460">
                <a:tc>
                  <a:txBody>
                    <a:bodyPr/>
                    <a:lstStyle/>
                    <a:p>
                      <a:pPr algn="ctr" marR="419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400" spc="-5">
                          <a:latin typeface="Times New Roman"/>
                          <a:cs typeface="Times New Roman"/>
                        </a:rPr>
                        <a:t>15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Летальных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исходов среди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проконсультированных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лиц за последние</a:t>
                      </a:r>
                      <a:r>
                        <a:rPr dirty="0" sz="1400" spc="18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сутки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345179" y="1994293"/>
            <a:ext cx="4624070" cy="0"/>
          </a:xfrm>
          <a:custGeom>
            <a:avLst/>
            <a:gdLst/>
            <a:ahLst/>
            <a:cxnLst/>
            <a:rect l="l" t="t" r="r" b="b"/>
            <a:pathLst>
              <a:path w="4624070" h="0">
                <a:moveTo>
                  <a:pt x="0" y="0"/>
                </a:moveTo>
                <a:lnTo>
                  <a:pt x="4623816" y="0"/>
                </a:lnTo>
              </a:path>
            </a:pathLst>
          </a:custGeom>
          <a:ln w="144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71739" y="1994293"/>
            <a:ext cx="875030" cy="0"/>
          </a:xfrm>
          <a:custGeom>
            <a:avLst/>
            <a:gdLst/>
            <a:ahLst/>
            <a:cxnLst/>
            <a:rect l="l" t="t" r="r" b="b"/>
            <a:pathLst>
              <a:path w="875029" h="0">
                <a:moveTo>
                  <a:pt x="0" y="0"/>
                </a:moveTo>
                <a:lnTo>
                  <a:pt x="874776" y="0"/>
                </a:lnTo>
              </a:path>
            </a:pathLst>
          </a:custGeom>
          <a:ln w="144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99566" y="774903"/>
            <a:ext cx="10038715" cy="148209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Сводная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информация,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направляемая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дистанционными консультативными</a:t>
            </a:r>
            <a:r>
              <a:rPr dirty="0" sz="1600" spc="-254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центрами</a:t>
            </a:r>
            <a:endParaRPr sz="16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анестезиологии-реаниматологии по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вопросам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диагностики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и лечения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новой</a:t>
            </a:r>
            <a:r>
              <a:rPr dirty="0" sz="1600" spc="-12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коронавирусной</a:t>
            </a:r>
            <a:endParaRPr sz="1600">
              <a:latin typeface="Tahoma"/>
              <a:cs typeface="Tahoma"/>
            </a:endParaRPr>
          </a:p>
          <a:p>
            <a:pPr algn="ctr" marL="635">
              <a:lnSpc>
                <a:spcPct val="100000"/>
              </a:lnSpc>
              <a:spcBef>
                <a:spcPts val="285"/>
              </a:spcBef>
            </a:pP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инфекции COVID-19 и пневмоний в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субъектах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Российской</a:t>
            </a:r>
            <a:r>
              <a:rPr dirty="0" sz="1600" spc="-254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Федерации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Tahoma"/>
              <a:cs typeface="Tahoma"/>
            </a:endParaRPr>
          </a:p>
          <a:p>
            <a:pPr algn="ctr" marL="355600">
              <a:lnSpc>
                <a:spcPct val="100000"/>
              </a:lnSpc>
            </a:pPr>
            <a:r>
              <a:rPr dirty="0" sz="1250" spc="-35" i="1">
                <a:latin typeface="Tahoma"/>
                <a:cs typeface="Tahoma"/>
              </a:rPr>
              <a:t>название субъекта</a:t>
            </a:r>
            <a:r>
              <a:rPr dirty="0" sz="1250" spc="45" i="1">
                <a:latin typeface="Tahoma"/>
                <a:cs typeface="Tahoma"/>
              </a:rPr>
              <a:t> </a:t>
            </a:r>
            <a:r>
              <a:rPr dirty="0" sz="1250" spc="-30" i="1">
                <a:latin typeface="Tahoma"/>
                <a:cs typeface="Tahoma"/>
              </a:rPr>
              <a:t>РФ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15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256540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ПРИЛОЖЕНИЕ </a:t>
            </a:r>
            <a:r>
              <a:rPr dirty="0" sz="1800"/>
              <a:t>№ 2 К </a:t>
            </a:r>
            <a:r>
              <a:rPr dirty="0" sz="1800" spc="-5"/>
              <a:t>ПОРЯДКУ ВЗАИМОДЕЙСТВИЯ ФЕДЕРАЛЬНЫХ</a:t>
            </a:r>
            <a:r>
              <a:rPr dirty="0" sz="1800"/>
              <a:t> </a:t>
            </a:r>
            <a:r>
              <a:rPr dirty="0" sz="1800" spc="-5"/>
              <a:t>ЦЕНТРОВ</a:t>
            </a:r>
            <a:endParaRPr sz="1800"/>
          </a:p>
          <a:p>
            <a:pPr algn="ctr" marL="259079">
              <a:lnSpc>
                <a:spcPct val="100000"/>
              </a:lnSpc>
            </a:pPr>
            <a:r>
              <a:rPr dirty="0" sz="1800"/>
              <a:t>С </a:t>
            </a:r>
            <a:r>
              <a:rPr dirty="0" sz="1800" spc="-5"/>
              <a:t>РЕГИОНАЛЬНЫМИ</a:t>
            </a:r>
            <a:r>
              <a:rPr dirty="0" sz="1800" spc="-35"/>
              <a:t> </a:t>
            </a:r>
            <a:r>
              <a:rPr dirty="0" sz="1800" spc="-5"/>
              <a:t>ЦЕНТРАМИ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503021" y="766952"/>
            <a:ext cx="11188700" cy="1002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408940" marR="40767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Информация о ежедневном динамическом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наблюдении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больного,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направляемая</a:t>
            </a:r>
            <a:r>
              <a:rPr dirty="0" sz="1600" spc="-25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медицинскими  организациями субъектов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Российской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Федерации в дистанционные консультативные</a:t>
            </a:r>
            <a:r>
              <a:rPr dirty="0" sz="1600" spc="-19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центры</a:t>
            </a:r>
            <a:endParaRPr sz="1600">
              <a:latin typeface="Tahoma"/>
              <a:cs typeface="Tahoma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анестезиологии-реаниматологии по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вопросам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диагностики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и лечения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новой коронавирусной</a:t>
            </a:r>
            <a:r>
              <a:rPr dirty="0" sz="1600" spc="-12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инфекции 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COVID-19 и пневмоний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в субъектах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Российской</a:t>
            </a:r>
            <a:r>
              <a:rPr dirty="0" sz="1600" spc="-18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Федерации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9250" y="1807336"/>
          <a:ext cx="5759450" cy="4853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7700"/>
                <a:gridCol w="942975"/>
                <a:gridCol w="1610360"/>
              </a:tblGrid>
              <a:tr h="435610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Параметры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193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39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Значения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193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390"/>
                    </a:solidFill>
                  </a:tcPr>
                </a:tc>
                <a:tc>
                  <a:txBody>
                    <a:bodyPr/>
                    <a:lstStyle/>
                    <a:p>
                      <a:pPr marL="445134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Единицы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752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измерения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46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390"/>
                    </a:solidFill>
                  </a:tcPr>
                </a:tc>
              </a:tr>
              <a:tr h="217804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Пол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7805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Возраст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лет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7804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Рост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м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7804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15">
                          <a:latin typeface="Tahoma"/>
                          <a:cs typeface="Tahoma"/>
                        </a:rPr>
                        <a:t>Вес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кг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Срок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беременности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(если</a:t>
                      </a:r>
                      <a:r>
                        <a:rPr dirty="0" sz="1200" spc="6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беременна)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нед.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7804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Состояние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плода</a:t>
                      </a:r>
                      <a:r>
                        <a:rPr dirty="0" sz="1200" spc="2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(норма/патология)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7805">
                <a:tc gridSpan="3"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Сопутствующие заболевания (подчеркнуть, или</a:t>
                      </a:r>
                      <a:r>
                        <a:rPr dirty="0" sz="1200" spc="7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выделить)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02691">
                <a:tc gridSpan="3"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Артериальная гипертензия,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ишемическая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болезнь сердца, сахарный</a:t>
                      </a:r>
                      <a:r>
                        <a:rPr dirty="0" sz="1200" spc="14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диабет,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69215" marR="227329">
                        <a:lnSpc>
                          <a:spcPct val="114999"/>
                        </a:lnSpc>
                        <a:tabLst>
                          <a:tab pos="5457190" algn="l"/>
                        </a:tabLst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иммунодефицитные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состояния,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хронические обструктивные болезни легких,  хроническая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почечная недостаточность,</a:t>
                      </a:r>
                      <a:r>
                        <a:rPr dirty="0" sz="1200" spc="1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иное</a:t>
                      </a:r>
                      <a:r>
                        <a:rPr dirty="0" sz="1200" spc="35">
                          <a:latin typeface="Tahoma"/>
                          <a:cs typeface="Tahoma"/>
                        </a:rPr>
                        <a:t> </a:t>
                      </a:r>
                      <a:r>
                        <a:rPr dirty="0" u="sng" sz="12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	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7804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Витальные</a:t>
                      </a:r>
                      <a:r>
                        <a:rPr dirty="0" sz="1200" spc="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признаки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Tемпература тела (мин-макс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за</a:t>
                      </a:r>
                      <a:r>
                        <a:rPr dirty="0" sz="1200" spc="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сутки)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45"/>
                        </a:lnSpc>
                      </a:pPr>
                      <a:r>
                        <a:rPr dirty="0" sz="800" spc="-5">
                          <a:latin typeface="Tahoma"/>
                          <a:cs typeface="Tahoma"/>
                        </a:rPr>
                        <a:t>0</a:t>
                      </a:r>
                      <a:r>
                        <a:rPr dirty="0" baseline="-16203" sz="1800" spc="-7">
                          <a:latin typeface="Tahoma"/>
                          <a:cs typeface="Tahoma"/>
                        </a:rPr>
                        <a:t>С</a:t>
                      </a:r>
                      <a:endParaRPr baseline="-16203" sz="1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Частота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дыхательных</a:t>
                      </a:r>
                      <a:r>
                        <a:rPr dirty="0" sz="1200" spc="4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движений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мин</a:t>
                      </a:r>
                      <a:r>
                        <a:rPr dirty="0" baseline="24305" sz="1200" spc="-7">
                          <a:latin typeface="Tahoma"/>
                          <a:cs typeface="Tahoma"/>
                        </a:rPr>
                        <a:t>-1</a:t>
                      </a:r>
                      <a:endParaRPr baseline="24305"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Частота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сердечных</a:t>
                      </a:r>
                      <a:r>
                        <a:rPr dirty="0" sz="1200" spc="4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сокращений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мин</a:t>
                      </a:r>
                      <a:r>
                        <a:rPr dirty="0" baseline="24305" sz="1200" spc="-7">
                          <a:latin typeface="Tahoma"/>
                          <a:cs typeface="Tahoma"/>
                        </a:rPr>
                        <a:t>-1</a:t>
                      </a:r>
                      <a:endParaRPr baseline="24305"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7804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артериальное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давление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мм</a:t>
                      </a:r>
                      <a:r>
                        <a:rPr dirty="0" sz="1200" spc="-3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рт.ст.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7881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Уровень насыщения крови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кислородом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Симптомы, динамика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7817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Одышка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+/–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7817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Кашель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+/–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89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7817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Мокрота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+/–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89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378702" y="1807336"/>
          <a:ext cx="5560695" cy="5050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81070"/>
                <a:gridCol w="923289"/>
                <a:gridCol w="1136650"/>
              </a:tblGrid>
              <a:tr h="420624"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Параметры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117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390"/>
                    </a:solidFill>
                  </a:tcPr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Значения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117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390"/>
                    </a:solidFill>
                  </a:tcPr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Единицы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13970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измерения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390"/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Анализ</a:t>
                      </a:r>
                      <a:r>
                        <a:rPr dirty="0" sz="1200" spc="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крови: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гемоглобин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г/л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лейкоциты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клеток</a:t>
                      </a:r>
                      <a:r>
                        <a:rPr dirty="0" sz="1200" spc="-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10</a:t>
                      </a:r>
                      <a:r>
                        <a:rPr dirty="0" baseline="24305" sz="1200" spc="-15">
                          <a:latin typeface="Tahoma"/>
                          <a:cs typeface="Tahoma"/>
                        </a:rPr>
                        <a:t>9</a:t>
                      </a:r>
                      <a:endParaRPr baseline="24305"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лимфоциты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тромбоциты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клеток</a:t>
                      </a:r>
                      <a:r>
                        <a:rPr dirty="0" sz="1200" spc="-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/10</a:t>
                      </a:r>
                      <a:r>
                        <a:rPr dirty="0" baseline="24305" sz="1200" spc="-15">
                          <a:latin typeface="Tahoma"/>
                          <a:cs typeface="Tahoma"/>
                        </a:rPr>
                        <a:t>9</a:t>
                      </a:r>
                      <a:endParaRPr baseline="24305"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СОЭ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мм/час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0311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С-реактивный</a:t>
                      </a:r>
                      <a:r>
                        <a:rPr dirty="0" sz="12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белок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г/л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630936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парциальное напряжение кислорода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артериальной крови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соотнесенное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1200" spc="5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фракции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кислорода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дыхательной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смеси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мм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рт.ст.</a:t>
                      </a:r>
                      <a:r>
                        <a:rPr dirty="0" sz="1200" spc="-5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/%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5">
                          <a:latin typeface="Tahoma"/>
                          <a:cs typeface="Tahoma"/>
                        </a:rPr>
                        <a:t>рН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0312">
                <a:tc gridSpan="3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Параметры</a:t>
                      </a:r>
                      <a:r>
                        <a:rPr dirty="0" sz="1200" spc="-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ИВЛ: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0312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Фракция кислорода на</a:t>
                      </a:r>
                      <a:r>
                        <a:rPr dirty="0" sz="1200" spc="-2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вдохе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Частота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 дыхания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мин</a:t>
                      </a:r>
                      <a:r>
                        <a:rPr dirty="0" baseline="24305" sz="1200" spc="-7">
                          <a:latin typeface="Tahoma"/>
                          <a:cs typeface="Tahoma"/>
                        </a:rPr>
                        <a:t>-1</a:t>
                      </a:r>
                      <a:endParaRPr baseline="24305"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0311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Дыхательный</a:t>
                      </a:r>
                      <a:r>
                        <a:rPr dirty="0" sz="12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объем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мл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0261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Конечно-экспираторное</a:t>
                      </a:r>
                      <a:r>
                        <a:rPr dirty="0" sz="1200" spc="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давление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см</a:t>
                      </a:r>
                      <a:r>
                        <a:rPr dirty="0" sz="1200" spc="-3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вод.ст.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0312">
                <a:tc gridSpan="3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Оценка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состояния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(подчеркнуть или</a:t>
                      </a:r>
                      <a:r>
                        <a:rPr dirty="0" sz="1200" spc="7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выделить):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0312">
                <a:tc gridSpan="3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улучшение,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стабильное,</a:t>
                      </a:r>
                      <a:r>
                        <a:rPr dirty="0" sz="1200" spc="5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ухудшение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0312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средней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тяжести,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тяжелое,</a:t>
                      </a:r>
                      <a:r>
                        <a:rPr dirty="0" sz="1200" spc="8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терминальное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0311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Врач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0312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Контактный</a:t>
                      </a:r>
                      <a:r>
                        <a:rPr dirty="0" sz="12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телефон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7184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e-mail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L="252095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ПРОТОКОЛ КОНСУЛЬТАЦИИ </a:t>
            </a:r>
            <a:r>
              <a:rPr dirty="0" spc="-5"/>
              <a:t>С ПРИМЕНЕНИЕМ</a:t>
            </a:r>
            <a:r>
              <a:rPr dirty="0" spc="80"/>
              <a:t> </a:t>
            </a:r>
            <a:r>
              <a:rPr dirty="0" spc="-10"/>
              <a:t>ТЕЛЕМЕДИЦИНСКИХ</a:t>
            </a:r>
          </a:p>
          <a:p>
            <a:pPr algn="ctr" marL="253365">
              <a:lnSpc>
                <a:spcPct val="100000"/>
              </a:lnSpc>
            </a:pPr>
            <a:r>
              <a:rPr dirty="0" spc="-10"/>
              <a:t>ТЕХНОЛОГИЙ. Приложение № </a:t>
            </a:r>
            <a:r>
              <a:rPr dirty="0" spc="-5"/>
              <a:t>3 к</a:t>
            </a:r>
            <a:r>
              <a:rPr dirty="0" spc="55"/>
              <a:t> </a:t>
            </a:r>
            <a:r>
              <a:rPr dirty="0" spc="-15"/>
              <a:t>Порядку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12905" y="6485635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17</a:t>
            </a:r>
            <a:endParaRPr sz="1100">
              <a:latin typeface="Tahoma"/>
              <a:cs typeface="Tahom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17842" y="1051255"/>
          <a:ext cx="5626100" cy="4808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85"/>
                <a:gridCol w="3989704"/>
                <a:gridCol w="1096010"/>
              </a:tblGrid>
              <a:tr h="426135"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1.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06680"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601345">
                        <a:lnSpc>
                          <a:spcPts val="1200"/>
                        </a:lnSpc>
                        <a:spcBef>
                          <a:spcPts val="48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Номер запроса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о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проведении телемедицинской  консультации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096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67335"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2.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27305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Цель телемедицинской</a:t>
                      </a:r>
                      <a:r>
                        <a:rPr dirty="0" sz="1200" spc="4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консультации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192404">
                <a:tc>
                  <a:txBody>
                    <a:bodyPr/>
                    <a:lstStyle/>
                    <a:p>
                      <a:pPr marL="164465">
                        <a:lnSpc>
                          <a:spcPts val="1365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3.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365"/>
                        </a:lnSpc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Наименование регионального</a:t>
                      </a:r>
                      <a:r>
                        <a:rPr dirty="0" sz="1200" spc="2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центра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714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64465">
                        <a:lnSpc>
                          <a:spcPct val="100000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4.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3175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 marR="346075">
                        <a:lnSpc>
                          <a:spcPct val="97300"/>
                        </a:lnSpc>
                        <a:spcBef>
                          <a:spcPts val="1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Фамилия,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имя,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отчество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(при наличии), должность  врача-специалиста регионального центра, 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направившего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запрос на телемедицинскую  консультацию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</a:t>
                      </a:r>
                      <a:r>
                        <a:rPr dirty="0" sz="1200" spc="-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ФДРКЦ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27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192404">
                <a:tc>
                  <a:txBody>
                    <a:bodyPr/>
                    <a:lstStyle/>
                    <a:p>
                      <a:pPr marL="164465">
                        <a:lnSpc>
                          <a:spcPts val="1370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5.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370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Фамилия,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имя,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отчество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(при наличии)</a:t>
                      </a:r>
                      <a:r>
                        <a:rPr dirty="0" sz="1200" spc="7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92532">
                <a:tc>
                  <a:txBody>
                    <a:bodyPr/>
                    <a:lstStyle/>
                    <a:p>
                      <a:pPr marL="164465">
                        <a:lnSpc>
                          <a:spcPts val="1365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6.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365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Дата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рождения</a:t>
                      </a:r>
                      <a:r>
                        <a:rPr dirty="0" sz="12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192404">
                <a:tc>
                  <a:txBody>
                    <a:bodyPr/>
                    <a:lstStyle/>
                    <a:p>
                      <a:pPr marL="164465">
                        <a:lnSpc>
                          <a:spcPts val="1370"/>
                        </a:lnSpc>
                      </a:pPr>
                      <a:r>
                        <a:rPr dirty="0" sz="1200" spc="-105">
                          <a:latin typeface="Tahoma"/>
                          <a:cs typeface="Tahoma"/>
                        </a:rPr>
                        <a:t>7.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370"/>
                        </a:lnSpc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Пол</a:t>
                      </a:r>
                      <a:r>
                        <a:rPr dirty="0" sz="1200" spc="-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92405">
                <a:tc>
                  <a:txBody>
                    <a:bodyPr/>
                    <a:lstStyle/>
                    <a:p>
                      <a:pPr marL="164465">
                        <a:lnSpc>
                          <a:spcPts val="1370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8.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370"/>
                        </a:lnSpc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СНИЛС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20674"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9.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244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860425">
                        <a:lnSpc>
                          <a:spcPts val="1200"/>
                        </a:lnSpc>
                        <a:spcBef>
                          <a:spcPts val="7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Номер полиса обязательного медицинского  страхования (при наличии)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952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20801"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10.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244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Анамнез жизни</a:t>
                      </a:r>
                      <a:r>
                        <a:rPr dirty="0" sz="1200" spc="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244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192405">
                <a:tc>
                  <a:txBody>
                    <a:bodyPr/>
                    <a:lstStyle/>
                    <a:p>
                      <a:pPr marL="164465">
                        <a:lnSpc>
                          <a:spcPts val="1375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11.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1375"/>
                        </a:lnSpc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Анамнез заболевания</a:t>
                      </a:r>
                      <a:r>
                        <a:rPr dirty="0" sz="1200" spc="5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20802"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12.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879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Эпидемиологический</a:t>
                      </a:r>
                      <a:r>
                        <a:rPr dirty="0" sz="12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анамнез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879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13.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879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Перенесенные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и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хронические</a:t>
                      </a:r>
                      <a:r>
                        <a:rPr dirty="0" sz="1200" spc="6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заболевания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879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14.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879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Объективные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данные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о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состоянии</a:t>
                      </a:r>
                      <a:r>
                        <a:rPr dirty="0" sz="1200" spc="10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879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20801"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15.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88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Диагноз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основной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88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20700"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16.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88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Диагноз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сопутствующий,</a:t>
                      </a:r>
                      <a:r>
                        <a:rPr dirty="0" sz="1200" spc="3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осложнения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588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461759" y="1051242"/>
          <a:ext cx="5155565" cy="4841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0695"/>
                <a:gridCol w="3669665"/>
                <a:gridCol w="1003935"/>
              </a:tblGrid>
              <a:tr h="361759">
                <a:tc>
                  <a:txBody>
                    <a:bodyPr/>
                    <a:lstStyle/>
                    <a:p>
                      <a:pPr algn="ctr" marL="5016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200" spc="-40">
                          <a:latin typeface="Tahoma"/>
                          <a:cs typeface="Tahoma"/>
                        </a:rPr>
                        <a:t>17.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4295"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55880">
                        <a:lnSpc>
                          <a:spcPts val="1200"/>
                        </a:lnSpc>
                        <a:spcBef>
                          <a:spcPts val="22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Результаты лабораторных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исследований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пациента 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с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указанием даты проведения</a:t>
                      </a:r>
                      <a:r>
                        <a:rPr dirty="0" sz="1200" spc="5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исследований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633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159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18.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715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 marR="440055">
                        <a:lnSpc>
                          <a:spcPct val="97500"/>
                        </a:lnSpc>
                        <a:spcBef>
                          <a:spcPts val="38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Результаты инструментальных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исследований 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пациента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с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указанием даты проведения 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исследований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4889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1055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 marL="61594">
                        <a:lnSpc>
                          <a:spcPct val="100000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19.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6830">
                        <a:lnSpc>
                          <a:spcPct val="97500"/>
                        </a:lnSpc>
                        <a:spcBef>
                          <a:spcPts val="65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Параметры, отражающие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состояние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жизненно  важных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функций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организма человека,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том числе  данные пульсоксиметрии,</a:t>
                      </a:r>
                      <a:r>
                        <a:rPr dirty="0" sz="12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аппаратов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8100" marR="278765">
                        <a:lnSpc>
                          <a:spcPts val="1390"/>
                        </a:lnSpc>
                        <a:spcBef>
                          <a:spcPts val="4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искусственной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вентиляции легких,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с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указанием  даты проведения</a:t>
                      </a:r>
                      <a:r>
                        <a:rPr dirty="0" sz="1200" spc="6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обследований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6330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159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20.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35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38100" marR="655320">
                        <a:lnSpc>
                          <a:spcPct val="97500"/>
                        </a:lnSpc>
                        <a:spcBef>
                          <a:spcPts val="39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Данные консультаций пациента врачами- 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специалистами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медицинской организации 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субъекта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Российской</a:t>
                      </a:r>
                      <a:r>
                        <a:rPr dirty="0" sz="12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Федерации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4953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61823">
                <a:tc>
                  <a:txBody>
                    <a:bodyPr/>
                    <a:lstStyle/>
                    <a:p>
                      <a:pPr algn="ctr" marL="61594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21.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5565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Проводимое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лечение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5565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61695">
                <a:tc>
                  <a:txBody>
                    <a:bodyPr/>
                    <a:lstStyle/>
                    <a:p>
                      <a:pPr algn="ctr" marL="61594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22.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5565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ts val="1320"/>
                        </a:lnSpc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Заключение по результатам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телемедицинской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8100">
                        <a:lnSpc>
                          <a:spcPts val="1320"/>
                        </a:lnSpc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консультации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7043">
                <a:tc>
                  <a:txBody>
                    <a:bodyPr/>
                    <a:lstStyle/>
                    <a:p>
                      <a:pPr algn="ctr" marL="127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23.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381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Рекомендации по лекарственной</a:t>
                      </a:r>
                      <a:r>
                        <a:rPr dirty="0" sz="1200" spc="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терапии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381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17043">
                <a:tc>
                  <a:txBody>
                    <a:bodyPr/>
                    <a:lstStyle/>
                    <a:p>
                      <a:pPr algn="ctr" marL="127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24.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381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Рекомендации по респираторной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поддержке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381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17043">
                <a:tc>
                  <a:txBody>
                    <a:bodyPr/>
                    <a:lstStyle/>
                    <a:p>
                      <a:pPr algn="ctr" marL="127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25.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381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Другие рекомендации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381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61822">
                <a:tc>
                  <a:txBody>
                    <a:bodyPr/>
                    <a:lstStyle/>
                    <a:p>
                      <a:pPr algn="ctr" marL="127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26.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 marR="807085">
                        <a:lnSpc>
                          <a:spcPts val="1200"/>
                        </a:lnSpc>
                        <a:spcBef>
                          <a:spcPts val="24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Результаты динамического наблюдения 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за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 пациентом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3048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422021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dirty="0" sz="1200" spc="-40">
                          <a:latin typeface="Tahoma"/>
                          <a:cs typeface="Tahoma"/>
                        </a:rPr>
                        <a:t>27.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06680"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511809">
                        <a:lnSpc>
                          <a:spcPts val="1390"/>
                        </a:lnSpc>
                        <a:spcBef>
                          <a:spcPts val="320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Информация о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выполнении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регионе  рекомендаций ФДРКЦ (при повторной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ТМК)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4064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9D9D9"/>
                      </a:solidFill>
                      <a:prstDash val="solid"/>
                    </a:lnL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815207" y="6292111"/>
            <a:ext cx="4271010" cy="0"/>
          </a:xfrm>
          <a:custGeom>
            <a:avLst/>
            <a:gdLst/>
            <a:ahLst/>
            <a:cxnLst/>
            <a:rect l="l" t="t" r="r" b="b"/>
            <a:pathLst>
              <a:path w="4271009" h="0">
                <a:moveTo>
                  <a:pt x="0" y="0"/>
                </a:moveTo>
                <a:lnTo>
                  <a:pt x="4270558" y="0"/>
                </a:lnTo>
              </a:path>
            </a:pathLst>
          </a:custGeom>
          <a:ln w="1113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921510" y="6447840"/>
            <a:ext cx="8053705" cy="238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10">
                <a:latin typeface="Tahoma"/>
                <a:cs typeface="Tahoma"/>
              </a:rPr>
              <a:t>(фамилия, </a:t>
            </a:r>
            <a:r>
              <a:rPr dirty="0" sz="1400" spc="-5">
                <a:latin typeface="Tahoma"/>
                <a:cs typeface="Tahoma"/>
              </a:rPr>
              <a:t>имя, отчество </a:t>
            </a:r>
            <a:r>
              <a:rPr dirty="0" sz="1400" spc="-10">
                <a:latin typeface="Tahoma"/>
                <a:cs typeface="Tahoma"/>
              </a:rPr>
              <a:t>(при наличии), должность врача-специалиста ФДРКЦ) </a:t>
            </a:r>
            <a:r>
              <a:rPr dirty="0" sz="1400" spc="-15">
                <a:latin typeface="Tahoma"/>
                <a:cs typeface="Tahoma"/>
              </a:rPr>
              <a:t>(дата)</a:t>
            </a:r>
            <a:r>
              <a:rPr dirty="0" sz="1400" spc="110">
                <a:latin typeface="Tahoma"/>
                <a:cs typeface="Tahoma"/>
              </a:rPr>
              <a:t> </a:t>
            </a:r>
            <a:r>
              <a:rPr dirty="0" sz="1400" spc="-10">
                <a:latin typeface="Tahoma"/>
                <a:cs typeface="Tahoma"/>
              </a:rPr>
              <a:t>(подпись)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" y="164592"/>
            <a:ext cx="2109216" cy="58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836294">
              <a:lnSpc>
                <a:spcPts val="2155"/>
              </a:lnSpc>
              <a:spcBef>
                <a:spcPts val="100"/>
              </a:spcBef>
            </a:pPr>
            <a:r>
              <a:rPr dirty="0" sz="1800" spc="-5"/>
              <a:t>ОРГАНИЗАЦИЯ ОКАЗАНИЯ СКОРОЙ МЕДИЦИНСКОЙ</a:t>
            </a:r>
            <a:r>
              <a:rPr dirty="0" sz="1800" spc="-35"/>
              <a:t> </a:t>
            </a:r>
            <a:r>
              <a:rPr dirty="0" sz="1800"/>
              <a:t>ПОМОЩИ</a:t>
            </a:r>
            <a:endParaRPr sz="1800"/>
          </a:p>
          <a:p>
            <a:pPr algn="ctr" marL="836294">
              <a:lnSpc>
                <a:spcPts val="1675"/>
              </a:lnSpc>
            </a:pPr>
            <a:r>
              <a:rPr dirty="0" sz="1400" spc="-5"/>
              <a:t>(приложение </a:t>
            </a:r>
            <a:r>
              <a:rPr dirty="0" sz="1400" spc="-10"/>
              <a:t>№ </a:t>
            </a:r>
            <a:r>
              <a:rPr dirty="0" sz="1400" spc="-5"/>
              <a:t>2 к приказу </a:t>
            </a:r>
            <a:r>
              <a:rPr dirty="0" sz="1400" spc="-10"/>
              <a:t>Минздрава </a:t>
            </a:r>
            <a:r>
              <a:rPr dirty="0" sz="1400" spc="-5"/>
              <a:t>России от </a:t>
            </a:r>
            <a:r>
              <a:rPr dirty="0" sz="1400"/>
              <a:t>19.03.2020 </a:t>
            </a:r>
            <a:r>
              <a:rPr dirty="0" sz="1400" spc="-10"/>
              <a:t>№</a:t>
            </a:r>
            <a:r>
              <a:rPr dirty="0" sz="1400" spc="100"/>
              <a:t> </a:t>
            </a:r>
            <a:r>
              <a:rPr dirty="0" sz="1400" spc="-5"/>
              <a:t>198н)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11812905" y="6485635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18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1661" y="1923186"/>
            <a:ext cx="9792970" cy="4575810"/>
          </a:xfrm>
          <a:prstGeom prst="rect">
            <a:avLst/>
          </a:prstGeom>
        </p:spPr>
        <p:txBody>
          <a:bodyPr wrap="square" lIns="0" tIns="115570" rIns="0" bIns="0" rtlCol="0" vert="horz">
            <a:spAutoFit/>
          </a:bodyPr>
          <a:lstStyle/>
          <a:p>
            <a:pPr marL="19050">
              <a:lnSpc>
                <a:spcPct val="100000"/>
              </a:lnSpc>
              <a:spcBef>
                <a:spcPts val="910"/>
              </a:spcBef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Определяет приоритет вызовов </a:t>
            </a: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– пациенты с симптомами </a:t>
            </a:r>
            <a:r>
              <a:rPr dirty="0" sz="1600" spc="-5">
                <a:solidFill>
                  <a:srgbClr val="FF0000"/>
                </a:solidFill>
                <a:latin typeface="Tahoma"/>
                <a:cs typeface="Tahoma"/>
              </a:rPr>
              <a:t>ОРВИ, </a:t>
            </a: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в </a:t>
            </a:r>
            <a:r>
              <a:rPr dirty="0" sz="1600" spc="-5">
                <a:solidFill>
                  <a:srgbClr val="FF0000"/>
                </a:solidFill>
                <a:latin typeface="Tahoma"/>
                <a:cs typeface="Tahoma"/>
              </a:rPr>
              <a:t>том </a:t>
            </a: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числе </a:t>
            </a:r>
            <a:r>
              <a:rPr dirty="0" sz="1600" spc="-5">
                <a:solidFill>
                  <a:srgbClr val="FF0000"/>
                </a:solidFill>
                <a:latin typeface="Tahoma"/>
                <a:cs typeface="Tahoma"/>
              </a:rPr>
              <a:t>лица </a:t>
            </a: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из групп</a:t>
            </a:r>
            <a:r>
              <a:rPr dirty="0" sz="1600" spc="-13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риска:</a:t>
            </a:r>
            <a:endParaRPr sz="1600">
              <a:latin typeface="Tahoma"/>
              <a:cs typeface="Tahoma"/>
            </a:endParaRPr>
          </a:p>
          <a:p>
            <a:pPr marL="306070" indent="-28765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06070" algn="l"/>
                <a:tab pos="306705" algn="l"/>
              </a:tabLst>
            </a:pP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лица </a:t>
            </a:r>
            <a:r>
              <a:rPr dirty="0" sz="1600" spc="5">
                <a:solidFill>
                  <a:srgbClr val="FF0000"/>
                </a:solidFill>
                <a:latin typeface="Tahoma"/>
                <a:cs typeface="Tahoma"/>
              </a:rPr>
              <a:t>в </a:t>
            </a: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возрасте старше </a:t>
            </a:r>
            <a:r>
              <a:rPr dirty="0" sz="1600" spc="5">
                <a:solidFill>
                  <a:srgbClr val="FF0000"/>
                </a:solidFill>
                <a:latin typeface="Tahoma"/>
                <a:cs typeface="Tahoma"/>
              </a:rPr>
              <a:t>60</a:t>
            </a:r>
            <a:r>
              <a:rPr dirty="0" sz="1600" spc="-8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-5">
                <a:solidFill>
                  <a:srgbClr val="FF0000"/>
                </a:solidFill>
                <a:latin typeface="Tahoma"/>
                <a:cs typeface="Tahoma"/>
              </a:rPr>
              <a:t>лет</a:t>
            </a:r>
            <a:endParaRPr sz="1600">
              <a:latin typeface="Tahoma"/>
              <a:cs typeface="Tahoma"/>
            </a:endParaRPr>
          </a:p>
          <a:p>
            <a:pPr marL="306070" marR="1154430" indent="-28702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306070" algn="l"/>
                <a:tab pos="306705" algn="l"/>
              </a:tabLst>
            </a:pP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лица, страдающие </a:t>
            </a:r>
            <a:r>
              <a:rPr dirty="0" sz="1600" spc="-5">
                <a:solidFill>
                  <a:srgbClr val="FF0000"/>
                </a:solidFill>
                <a:latin typeface="Tahoma"/>
                <a:cs typeface="Tahoma"/>
              </a:rPr>
              <a:t>хроническими </a:t>
            </a: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заболеваниями </a:t>
            </a:r>
            <a:r>
              <a:rPr dirty="0" sz="1600" spc="-5">
                <a:solidFill>
                  <a:srgbClr val="FF0000"/>
                </a:solidFill>
                <a:latin typeface="Tahoma"/>
                <a:cs typeface="Tahoma"/>
              </a:rPr>
              <a:t>бронхолегочной, сердечно-сосудистой  </a:t>
            </a: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и эндокринной</a:t>
            </a:r>
            <a:r>
              <a:rPr dirty="0" sz="1600" spc="-6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систем</a:t>
            </a:r>
            <a:endParaRPr sz="1600">
              <a:latin typeface="Tahoma"/>
              <a:cs typeface="Tahoma"/>
            </a:endParaRPr>
          </a:p>
          <a:p>
            <a:pPr marL="306070" indent="-287655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306070" algn="l"/>
                <a:tab pos="306705" algn="l"/>
              </a:tabLst>
            </a:pP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беременные</a:t>
            </a:r>
            <a:r>
              <a:rPr dirty="0" sz="1600" spc="-6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>
                <a:solidFill>
                  <a:srgbClr val="FF0000"/>
                </a:solidFill>
                <a:latin typeface="Tahoma"/>
                <a:cs typeface="Tahoma"/>
              </a:rPr>
              <a:t>женщины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2050">
              <a:latin typeface="Tahoma"/>
              <a:cs typeface="Tahoma"/>
            </a:endParaRPr>
          </a:p>
          <a:p>
            <a:pPr marL="12700" marR="1236980">
              <a:lnSpc>
                <a:spcPct val="100000"/>
              </a:lnSpc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Определяет действия по реализации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мер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по профилактике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и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снижению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рисков 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распространения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COVID-19:</a:t>
            </a:r>
            <a:endParaRPr sz="1600">
              <a:latin typeface="Tahoma"/>
              <a:cs typeface="Tahoma"/>
            </a:endParaRPr>
          </a:p>
          <a:p>
            <a:pPr marL="299085" marR="294640" indent="-287020">
              <a:lnSpc>
                <a:spcPct val="100000"/>
              </a:lnSpc>
              <a:spcBef>
                <a:spcPts val="819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Tahoma"/>
                <a:cs typeface="Tahoma"/>
              </a:rPr>
              <a:t>руководителей </a:t>
            </a:r>
            <a:r>
              <a:rPr dirty="0" sz="1600" spc="-5" b="1">
                <a:latin typeface="Tahoma"/>
                <a:cs typeface="Tahoma"/>
              </a:rPr>
              <a:t>органов </a:t>
            </a:r>
            <a:r>
              <a:rPr dirty="0" sz="1600" b="1">
                <a:latin typeface="Tahoma"/>
                <a:cs typeface="Tahoma"/>
              </a:rPr>
              <a:t>исполнительной власти </a:t>
            </a:r>
            <a:r>
              <a:rPr dirty="0" sz="1600" spc="-5">
                <a:latin typeface="Tahoma"/>
                <a:cs typeface="Tahoma"/>
              </a:rPr>
              <a:t>субъектов Российской Федерации </a:t>
            </a: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сфере  </a:t>
            </a:r>
            <a:r>
              <a:rPr dirty="0" sz="1600">
                <a:latin typeface="Tahoma"/>
                <a:cs typeface="Tahoma"/>
              </a:rPr>
              <a:t>охраны</a:t>
            </a:r>
            <a:r>
              <a:rPr dirty="0" sz="1600" spc="-1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здоровья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Tahoma"/>
                <a:cs typeface="Tahoma"/>
              </a:rPr>
              <a:t>руководителей </a:t>
            </a:r>
            <a:r>
              <a:rPr dirty="0" sz="1600" spc="5" b="1">
                <a:latin typeface="Tahoma"/>
                <a:cs typeface="Tahoma"/>
              </a:rPr>
              <a:t>медицинских </a:t>
            </a:r>
            <a:r>
              <a:rPr dirty="0" sz="1600" b="1">
                <a:latin typeface="Tahoma"/>
                <a:cs typeface="Tahoma"/>
              </a:rPr>
              <a:t>организаций </a:t>
            </a:r>
            <a:r>
              <a:rPr dirty="0" sz="1600">
                <a:latin typeface="Tahoma"/>
                <a:cs typeface="Tahoma"/>
              </a:rPr>
              <a:t>оказывающих </a:t>
            </a:r>
            <a:r>
              <a:rPr dirty="0" sz="1600" spc="-5">
                <a:latin typeface="Tahoma"/>
                <a:cs typeface="Tahoma"/>
              </a:rPr>
              <a:t>скорую </a:t>
            </a:r>
            <a:r>
              <a:rPr dirty="0" sz="1600">
                <a:latin typeface="Tahoma"/>
                <a:cs typeface="Tahoma"/>
              </a:rPr>
              <a:t>медицинскую</a:t>
            </a:r>
            <a:r>
              <a:rPr dirty="0" sz="1600" spc="-19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помощь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5" b="1">
                <a:latin typeface="Tahoma"/>
                <a:cs typeface="Tahoma"/>
              </a:rPr>
              <a:t>медицинских </a:t>
            </a:r>
            <a:r>
              <a:rPr dirty="0" sz="1600" b="1">
                <a:latin typeface="Tahoma"/>
                <a:cs typeface="Tahoma"/>
              </a:rPr>
              <a:t>работников </a:t>
            </a:r>
            <a:r>
              <a:rPr dirty="0" sz="1600" spc="5" b="1">
                <a:latin typeface="Tahoma"/>
                <a:cs typeface="Tahoma"/>
              </a:rPr>
              <a:t>станций </a:t>
            </a:r>
            <a:r>
              <a:rPr dirty="0" sz="1600" b="1">
                <a:latin typeface="Tahoma"/>
                <a:cs typeface="Tahoma"/>
              </a:rPr>
              <a:t>(отделений) </a:t>
            </a:r>
            <a:r>
              <a:rPr dirty="0" sz="1600" spc="-5" b="1">
                <a:latin typeface="Tahoma"/>
                <a:cs typeface="Tahoma"/>
              </a:rPr>
              <a:t>скорой </a:t>
            </a:r>
            <a:r>
              <a:rPr dirty="0" sz="1600" b="1">
                <a:latin typeface="Tahoma"/>
                <a:cs typeface="Tahoma"/>
              </a:rPr>
              <a:t>медицинской помощи </a:t>
            </a:r>
            <a:r>
              <a:rPr dirty="0" sz="1600">
                <a:latin typeface="Tahoma"/>
                <a:cs typeface="Tahoma"/>
              </a:rPr>
              <a:t>по</a:t>
            </a:r>
            <a:r>
              <a:rPr dirty="0" sz="1600" spc="-23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приему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вызова скорой </a:t>
            </a:r>
            <a:r>
              <a:rPr dirty="0" sz="1600">
                <a:latin typeface="Tahoma"/>
                <a:cs typeface="Tahoma"/>
              </a:rPr>
              <a:t>медицинской помощи (Приложение </a:t>
            </a:r>
            <a:r>
              <a:rPr dirty="0" sz="1600" spc="5">
                <a:latin typeface="Tahoma"/>
                <a:cs typeface="Tahoma"/>
              </a:rPr>
              <a:t>1 к </a:t>
            </a:r>
            <a:r>
              <a:rPr dirty="0" sz="1600">
                <a:latin typeface="Tahoma"/>
                <a:cs typeface="Tahoma"/>
              </a:rPr>
              <a:t>Временному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порядку)</a:t>
            </a:r>
            <a:endParaRPr sz="1600">
              <a:latin typeface="Tahoma"/>
              <a:cs typeface="Tahoma"/>
            </a:endParaRPr>
          </a:p>
          <a:p>
            <a:pPr marL="299085" marR="476250" indent="-287020">
              <a:lnSpc>
                <a:spcPct val="100000"/>
              </a:lnSpc>
              <a:spcBef>
                <a:spcPts val="819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Tahoma"/>
                <a:cs typeface="Tahoma"/>
              </a:rPr>
              <a:t>специализированных </a:t>
            </a:r>
            <a:r>
              <a:rPr dirty="0" sz="1600" spc="5" b="1">
                <a:latin typeface="Tahoma"/>
                <a:cs typeface="Tahoma"/>
              </a:rPr>
              <a:t>выездных </a:t>
            </a:r>
            <a:r>
              <a:rPr dirty="0" sz="1600" b="1">
                <a:latin typeface="Tahoma"/>
                <a:cs typeface="Tahoma"/>
              </a:rPr>
              <a:t>бригад </a:t>
            </a:r>
            <a:r>
              <a:rPr dirty="0" sz="1600" spc="-5">
                <a:latin typeface="Tahoma"/>
                <a:cs typeface="Tahoma"/>
              </a:rPr>
              <a:t>скорой медицинской </a:t>
            </a:r>
            <a:r>
              <a:rPr dirty="0" sz="1600">
                <a:latin typeface="Tahoma"/>
                <a:cs typeface="Tahoma"/>
              </a:rPr>
              <a:t>помощи по соблюдению мер  инфекционной безопасности (Приложение 2 к Временному</a:t>
            </a:r>
            <a:r>
              <a:rPr dirty="0" sz="1600" spc="-19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порядку)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35736"/>
            <a:ext cx="12192000" cy="850900"/>
          </a:xfrm>
          <a:custGeom>
            <a:avLst/>
            <a:gdLst/>
            <a:ahLst/>
            <a:cxnLst/>
            <a:rect l="l" t="t" r="r" b="b"/>
            <a:pathLst>
              <a:path w="12192000" h="850900">
                <a:moveTo>
                  <a:pt x="12192000" y="0"/>
                </a:moveTo>
                <a:lnTo>
                  <a:pt x="0" y="0"/>
                </a:lnTo>
                <a:lnTo>
                  <a:pt x="0" y="850391"/>
                </a:lnTo>
                <a:lnTo>
                  <a:pt x="12192000" y="85039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0" y="935736"/>
            <a:ext cx="12192000" cy="850900"/>
          </a:xfrm>
          <a:prstGeom prst="rect">
            <a:avLst/>
          </a:prstGeom>
          <a:ln w="24384">
            <a:solidFill>
              <a:srgbClr val="00508B"/>
            </a:solidFill>
          </a:ln>
        </p:spPr>
        <p:txBody>
          <a:bodyPr wrap="square" lIns="0" tIns="78740" rIns="0" bIns="0" rtlCol="0" vert="horz">
            <a:spAutoFit/>
          </a:bodyPr>
          <a:lstStyle/>
          <a:p>
            <a:pPr marL="1793239">
              <a:lnSpc>
                <a:spcPct val="100000"/>
              </a:lnSpc>
              <a:spcBef>
                <a:spcPts val="620"/>
              </a:spcBef>
            </a:pP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«Временный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порядок</a:t>
            </a:r>
            <a:r>
              <a:rPr dirty="0" sz="15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организации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оказания</a:t>
            </a:r>
            <a:r>
              <a:rPr dirty="0" sz="150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скорой,</a:t>
            </a:r>
            <a:r>
              <a:rPr dirty="0" sz="15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5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том</a:t>
            </a:r>
            <a:r>
              <a:rPr dirty="0" sz="15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числе</a:t>
            </a:r>
            <a:r>
              <a:rPr dirty="0" sz="15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скорой</a:t>
            </a:r>
            <a:endParaRPr sz="1500">
              <a:latin typeface="Tahoma"/>
              <a:cs typeface="Tahoma"/>
            </a:endParaRPr>
          </a:p>
          <a:p>
            <a:pPr marL="1793239" marR="1640839">
              <a:lnSpc>
                <a:spcPct val="100000"/>
              </a:lnSpc>
            </a:pP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специализированной,</a:t>
            </a:r>
            <a:r>
              <a:rPr dirty="0" sz="15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медицинской</a:t>
            </a:r>
            <a:r>
              <a:rPr dirty="0" sz="15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помощи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целях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реализации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мер</a:t>
            </a:r>
            <a:r>
              <a:rPr dirty="0" sz="1500" spc="-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 профилактике 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снижению рисков распространения новой коронавирусной инфекции</a:t>
            </a:r>
            <a:r>
              <a:rPr dirty="0" sz="1500" spc="-2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COVID-19»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2311" y="1039367"/>
            <a:ext cx="658368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" y="164592"/>
            <a:ext cx="2109216" cy="58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12905" y="6485635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19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6859" y="2509850"/>
            <a:ext cx="5564505" cy="366902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99085" marR="528955" indent="-287020">
              <a:lnSpc>
                <a:spcPct val="100000"/>
              </a:lnSpc>
              <a:spcBef>
                <a:spcPts val="95"/>
              </a:spcBef>
              <a:buClr>
                <a:srgbClr val="005390"/>
              </a:buClr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обеспечить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готовность к </a:t>
            </a: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оперативному оказанию 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медицинской помощи </a:t>
            </a:r>
            <a:r>
              <a:rPr dirty="0" sz="1400" spc="-10">
                <a:latin typeface="Tahoma"/>
                <a:cs typeface="Tahoma"/>
              </a:rPr>
              <a:t>пациентам </a:t>
            </a:r>
            <a:r>
              <a:rPr dirty="0" sz="1400" spc="-5">
                <a:latin typeface="Tahoma"/>
                <a:cs typeface="Tahoma"/>
              </a:rPr>
              <a:t>с симптомами </a:t>
            </a:r>
            <a:r>
              <a:rPr dirty="0" sz="1400" spc="-10">
                <a:latin typeface="Tahoma"/>
                <a:cs typeface="Tahoma"/>
              </a:rPr>
              <a:t>ОРВИ,  </a:t>
            </a:r>
            <a:r>
              <a:rPr dirty="0" sz="1400" spc="-5">
                <a:latin typeface="Tahoma"/>
                <a:cs typeface="Tahoma"/>
              </a:rPr>
              <a:t>отбору биологического </a:t>
            </a:r>
            <a:r>
              <a:rPr dirty="0" sz="1400" spc="-10">
                <a:latin typeface="Tahoma"/>
                <a:cs typeface="Tahoma"/>
              </a:rPr>
              <a:t>материала </a:t>
            </a:r>
            <a:r>
              <a:rPr dirty="0" sz="1400" spc="-5">
                <a:latin typeface="Tahoma"/>
                <a:cs typeface="Tahoma"/>
              </a:rPr>
              <a:t>на наличие </a:t>
            </a:r>
            <a:r>
              <a:rPr dirty="0" sz="1400">
                <a:latin typeface="Tahoma"/>
                <a:cs typeface="Tahoma"/>
              </a:rPr>
              <a:t>COVID-19  </a:t>
            </a:r>
            <a:r>
              <a:rPr dirty="0" sz="1400" spc="-5">
                <a:latin typeface="Tahoma"/>
                <a:cs typeface="Tahoma"/>
              </a:rPr>
              <a:t>с последующей передачей в лаборатории,</a:t>
            </a:r>
            <a:r>
              <a:rPr dirty="0" sz="1400" spc="5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имеющие</a:t>
            </a:r>
            <a:endParaRPr sz="1400">
              <a:latin typeface="Tahoma"/>
              <a:cs typeface="Tahoma"/>
            </a:endParaRPr>
          </a:p>
          <a:p>
            <a:pPr marL="299085" marR="53340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latin typeface="Tahoma"/>
                <a:cs typeface="Tahoma"/>
              </a:rPr>
              <a:t>эпидемиологическое заключение на работу с III и IV </a:t>
            </a:r>
            <a:r>
              <a:rPr dirty="0" sz="1400" spc="-10">
                <a:latin typeface="Tahoma"/>
                <a:cs typeface="Tahoma"/>
              </a:rPr>
              <a:t>группами  </a:t>
            </a:r>
            <a:r>
              <a:rPr dirty="0" sz="1400" spc="-5">
                <a:latin typeface="Tahoma"/>
                <a:cs typeface="Tahoma"/>
              </a:rPr>
              <a:t>патогенности</a:t>
            </a:r>
            <a:endParaRPr sz="14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005390"/>
              </a:buClr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утвердить схемы маршрутизации пациентов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с </a:t>
            </a: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ОРВИ</a:t>
            </a:r>
            <a:r>
              <a:rPr dirty="0" sz="1400" spc="18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и</a:t>
            </a:r>
            <a:endParaRPr sz="1400">
              <a:latin typeface="Tahoma"/>
              <a:cs typeface="Tahoma"/>
            </a:endParaRPr>
          </a:p>
          <a:p>
            <a:pPr marL="299085" marR="401320">
              <a:lnSpc>
                <a:spcPct val="100000"/>
              </a:lnSpc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внебольничной пневмонией </a:t>
            </a:r>
            <a:r>
              <a:rPr dirty="0" sz="1400" spc="-5">
                <a:latin typeface="Tahoma"/>
                <a:cs typeface="Tahoma"/>
              </a:rPr>
              <a:t>в специально созданные  медицинские организации, исключив их госпитализацию</a:t>
            </a:r>
            <a:r>
              <a:rPr dirty="0" sz="1400" spc="4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в</a:t>
            </a:r>
            <a:endParaRPr sz="1400">
              <a:latin typeface="Tahoma"/>
              <a:cs typeface="Tahoma"/>
            </a:endParaRPr>
          </a:p>
          <a:p>
            <a:pPr marL="299085" marR="66675">
              <a:lnSpc>
                <a:spcPct val="100000"/>
              </a:lnSpc>
            </a:pPr>
            <a:r>
              <a:rPr dirty="0" sz="1400" spc="-5">
                <a:latin typeface="Tahoma"/>
                <a:cs typeface="Tahoma"/>
              </a:rPr>
              <a:t>пульмонологические отделения и отделения анестезиологии и  </a:t>
            </a:r>
            <a:r>
              <a:rPr dirty="0" sz="1400" spc="-10">
                <a:latin typeface="Tahoma"/>
                <a:cs typeface="Tahoma"/>
              </a:rPr>
              <a:t>реанимации </a:t>
            </a:r>
            <a:r>
              <a:rPr dirty="0" sz="1400" spc="-5">
                <a:latin typeface="Tahoma"/>
                <a:cs typeface="Tahoma"/>
              </a:rPr>
              <a:t>иных медицинских</a:t>
            </a:r>
            <a:r>
              <a:rPr dirty="0" sz="1400" spc="7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организаций</a:t>
            </a:r>
            <a:endParaRPr sz="1400">
              <a:latin typeface="Tahoma"/>
              <a:cs typeface="Tahoma"/>
            </a:endParaRPr>
          </a:p>
          <a:p>
            <a:pPr marL="299085" marR="257810" indent="-287020">
              <a:lnSpc>
                <a:spcPct val="100000"/>
              </a:lnSpc>
              <a:spcBef>
                <a:spcPts val="600"/>
              </a:spcBef>
              <a:buClr>
                <a:srgbClr val="005390"/>
              </a:buClr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установить перечень общепрофильных </a:t>
            </a:r>
            <a:r>
              <a:rPr dirty="0" sz="1400" spc="-15" b="1">
                <a:solidFill>
                  <a:srgbClr val="006FC0"/>
                </a:solidFill>
                <a:latin typeface="Tahoma"/>
                <a:cs typeface="Tahoma"/>
              </a:rPr>
              <a:t>выездных 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бригад скорой медицинской </a:t>
            </a:r>
            <a:r>
              <a:rPr dirty="0" sz="1400" b="1">
                <a:solidFill>
                  <a:srgbClr val="006FC0"/>
                </a:solidFill>
                <a:latin typeface="Tahoma"/>
                <a:cs typeface="Tahoma"/>
              </a:rPr>
              <a:t>помощи</a:t>
            </a:r>
            <a:r>
              <a:rPr dirty="0" sz="1400">
                <a:latin typeface="Tahoma"/>
                <a:cs typeface="Tahoma"/>
              </a:rPr>
              <a:t>, </a:t>
            </a:r>
            <a:r>
              <a:rPr dirty="0" sz="1400" spc="-10">
                <a:latin typeface="Tahoma"/>
                <a:cs typeface="Tahoma"/>
              </a:rPr>
              <a:t>направляемых </a:t>
            </a:r>
            <a:r>
              <a:rPr dirty="0" sz="1400" spc="-5">
                <a:latin typeface="Tahoma"/>
                <a:cs typeface="Tahoma"/>
              </a:rPr>
              <a:t>на  вызов к </a:t>
            </a:r>
            <a:r>
              <a:rPr dirty="0" sz="1400" spc="-10">
                <a:latin typeface="Tahoma"/>
                <a:cs typeface="Tahoma"/>
              </a:rPr>
              <a:t>пациентам </a:t>
            </a:r>
            <a:r>
              <a:rPr dirty="0" sz="1400" spc="-5">
                <a:latin typeface="Tahoma"/>
                <a:cs typeface="Tahoma"/>
              </a:rPr>
              <a:t>с </a:t>
            </a:r>
            <a:r>
              <a:rPr dirty="0" sz="1400" spc="-10">
                <a:latin typeface="Tahoma"/>
                <a:cs typeface="Tahoma"/>
              </a:rPr>
              <a:t>ОРВИ </a:t>
            </a:r>
            <a:r>
              <a:rPr dirty="0" sz="1400" spc="-5">
                <a:latin typeface="Tahoma"/>
                <a:cs typeface="Tahoma"/>
              </a:rPr>
              <a:t>и внебольничной</a:t>
            </a:r>
            <a:r>
              <a:rPr dirty="0" sz="1400" spc="12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пневмонией</a:t>
            </a:r>
            <a:endParaRPr sz="14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Clr>
                <a:srgbClr val="005390"/>
              </a:buClr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организовать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мониторинг </a:t>
            </a: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вызовов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скорой</a:t>
            </a:r>
            <a:r>
              <a:rPr dirty="0" sz="1400" spc="9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медицинской</a:t>
            </a:r>
            <a:endParaRPr sz="14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помощи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5408" y="2509850"/>
            <a:ext cx="5487035" cy="4171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299085" marR="115570" indent="-287020">
              <a:lnSpc>
                <a:spcPct val="100000"/>
              </a:lnSpc>
              <a:spcBef>
                <a:spcPts val="95"/>
              </a:spcBef>
              <a:buClr>
                <a:srgbClr val="005390"/>
              </a:buClr>
              <a:buFont typeface="Tahoma"/>
              <a:buChar char="●"/>
              <a:tabLst>
                <a:tab pos="299720" algn="l"/>
              </a:tabLst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Обеспечить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медицинские организации, </a:t>
            </a: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оказывающие 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скорую </a:t>
            </a: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помощь, средствами индивидуальной защиты </a:t>
            </a:r>
            <a:r>
              <a:rPr dirty="0" sz="1400" spc="-10" b="1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(очки, одноразовые перчатки, респиратор </a:t>
            </a:r>
            <a:r>
              <a:rPr dirty="0" sz="1400" spc="-10">
                <a:latin typeface="Tahoma"/>
                <a:cs typeface="Tahoma"/>
              </a:rPr>
              <a:t>соответствующего  класса защиты, </a:t>
            </a:r>
            <a:r>
              <a:rPr dirty="0" sz="1400" spc="-5">
                <a:latin typeface="Tahoma"/>
                <a:cs typeface="Tahoma"/>
              </a:rPr>
              <a:t>противочумный костюм 1 типа</a:t>
            </a:r>
            <a:r>
              <a:rPr dirty="0" sz="1400" spc="114">
                <a:latin typeface="Tahoma"/>
                <a:cs typeface="Tahoma"/>
              </a:rPr>
              <a:t> </a:t>
            </a:r>
            <a:r>
              <a:rPr dirty="0" sz="1400" spc="-10">
                <a:latin typeface="Tahoma"/>
                <a:cs typeface="Tahoma"/>
              </a:rPr>
              <a:t>или</a:t>
            </a:r>
            <a:endParaRPr sz="1400">
              <a:latin typeface="Tahoma"/>
              <a:cs typeface="Tahoma"/>
            </a:endParaRPr>
          </a:p>
          <a:p>
            <a:pPr algn="just" marL="29908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latin typeface="Tahoma"/>
                <a:cs typeface="Tahoma"/>
              </a:rPr>
              <a:t>одноразовый </a:t>
            </a:r>
            <a:r>
              <a:rPr dirty="0" sz="1400" spc="-10">
                <a:latin typeface="Tahoma"/>
                <a:cs typeface="Tahoma"/>
              </a:rPr>
              <a:t>халат,</a:t>
            </a:r>
            <a:r>
              <a:rPr dirty="0" sz="1400" spc="6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бахилы)</a:t>
            </a:r>
            <a:endParaRPr sz="1400">
              <a:latin typeface="Tahoma"/>
              <a:cs typeface="Tahoma"/>
            </a:endParaRPr>
          </a:p>
          <a:p>
            <a:pPr algn="just" marL="299085" indent="-287020">
              <a:lnSpc>
                <a:spcPct val="100000"/>
              </a:lnSpc>
              <a:spcBef>
                <a:spcPts val="600"/>
              </a:spcBef>
              <a:buClr>
                <a:srgbClr val="005390"/>
              </a:buClr>
              <a:buFont typeface="Tahoma"/>
              <a:buChar char="●"/>
              <a:tabLst>
                <a:tab pos="299720" algn="l"/>
              </a:tabLst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обеспечить проведение</a:t>
            </a:r>
            <a:r>
              <a:rPr dirty="0" sz="1400" spc="8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противоэпидемических</a:t>
            </a:r>
            <a:endParaRPr sz="1400">
              <a:latin typeface="Tahoma"/>
              <a:cs typeface="Tahoma"/>
            </a:endParaRPr>
          </a:p>
          <a:p>
            <a:pPr algn="just" marL="299085">
              <a:lnSpc>
                <a:spcPct val="100000"/>
              </a:lnSpc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мероприятий </a:t>
            </a:r>
            <a:r>
              <a:rPr dirty="0" sz="1400" spc="-5">
                <a:latin typeface="Tahoma"/>
                <a:cs typeface="Tahoma"/>
              </a:rPr>
              <a:t>при </a:t>
            </a:r>
            <a:r>
              <a:rPr dirty="0" sz="1400" spc="-10">
                <a:latin typeface="Tahoma"/>
                <a:cs typeface="Tahoma"/>
              </a:rPr>
              <a:t>выявлении </a:t>
            </a:r>
            <a:r>
              <a:rPr dirty="0" sz="1400" spc="-5">
                <a:latin typeface="Tahoma"/>
                <a:cs typeface="Tahoma"/>
              </a:rPr>
              <a:t>подозрения на</a:t>
            </a:r>
            <a:r>
              <a:rPr dirty="0" sz="1400" spc="9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COVID-19</a:t>
            </a:r>
            <a:endParaRPr sz="1400">
              <a:latin typeface="Tahoma"/>
              <a:cs typeface="Tahoma"/>
            </a:endParaRPr>
          </a:p>
          <a:p>
            <a:pPr marL="299085" marR="5080" indent="-287020">
              <a:lnSpc>
                <a:spcPct val="100000"/>
              </a:lnSpc>
              <a:spcBef>
                <a:spcPts val="600"/>
              </a:spcBef>
              <a:buClr>
                <a:srgbClr val="005390"/>
              </a:buClr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организовать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информирование медицинских  работников </a:t>
            </a:r>
            <a:r>
              <a:rPr dirty="0" sz="1400" spc="-5">
                <a:latin typeface="Tahoma"/>
                <a:cs typeface="Tahoma"/>
              </a:rPr>
              <a:t>по вопросам профилактики, </a:t>
            </a:r>
            <a:r>
              <a:rPr dirty="0" sz="1400" spc="-10">
                <a:latin typeface="Tahoma"/>
                <a:cs typeface="Tahoma"/>
              </a:rPr>
              <a:t>диагностики </a:t>
            </a:r>
            <a:r>
              <a:rPr dirty="0" sz="1400" spc="-5">
                <a:latin typeface="Tahoma"/>
                <a:cs typeface="Tahoma"/>
              </a:rPr>
              <a:t>и  лечения COVID-19, населения – о </a:t>
            </a:r>
            <a:r>
              <a:rPr dirty="0" sz="1400" spc="-10">
                <a:latin typeface="Tahoma"/>
                <a:cs typeface="Tahoma"/>
              </a:rPr>
              <a:t>рисках </a:t>
            </a:r>
            <a:r>
              <a:rPr dirty="0" sz="1400" spc="-5">
                <a:latin typeface="Tahoma"/>
                <a:cs typeface="Tahoma"/>
              </a:rPr>
              <a:t>COVID-19, </a:t>
            </a:r>
            <a:r>
              <a:rPr dirty="0" sz="1400" spc="-10">
                <a:latin typeface="Tahoma"/>
                <a:cs typeface="Tahoma"/>
              </a:rPr>
              <a:t>мерах  индивидуальной профилактики </a:t>
            </a:r>
            <a:r>
              <a:rPr dirty="0" sz="1400" spc="-5">
                <a:latin typeface="Tahoma"/>
                <a:cs typeface="Tahoma"/>
              </a:rPr>
              <a:t>и своевременному обращению  </a:t>
            </a:r>
            <a:r>
              <a:rPr dirty="0" sz="1400">
                <a:latin typeface="Tahoma"/>
                <a:cs typeface="Tahoma"/>
              </a:rPr>
              <a:t>за </a:t>
            </a:r>
            <a:r>
              <a:rPr dirty="0" sz="1400" spc="-5">
                <a:latin typeface="Tahoma"/>
                <a:cs typeface="Tahoma"/>
              </a:rPr>
              <a:t>медицинской</a:t>
            </a:r>
            <a:r>
              <a:rPr dirty="0" sz="1400" spc="1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помощью</a:t>
            </a:r>
            <a:endParaRPr sz="14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005390"/>
              </a:buClr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прием </a:t>
            </a: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вызовов осуществлять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в </a:t>
            </a: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соответствии</a:t>
            </a:r>
            <a:r>
              <a:rPr dirty="0" sz="1400" spc="15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6FC0"/>
                </a:solidFill>
                <a:latin typeface="Tahoma"/>
                <a:cs typeface="Tahoma"/>
              </a:rPr>
              <a:t>с</a:t>
            </a:r>
            <a:endParaRPr sz="14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памяткой </a:t>
            </a:r>
            <a:r>
              <a:rPr dirty="0" sz="1400" spc="-5">
                <a:latin typeface="Tahoma"/>
                <a:cs typeface="Tahoma"/>
              </a:rPr>
              <a:t>(приложение </a:t>
            </a:r>
            <a:r>
              <a:rPr dirty="0" sz="1400" spc="-10">
                <a:latin typeface="Tahoma"/>
                <a:cs typeface="Tahoma"/>
              </a:rPr>
              <a:t>№ </a:t>
            </a:r>
            <a:r>
              <a:rPr dirty="0" sz="1400" spc="-5">
                <a:latin typeface="Tahoma"/>
                <a:cs typeface="Tahoma"/>
              </a:rPr>
              <a:t>1 к Временному</a:t>
            </a:r>
            <a:r>
              <a:rPr dirty="0" sz="1400" spc="10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порядку)</a:t>
            </a:r>
            <a:endParaRPr sz="1400">
              <a:latin typeface="Tahoma"/>
              <a:cs typeface="Tahoma"/>
            </a:endParaRPr>
          </a:p>
          <a:p>
            <a:pPr marL="299085" marR="96520" indent="-287020">
              <a:lnSpc>
                <a:spcPct val="100000"/>
              </a:lnSpc>
              <a:spcBef>
                <a:spcPts val="600"/>
              </a:spcBef>
              <a:buClr>
                <a:srgbClr val="005390"/>
              </a:buClr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400" spc="-10" b="1">
                <a:solidFill>
                  <a:srgbClr val="006FC0"/>
                </a:solidFill>
                <a:latin typeface="Tahoma"/>
                <a:cs typeface="Tahoma"/>
              </a:rPr>
              <a:t>обеспечить соблюдение мер инфекционной  безопасности </a:t>
            </a:r>
            <a:r>
              <a:rPr dirty="0" sz="1400" spc="-10">
                <a:latin typeface="Tahoma"/>
                <a:cs typeface="Tahoma"/>
              </a:rPr>
              <a:t>для бригад </a:t>
            </a:r>
            <a:r>
              <a:rPr dirty="0" sz="1400" spc="-5">
                <a:latin typeface="Tahoma"/>
                <a:cs typeface="Tahoma"/>
              </a:rPr>
              <a:t>скорой медицинской помощи в  соответствии с Инструкцией (приложение </a:t>
            </a:r>
            <a:r>
              <a:rPr dirty="0" sz="1400" spc="-10">
                <a:latin typeface="Tahoma"/>
                <a:cs typeface="Tahoma"/>
              </a:rPr>
              <a:t>№ </a:t>
            </a:r>
            <a:r>
              <a:rPr dirty="0" sz="1400" spc="-5">
                <a:latin typeface="Tahoma"/>
                <a:cs typeface="Tahoma"/>
              </a:rPr>
              <a:t>2 к Временному  порядку)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01114" y="1869693"/>
            <a:ext cx="875220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96240" marR="5080" indent="-384175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Руководителям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ОИВ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субъектов </a:t>
            </a:r>
            <a:r>
              <a:rPr dirty="0" sz="1600" spc="-5" b="1">
                <a:solidFill>
                  <a:srgbClr val="005390"/>
                </a:solidFill>
                <a:latin typeface="Tahoma"/>
                <a:cs typeface="Tahoma"/>
              </a:rPr>
              <a:t>Российской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Федерации в </a:t>
            </a:r>
            <a:r>
              <a:rPr dirty="0" sz="1600" spc="-5" b="1">
                <a:solidFill>
                  <a:srgbClr val="005390"/>
                </a:solidFill>
                <a:latin typeface="Tahoma"/>
                <a:cs typeface="Tahoma"/>
              </a:rPr>
              <a:t>сфере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охраны </a:t>
            </a:r>
            <a:r>
              <a:rPr dirty="0" sz="1600" spc="-5" b="1">
                <a:solidFill>
                  <a:srgbClr val="005390"/>
                </a:solidFill>
                <a:latin typeface="Tahoma"/>
                <a:cs typeface="Tahoma"/>
              </a:rPr>
              <a:t>здоровья, 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руководителям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медицинских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организаций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оказывающих </a:t>
            </a:r>
            <a:r>
              <a:rPr dirty="0" sz="1600" spc="-5" b="1">
                <a:solidFill>
                  <a:srgbClr val="005390"/>
                </a:solidFill>
                <a:latin typeface="Tahoma"/>
                <a:cs typeface="Tahoma"/>
              </a:rPr>
              <a:t>скорую</a:t>
            </a:r>
            <a:r>
              <a:rPr dirty="0" sz="1600" spc="-21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помощь: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15232" y="148539"/>
            <a:ext cx="6577330" cy="51244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155"/>
              </a:lnSpc>
              <a:spcBef>
                <a:spcPts val="100"/>
              </a:spcBef>
            </a:pPr>
            <a:r>
              <a:rPr dirty="0" sz="1800" spc="-10"/>
              <a:t>ОРГАНИЗАЦИЯ </a:t>
            </a:r>
            <a:r>
              <a:rPr dirty="0" sz="1800"/>
              <a:t>ОКАЗАНИЯ </a:t>
            </a:r>
            <a:r>
              <a:rPr dirty="0" sz="1800" spc="-5"/>
              <a:t>СКОРОЙ МЕДИЦИНСКОЙ</a:t>
            </a:r>
            <a:r>
              <a:rPr dirty="0" sz="1800" spc="-25"/>
              <a:t> </a:t>
            </a:r>
            <a:r>
              <a:rPr dirty="0" sz="1800"/>
              <a:t>ПОМОЩИ</a:t>
            </a:r>
            <a:endParaRPr sz="1800"/>
          </a:p>
          <a:p>
            <a:pPr algn="ctr">
              <a:lnSpc>
                <a:spcPts val="1675"/>
              </a:lnSpc>
            </a:pPr>
            <a:r>
              <a:rPr dirty="0" sz="1400" spc="-5"/>
              <a:t>(приложение </a:t>
            </a:r>
            <a:r>
              <a:rPr dirty="0" sz="1400" spc="-10"/>
              <a:t>№ </a:t>
            </a:r>
            <a:r>
              <a:rPr dirty="0" sz="1400" spc="-5"/>
              <a:t>2 к приказу </a:t>
            </a:r>
            <a:r>
              <a:rPr dirty="0" sz="1400" spc="-10"/>
              <a:t>Минздрава </a:t>
            </a:r>
            <a:r>
              <a:rPr dirty="0" sz="1400" spc="-5"/>
              <a:t>России от </a:t>
            </a:r>
            <a:r>
              <a:rPr dirty="0" sz="1400"/>
              <a:t>19.03.2020 </a:t>
            </a:r>
            <a:r>
              <a:rPr dirty="0" sz="1400" spc="-10"/>
              <a:t>№</a:t>
            </a:r>
            <a:r>
              <a:rPr dirty="0" sz="1400" spc="100"/>
              <a:t> </a:t>
            </a:r>
            <a:r>
              <a:rPr dirty="0" sz="1400" spc="-5"/>
              <a:t>198н)</a:t>
            </a:r>
            <a:endParaRPr sz="1400"/>
          </a:p>
        </p:txBody>
      </p:sp>
      <p:sp>
        <p:nvSpPr>
          <p:cNvPr id="8" name="object 8"/>
          <p:cNvSpPr/>
          <p:nvPr/>
        </p:nvSpPr>
        <p:spPr>
          <a:xfrm>
            <a:off x="0" y="935736"/>
            <a:ext cx="12192000" cy="850900"/>
          </a:xfrm>
          <a:custGeom>
            <a:avLst/>
            <a:gdLst/>
            <a:ahLst/>
            <a:cxnLst/>
            <a:rect l="l" t="t" r="r" b="b"/>
            <a:pathLst>
              <a:path w="12192000" h="850900">
                <a:moveTo>
                  <a:pt x="12192000" y="0"/>
                </a:moveTo>
                <a:lnTo>
                  <a:pt x="0" y="0"/>
                </a:lnTo>
                <a:lnTo>
                  <a:pt x="0" y="850391"/>
                </a:lnTo>
                <a:lnTo>
                  <a:pt x="12192000" y="85039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0" y="935736"/>
            <a:ext cx="12192000" cy="850900"/>
          </a:xfrm>
          <a:prstGeom prst="rect">
            <a:avLst/>
          </a:prstGeom>
          <a:ln w="24384">
            <a:solidFill>
              <a:srgbClr val="00508B"/>
            </a:solidFill>
          </a:ln>
        </p:spPr>
        <p:txBody>
          <a:bodyPr wrap="square" lIns="0" tIns="78740" rIns="0" bIns="0" rtlCol="0" vert="horz">
            <a:spAutoFit/>
          </a:bodyPr>
          <a:lstStyle/>
          <a:p>
            <a:pPr marL="1793239">
              <a:lnSpc>
                <a:spcPct val="100000"/>
              </a:lnSpc>
              <a:spcBef>
                <a:spcPts val="620"/>
              </a:spcBef>
            </a:pP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«Временный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порядок</a:t>
            </a:r>
            <a:r>
              <a:rPr dirty="0" sz="15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организации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оказания</a:t>
            </a:r>
            <a:r>
              <a:rPr dirty="0" sz="150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скорой,</a:t>
            </a:r>
            <a:r>
              <a:rPr dirty="0" sz="15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5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том</a:t>
            </a:r>
            <a:r>
              <a:rPr dirty="0" sz="15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числе</a:t>
            </a:r>
            <a:r>
              <a:rPr dirty="0" sz="15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скорой</a:t>
            </a:r>
            <a:endParaRPr sz="1500">
              <a:latin typeface="Tahoma"/>
              <a:cs typeface="Tahoma"/>
            </a:endParaRPr>
          </a:p>
          <a:p>
            <a:pPr marL="1793239" marR="1640839">
              <a:lnSpc>
                <a:spcPct val="100000"/>
              </a:lnSpc>
            </a:pP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специализированной,</a:t>
            </a:r>
            <a:r>
              <a:rPr dirty="0" sz="15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медицинской</a:t>
            </a:r>
            <a:r>
              <a:rPr dirty="0" sz="15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помощи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целях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реализации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мер</a:t>
            </a:r>
            <a:r>
              <a:rPr dirty="0" sz="1500" spc="-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 профилактике 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снижению рисков распространения новой коронавирусной инфекции</a:t>
            </a:r>
            <a:r>
              <a:rPr dirty="0" sz="1500" spc="-2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COVID-19»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72311" y="1039367"/>
            <a:ext cx="658368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7390" y="211074"/>
            <a:ext cx="5995035" cy="3295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5"/>
              <a:t>СНИЖЕНИЕ УГРОЗЫ РАСПРОСТРАНЕНИЯ</a:t>
            </a:r>
            <a:r>
              <a:rPr dirty="0" spc="-15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58625" y="6485635"/>
            <a:ext cx="11493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BEBEBE"/>
                </a:solidFill>
                <a:latin typeface="Tahoma"/>
                <a:cs typeface="Tahoma"/>
              </a:rPr>
              <a:t>2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1859" y="6369811"/>
            <a:ext cx="549719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10">
                <a:latin typeface="Tahoma"/>
                <a:cs typeface="Tahoma"/>
              </a:rPr>
              <a:t>пациентам </a:t>
            </a:r>
            <a:r>
              <a:rPr dirty="0" sz="1400" spc="-5">
                <a:latin typeface="Tahoma"/>
                <a:cs typeface="Tahoma"/>
              </a:rPr>
              <a:t>с </a:t>
            </a:r>
            <a:r>
              <a:rPr dirty="0" sz="1400" spc="-10">
                <a:latin typeface="Tahoma"/>
                <a:cs typeface="Tahoma"/>
              </a:rPr>
              <a:t>установленным </a:t>
            </a:r>
            <a:r>
              <a:rPr dirty="0" sz="1400" spc="-5">
                <a:latin typeface="Tahoma"/>
                <a:cs typeface="Tahoma"/>
              </a:rPr>
              <a:t>диагнозом COVID-19 (Приложение</a:t>
            </a:r>
            <a:r>
              <a:rPr dirty="0" sz="1400" spc="23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8)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9737" y="2189985"/>
            <a:ext cx="3106693" cy="4347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3463" y="2203703"/>
            <a:ext cx="3026664" cy="426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72388" y="837056"/>
            <a:ext cx="10906125" cy="55575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46125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Приказ Министерства здравоохранения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Российской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Федерации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от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19.03.2020 №</a:t>
            </a:r>
            <a:r>
              <a:rPr dirty="0" sz="1600" spc="-16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198н</a:t>
            </a:r>
            <a:endParaRPr sz="1600">
              <a:latin typeface="Tahoma"/>
              <a:cs typeface="Tahoma"/>
            </a:endParaRPr>
          </a:p>
          <a:p>
            <a:pPr marL="746125" marR="1599565" indent="-734060">
              <a:lnSpc>
                <a:spcPct val="100000"/>
              </a:lnSpc>
              <a:tabLst>
                <a:tab pos="322580" algn="l"/>
                <a:tab pos="746125" algn="l"/>
              </a:tabLst>
            </a:pPr>
            <a:r>
              <a:rPr dirty="0" u="heavy" sz="16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6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sz="160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«О временном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порядке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организации работы медицинских организаций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в</a:t>
            </a:r>
            <a:r>
              <a:rPr dirty="0" sz="1600" spc="-20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целях 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реализации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мер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по профилактике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и снижению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рисков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распространения новой  коронавирусной инфекции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COVID-19»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(с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изменениями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от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27.03.2020 №</a:t>
            </a:r>
            <a:r>
              <a:rPr dirty="0" sz="1600" spc="-21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246н)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Tahoma"/>
              <a:cs typeface="Tahoma"/>
            </a:endParaRPr>
          </a:p>
          <a:p>
            <a:pPr marL="2891790" marR="1109345" indent="-457200">
              <a:lnSpc>
                <a:spcPct val="100000"/>
              </a:lnSpc>
              <a:buClr>
                <a:srgbClr val="005390"/>
              </a:buClr>
              <a:buChar char="●"/>
              <a:tabLst>
                <a:tab pos="2891790" algn="l"/>
                <a:tab pos="2892425" algn="l"/>
              </a:tabLst>
            </a:pPr>
            <a:r>
              <a:rPr dirty="0" sz="1400" spc="-5">
                <a:latin typeface="Tahoma"/>
                <a:cs typeface="Tahoma"/>
              </a:rPr>
              <a:t>создание </a:t>
            </a:r>
            <a:r>
              <a:rPr dirty="0" sz="1400" spc="-10">
                <a:latin typeface="Tahoma"/>
                <a:cs typeface="Tahoma"/>
              </a:rPr>
              <a:t>Федеральных </a:t>
            </a:r>
            <a:r>
              <a:rPr dirty="0" sz="1400" spc="-5">
                <a:latin typeface="Tahoma"/>
                <a:cs typeface="Tahoma"/>
              </a:rPr>
              <a:t>дистанционных </a:t>
            </a:r>
            <a:r>
              <a:rPr dirty="0" sz="1400" spc="-10">
                <a:latin typeface="Tahoma"/>
                <a:cs typeface="Tahoma"/>
              </a:rPr>
              <a:t>консультативных </a:t>
            </a:r>
            <a:r>
              <a:rPr dirty="0" sz="1400" spc="-5">
                <a:latin typeface="Tahoma"/>
                <a:cs typeface="Tahoma"/>
              </a:rPr>
              <a:t>центров </a:t>
            </a:r>
            <a:r>
              <a:rPr dirty="0" sz="1400">
                <a:latin typeface="Tahoma"/>
                <a:cs typeface="Tahoma"/>
              </a:rPr>
              <a:t>анестезиологии-  </a:t>
            </a:r>
            <a:r>
              <a:rPr dirty="0" sz="1400" spc="-5">
                <a:latin typeface="Tahoma"/>
                <a:cs typeface="Tahoma"/>
              </a:rPr>
              <a:t>реаниматологии</a:t>
            </a:r>
            <a:endParaRPr sz="1400">
              <a:latin typeface="Tahoma"/>
              <a:cs typeface="Tahoma"/>
            </a:endParaRPr>
          </a:p>
          <a:p>
            <a:pPr marL="2891790" marR="1233805" indent="-457200">
              <a:lnSpc>
                <a:spcPct val="100000"/>
              </a:lnSpc>
              <a:spcBef>
                <a:spcPts val="795"/>
              </a:spcBef>
              <a:buClr>
                <a:srgbClr val="005390"/>
              </a:buClr>
              <a:buChar char="●"/>
              <a:tabLst>
                <a:tab pos="2891790" algn="l"/>
                <a:tab pos="2892425" algn="l"/>
              </a:tabLst>
            </a:pPr>
            <a:r>
              <a:rPr dirty="0" sz="1400" spc="-5">
                <a:latin typeface="Tahoma"/>
                <a:cs typeface="Tahoma"/>
              </a:rPr>
              <a:t>порядок взаимодействия </a:t>
            </a:r>
            <a:r>
              <a:rPr dirty="0" sz="1400" spc="-10">
                <a:latin typeface="Tahoma"/>
                <a:cs typeface="Tahoma"/>
              </a:rPr>
              <a:t>федеральных </a:t>
            </a:r>
            <a:r>
              <a:rPr dirty="0" sz="1400" spc="-5">
                <a:latin typeface="Tahoma"/>
                <a:cs typeface="Tahoma"/>
              </a:rPr>
              <a:t>и </a:t>
            </a:r>
            <a:r>
              <a:rPr dirty="0" sz="1400" spc="-10">
                <a:latin typeface="Tahoma"/>
                <a:cs typeface="Tahoma"/>
              </a:rPr>
              <a:t>региональных консультативных </a:t>
            </a:r>
            <a:r>
              <a:rPr dirty="0" sz="1400" spc="-5">
                <a:latin typeface="Tahoma"/>
                <a:cs typeface="Tahoma"/>
              </a:rPr>
              <a:t>центров  </a:t>
            </a:r>
            <a:r>
              <a:rPr dirty="0" sz="1400" spc="-10">
                <a:latin typeface="Tahoma"/>
                <a:cs typeface="Tahoma"/>
              </a:rPr>
              <a:t>(Приложение</a:t>
            </a:r>
            <a:r>
              <a:rPr dirty="0" sz="1400" spc="2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1)</a:t>
            </a:r>
            <a:endParaRPr sz="1400">
              <a:latin typeface="Tahoma"/>
              <a:cs typeface="Tahoma"/>
            </a:endParaRPr>
          </a:p>
          <a:p>
            <a:pPr marL="2891790" indent="-457834">
              <a:lnSpc>
                <a:spcPct val="100000"/>
              </a:lnSpc>
              <a:spcBef>
                <a:spcPts val="815"/>
              </a:spcBef>
              <a:buClr>
                <a:srgbClr val="005390"/>
              </a:buClr>
              <a:buChar char="●"/>
              <a:tabLst>
                <a:tab pos="2891790" algn="l"/>
                <a:tab pos="2892425" algn="l"/>
              </a:tabLst>
            </a:pPr>
            <a:r>
              <a:rPr dirty="0" sz="1400" spc="-5">
                <a:latin typeface="Tahoma"/>
                <a:cs typeface="Tahoma"/>
              </a:rPr>
              <a:t>временный порядок </a:t>
            </a:r>
            <a:r>
              <a:rPr dirty="0" sz="1400" spc="-10">
                <a:latin typeface="Tahoma"/>
                <a:cs typeface="Tahoma"/>
              </a:rPr>
              <a:t>организации оказания </a:t>
            </a:r>
            <a:r>
              <a:rPr dirty="0" sz="1400" spc="-5">
                <a:latin typeface="Tahoma"/>
                <a:cs typeface="Tahoma"/>
              </a:rPr>
              <a:t>скорой, в том числе скорой</a:t>
            </a:r>
            <a:r>
              <a:rPr dirty="0" sz="1400" spc="16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специализированной,</a:t>
            </a:r>
            <a:endParaRPr sz="1400">
              <a:latin typeface="Tahoma"/>
              <a:cs typeface="Tahoma"/>
            </a:endParaRPr>
          </a:p>
          <a:p>
            <a:pPr marL="2891790">
              <a:lnSpc>
                <a:spcPct val="100000"/>
              </a:lnSpc>
            </a:pPr>
            <a:r>
              <a:rPr dirty="0" sz="1400" spc="-5">
                <a:latin typeface="Tahoma"/>
                <a:cs typeface="Tahoma"/>
              </a:rPr>
              <a:t>медицинской помощи (Приложение</a:t>
            </a:r>
            <a:r>
              <a:rPr dirty="0" sz="1400" spc="6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2)</a:t>
            </a:r>
            <a:endParaRPr sz="1400">
              <a:latin typeface="Tahoma"/>
              <a:cs typeface="Tahoma"/>
            </a:endParaRPr>
          </a:p>
          <a:p>
            <a:pPr marL="2891790" indent="-457834">
              <a:lnSpc>
                <a:spcPct val="100000"/>
              </a:lnSpc>
              <a:spcBef>
                <a:spcPts val="795"/>
              </a:spcBef>
              <a:buClr>
                <a:srgbClr val="005390"/>
              </a:buClr>
              <a:buChar char="●"/>
              <a:tabLst>
                <a:tab pos="2891790" algn="l"/>
                <a:tab pos="2892425" algn="l"/>
              </a:tabLst>
            </a:pPr>
            <a:r>
              <a:rPr dirty="0" sz="1400" spc="-5">
                <a:latin typeface="Tahoma"/>
                <a:cs typeface="Tahoma"/>
              </a:rPr>
              <a:t>временный порядок организации </a:t>
            </a:r>
            <a:r>
              <a:rPr dirty="0" sz="1400" spc="-10">
                <a:latin typeface="Tahoma"/>
                <a:cs typeface="Tahoma"/>
              </a:rPr>
              <a:t>работы </a:t>
            </a:r>
            <a:r>
              <a:rPr dirty="0" sz="1400" spc="-5">
                <a:latin typeface="Tahoma"/>
                <a:cs typeface="Tahoma"/>
              </a:rPr>
              <a:t>медицинских организаций, </a:t>
            </a:r>
            <a:r>
              <a:rPr dirty="0" sz="1400" spc="-10">
                <a:latin typeface="Tahoma"/>
                <a:cs typeface="Tahoma"/>
              </a:rPr>
              <a:t>оказывающих</a:t>
            </a:r>
            <a:r>
              <a:rPr dirty="0" sz="1400" spc="22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медицинскую</a:t>
            </a:r>
            <a:endParaRPr sz="1400">
              <a:latin typeface="Tahoma"/>
              <a:cs typeface="Tahoma"/>
            </a:endParaRPr>
          </a:p>
          <a:p>
            <a:pPr marL="2891790">
              <a:lnSpc>
                <a:spcPct val="100000"/>
              </a:lnSpc>
            </a:pPr>
            <a:r>
              <a:rPr dirty="0" sz="1400" spc="-5">
                <a:latin typeface="Tahoma"/>
                <a:cs typeface="Tahoma"/>
              </a:rPr>
              <a:t>помощь в </a:t>
            </a:r>
            <a:r>
              <a:rPr dirty="0" sz="1400" spc="-10">
                <a:latin typeface="Tahoma"/>
                <a:cs typeface="Tahoma"/>
              </a:rPr>
              <a:t>амбулаторных </a:t>
            </a:r>
            <a:r>
              <a:rPr dirty="0" sz="1400" spc="-5">
                <a:latin typeface="Tahoma"/>
                <a:cs typeface="Tahoma"/>
              </a:rPr>
              <a:t>условиях и условиях дневного </a:t>
            </a:r>
            <a:r>
              <a:rPr dirty="0" sz="1400" spc="-10">
                <a:latin typeface="Tahoma"/>
                <a:cs typeface="Tahoma"/>
              </a:rPr>
              <a:t>стационара </a:t>
            </a:r>
            <a:r>
              <a:rPr dirty="0" sz="1400" spc="-5">
                <a:latin typeface="Tahoma"/>
                <a:cs typeface="Tahoma"/>
              </a:rPr>
              <a:t>(Приложение</a:t>
            </a:r>
            <a:r>
              <a:rPr dirty="0" sz="1400" spc="254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3)</a:t>
            </a:r>
            <a:endParaRPr sz="1400">
              <a:latin typeface="Tahoma"/>
              <a:cs typeface="Tahoma"/>
            </a:endParaRPr>
          </a:p>
          <a:p>
            <a:pPr marL="2891790" marR="1072515" indent="-457200">
              <a:lnSpc>
                <a:spcPct val="100000"/>
              </a:lnSpc>
              <a:spcBef>
                <a:spcPts val="795"/>
              </a:spcBef>
              <a:buClr>
                <a:srgbClr val="005390"/>
              </a:buClr>
              <a:buChar char="●"/>
              <a:tabLst>
                <a:tab pos="2891790" algn="l"/>
                <a:tab pos="2892425" algn="l"/>
              </a:tabLst>
            </a:pPr>
            <a:r>
              <a:rPr dirty="0" sz="1400" spc="-10">
                <a:latin typeface="Tahoma"/>
                <a:cs typeface="Tahoma"/>
              </a:rPr>
              <a:t>алгоритм </a:t>
            </a:r>
            <a:r>
              <a:rPr dirty="0" sz="1400" spc="-5">
                <a:latin typeface="Tahoma"/>
                <a:cs typeface="Tahoma"/>
              </a:rPr>
              <a:t>действий медицинских работников, </a:t>
            </a:r>
            <a:r>
              <a:rPr dirty="0" sz="1400" spc="-10">
                <a:latin typeface="Tahoma"/>
                <a:cs typeface="Tahoma"/>
              </a:rPr>
              <a:t>оказывающих </a:t>
            </a:r>
            <a:r>
              <a:rPr dirty="0" sz="1400" spc="-5">
                <a:latin typeface="Tahoma"/>
                <a:cs typeface="Tahoma"/>
              </a:rPr>
              <a:t>медицинскую помощь в  </a:t>
            </a:r>
            <a:r>
              <a:rPr dirty="0" sz="1400" spc="-10">
                <a:latin typeface="Tahoma"/>
                <a:cs typeface="Tahoma"/>
              </a:rPr>
              <a:t>амбулаторных </a:t>
            </a:r>
            <a:r>
              <a:rPr dirty="0" sz="1400" spc="-5">
                <a:latin typeface="Tahoma"/>
                <a:cs typeface="Tahoma"/>
              </a:rPr>
              <a:t>условиях, в </a:t>
            </a:r>
            <a:r>
              <a:rPr dirty="0" sz="1400">
                <a:latin typeface="Tahoma"/>
                <a:cs typeface="Tahoma"/>
              </a:rPr>
              <a:t>т.ч. </a:t>
            </a:r>
            <a:r>
              <a:rPr dirty="0" sz="1400" spc="-5">
                <a:latin typeface="Tahoma"/>
                <a:cs typeface="Tahoma"/>
              </a:rPr>
              <a:t>на дому, </a:t>
            </a:r>
            <a:r>
              <a:rPr dirty="0" sz="1400" spc="-10">
                <a:latin typeface="Tahoma"/>
                <a:cs typeface="Tahoma"/>
              </a:rPr>
              <a:t>пациентам </a:t>
            </a:r>
            <a:r>
              <a:rPr dirty="0" sz="1400" spc="-5">
                <a:latin typeface="Tahoma"/>
                <a:cs typeface="Tahoma"/>
              </a:rPr>
              <a:t>с </a:t>
            </a:r>
            <a:r>
              <a:rPr dirty="0" sz="1400" spc="-10">
                <a:latin typeface="Tahoma"/>
                <a:cs typeface="Tahoma"/>
              </a:rPr>
              <a:t>ОРВИ (Приложение</a:t>
            </a:r>
            <a:r>
              <a:rPr dirty="0" sz="1400" spc="325">
                <a:latin typeface="Tahoma"/>
                <a:cs typeface="Tahoma"/>
              </a:rPr>
              <a:t> </a:t>
            </a:r>
            <a:r>
              <a:rPr dirty="0" sz="1400">
                <a:latin typeface="Tahoma"/>
                <a:cs typeface="Tahoma"/>
              </a:rPr>
              <a:t>4)</a:t>
            </a:r>
            <a:endParaRPr sz="1400">
              <a:latin typeface="Tahoma"/>
              <a:cs typeface="Tahoma"/>
            </a:endParaRPr>
          </a:p>
          <a:p>
            <a:pPr marL="2891790" indent="-457834">
              <a:lnSpc>
                <a:spcPct val="100000"/>
              </a:lnSpc>
              <a:spcBef>
                <a:spcPts val="815"/>
              </a:spcBef>
              <a:buClr>
                <a:srgbClr val="005390"/>
              </a:buClr>
              <a:buChar char="●"/>
              <a:tabLst>
                <a:tab pos="2891790" algn="l"/>
                <a:tab pos="2892425" algn="l"/>
              </a:tabLst>
            </a:pPr>
            <a:r>
              <a:rPr dirty="0" sz="1400" spc="-5">
                <a:latin typeface="Tahoma"/>
                <a:cs typeface="Tahoma"/>
              </a:rPr>
              <a:t>основные принципы организации медицинской помощи </a:t>
            </a:r>
            <a:r>
              <a:rPr dirty="0" sz="1400" spc="-10">
                <a:latin typeface="Tahoma"/>
                <a:cs typeface="Tahoma"/>
              </a:rPr>
              <a:t>пациентам </a:t>
            </a:r>
            <a:r>
              <a:rPr dirty="0" sz="1400" spc="-5">
                <a:latin typeface="Tahoma"/>
                <a:cs typeface="Tahoma"/>
              </a:rPr>
              <a:t>с </a:t>
            </a:r>
            <a:r>
              <a:rPr dirty="0" sz="1400">
                <a:latin typeface="Tahoma"/>
                <a:cs typeface="Tahoma"/>
              </a:rPr>
              <a:t>COVID-19 </a:t>
            </a:r>
            <a:r>
              <a:rPr dirty="0" sz="1400" spc="-10">
                <a:latin typeface="Tahoma"/>
                <a:cs typeface="Tahoma"/>
              </a:rPr>
              <a:t>(Приложение</a:t>
            </a:r>
            <a:r>
              <a:rPr dirty="0" sz="1400" spc="254">
                <a:latin typeface="Tahoma"/>
                <a:cs typeface="Tahoma"/>
              </a:rPr>
              <a:t> </a:t>
            </a:r>
            <a:r>
              <a:rPr dirty="0" sz="1400">
                <a:latin typeface="Tahoma"/>
                <a:cs typeface="Tahoma"/>
              </a:rPr>
              <a:t>5)</a:t>
            </a:r>
            <a:endParaRPr sz="1400">
              <a:latin typeface="Tahoma"/>
              <a:cs typeface="Tahoma"/>
            </a:endParaRPr>
          </a:p>
          <a:p>
            <a:pPr marL="2891790" indent="-457834">
              <a:lnSpc>
                <a:spcPct val="100000"/>
              </a:lnSpc>
              <a:spcBef>
                <a:spcPts val="795"/>
              </a:spcBef>
              <a:buClr>
                <a:srgbClr val="005390"/>
              </a:buClr>
              <a:buChar char="●"/>
              <a:tabLst>
                <a:tab pos="2891790" algn="l"/>
                <a:tab pos="2892425" algn="l"/>
              </a:tabLst>
            </a:pPr>
            <a:r>
              <a:rPr dirty="0" sz="1400" spc="-10">
                <a:latin typeface="Tahoma"/>
                <a:cs typeface="Tahoma"/>
              </a:rPr>
              <a:t>алгоритм </a:t>
            </a:r>
            <a:r>
              <a:rPr dirty="0" sz="1400" spc="-5">
                <a:latin typeface="Tahoma"/>
                <a:cs typeface="Tahoma"/>
              </a:rPr>
              <a:t>действий медицинских работников, </a:t>
            </a:r>
            <a:r>
              <a:rPr dirty="0" sz="1400" spc="-10">
                <a:latin typeface="Tahoma"/>
                <a:cs typeface="Tahoma"/>
              </a:rPr>
              <a:t>оказывающих </a:t>
            </a:r>
            <a:r>
              <a:rPr dirty="0" sz="1400" spc="-5">
                <a:latin typeface="Tahoma"/>
                <a:cs typeface="Tahoma"/>
              </a:rPr>
              <a:t>медицинскую помощь</a:t>
            </a:r>
            <a:r>
              <a:rPr dirty="0" sz="1400" spc="21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в</a:t>
            </a:r>
            <a:endParaRPr sz="1400">
              <a:latin typeface="Tahoma"/>
              <a:cs typeface="Tahoma"/>
            </a:endParaRPr>
          </a:p>
          <a:p>
            <a:pPr marL="2891790">
              <a:lnSpc>
                <a:spcPct val="100000"/>
              </a:lnSpc>
            </a:pPr>
            <a:r>
              <a:rPr dirty="0" sz="1400" spc="-10">
                <a:latin typeface="Tahoma"/>
                <a:cs typeface="Tahoma"/>
              </a:rPr>
              <a:t>стационарных </a:t>
            </a:r>
            <a:r>
              <a:rPr dirty="0" sz="1400" spc="-5">
                <a:latin typeface="Tahoma"/>
                <a:cs typeface="Tahoma"/>
              </a:rPr>
              <a:t>условиях (Приложение</a:t>
            </a:r>
            <a:r>
              <a:rPr dirty="0" sz="1400" spc="120">
                <a:latin typeface="Tahoma"/>
                <a:cs typeface="Tahoma"/>
              </a:rPr>
              <a:t> </a:t>
            </a:r>
            <a:r>
              <a:rPr dirty="0" sz="1400">
                <a:latin typeface="Tahoma"/>
                <a:cs typeface="Tahoma"/>
              </a:rPr>
              <a:t>6)</a:t>
            </a:r>
            <a:endParaRPr sz="1400">
              <a:latin typeface="Tahoma"/>
              <a:cs typeface="Tahoma"/>
            </a:endParaRPr>
          </a:p>
          <a:p>
            <a:pPr marL="2891790" marR="682625" indent="-457200">
              <a:lnSpc>
                <a:spcPct val="100000"/>
              </a:lnSpc>
              <a:spcBef>
                <a:spcPts val="790"/>
              </a:spcBef>
              <a:buClr>
                <a:srgbClr val="005390"/>
              </a:buClr>
              <a:buChar char="●"/>
              <a:tabLst>
                <a:tab pos="2891790" algn="l"/>
                <a:tab pos="2892425" algn="l"/>
              </a:tabLst>
            </a:pPr>
            <a:r>
              <a:rPr dirty="0" sz="1400" spc="-5">
                <a:latin typeface="Tahoma"/>
                <a:cs typeface="Tahoma"/>
              </a:rPr>
              <a:t>протокол мероприятий по недопущению внутрибольничного распространения </a:t>
            </a:r>
            <a:r>
              <a:rPr dirty="0" sz="1400" spc="5">
                <a:latin typeface="Tahoma"/>
                <a:cs typeface="Tahoma"/>
              </a:rPr>
              <a:t>COVID-19  </a:t>
            </a:r>
            <a:r>
              <a:rPr dirty="0" sz="1400" spc="-10">
                <a:latin typeface="Tahoma"/>
                <a:cs typeface="Tahoma"/>
              </a:rPr>
              <a:t>(Приложение</a:t>
            </a:r>
            <a:r>
              <a:rPr dirty="0" sz="1400" spc="35">
                <a:latin typeface="Tahoma"/>
                <a:cs typeface="Tahoma"/>
              </a:rPr>
              <a:t> </a:t>
            </a:r>
            <a:r>
              <a:rPr dirty="0" sz="1400">
                <a:latin typeface="Tahoma"/>
                <a:cs typeface="Tahoma"/>
              </a:rPr>
              <a:t>7)</a:t>
            </a:r>
            <a:endParaRPr sz="1400">
              <a:latin typeface="Tahoma"/>
              <a:cs typeface="Tahoma"/>
            </a:endParaRPr>
          </a:p>
          <a:p>
            <a:pPr marL="2891790" indent="-457834">
              <a:lnSpc>
                <a:spcPct val="100000"/>
              </a:lnSpc>
              <a:spcBef>
                <a:spcPts val="819"/>
              </a:spcBef>
              <a:buClr>
                <a:srgbClr val="005390"/>
              </a:buClr>
              <a:buChar char="●"/>
              <a:tabLst>
                <a:tab pos="2891790" algn="l"/>
                <a:tab pos="2892425" algn="l"/>
              </a:tabLst>
            </a:pPr>
            <a:r>
              <a:rPr dirty="0" sz="1400" spc="-5">
                <a:latin typeface="Tahoma"/>
                <a:cs typeface="Tahoma"/>
              </a:rPr>
              <a:t>основные принципы оказания медицинской помощи в </a:t>
            </a:r>
            <a:r>
              <a:rPr dirty="0" sz="1400" spc="-10">
                <a:latin typeface="Tahoma"/>
                <a:cs typeface="Tahoma"/>
              </a:rPr>
              <a:t>амбулаторных </a:t>
            </a:r>
            <a:r>
              <a:rPr dirty="0" sz="1400" spc="-5">
                <a:latin typeface="Tahoma"/>
                <a:cs typeface="Tahoma"/>
              </a:rPr>
              <a:t>условиях </a:t>
            </a:r>
            <a:r>
              <a:rPr dirty="0" sz="1400" spc="-10">
                <a:latin typeface="Tahoma"/>
                <a:cs typeface="Tahoma"/>
              </a:rPr>
              <a:t>(на</a:t>
            </a:r>
            <a:r>
              <a:rPr dirty="0" sz="1400" spc="26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дому)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9911" y="960119"/>
            <a:ext cx="802005" cy="798830"/>
          </a:xfrm>
          <a:custGeom>
            <a:avLst/>
            <a:gdLst/>
            <a:ahLst/>
            <a:cxnLst/>
            <a:rect l="l" t="t" r="r" b="b"/>
            <a:pathLst>
              <a:path w="802005" h="798830">
                <a:moveTo>
                  <a:pt x="400812" y="0"/>
                </a:moveTo>
                <a:lnTo>
                  <a:pt x="354069" y="2686"/>
                </a:lnTo>
                <a:lnTo>
                  <a:pt x="308909" y="10548"/>
                </a:lnTo>
                <a:lnTo>
                  <a:pt x="265635" y="23283"/>
                </a:lnTo>
                <a:lnTo>
                  <a:pt x="224545" y="40592"/>
                </a:lnTo>
                <a:lnTo>
                  <a:pt x="185942" y="62176"/>
                </a:lnTo>
                <a:lnTo>
                  <a:pt x="150125" y="87734"/>
                </a:lnTo>
                <a:lnTo>
                  <a:pt x="117395" y="116966"/>
                </a:lnTo>
                <a:lnTo>
                  <a:pt x="88054" y="149574"/>
                </a:lnTo>
                <a:lnTo>
                  <a:pt x="62401" y="185255"/>
                </a:lnTo>
                <a:lnTo>
                  <a:pt x="40739" y="223712"/>
                </a:lnTo>
                <a:lnTo>
                  <a:pt x="23366" y="264643"/>
                </a:lnTo>
                <a:lnTo>
                  <a:pt x="10585" y="307750"/>
                </a:lnTo>
                <a:lnTo>
                  <a:pt x="2696" y="352731"/>
                </a:lnTo>
                <a:lnTo>
                  <a:pt x="0" y="399288"/>
                </a:lnTo>
                <a:lnTo>
                  <a:pt x="2696" y="445844"/>
                </a:lnTo>
                <a:lnTo>
                  <a:pt x="10585" y="490825"/>
                </a:lnTo>
                <a:lnTo>
                  <a:pt x="23366" y="533932"/>
                </a:lnTo>
                <a:lnTo>
                  <a:pt x="40739" y="574863"/>
                </a:lnTo>
                <a:lnTo>
                  <a:pt x="62401" y="613320"/>
                </a:lnTo>
                <a:lnTo>
                  <a:pt x="88054" y="649001"/>
                </a:lnTo>
                <a:lnTo>
                  <a:pt x="117395" y="681608"/>
                </a:lnTo>
                <a:lnTo>
                  <a:pt x="150125" y="710841"/>
                </a:lnTo>
                <a:lnTo>
                  <a:pt x="185942" y="736399"/>
                </a:lnTo>
                <a:lnTo>
                  <a:pt x="224545" y="757983"/>
                </a:lnTo>
                <a:lnTo>
                  <a:pt x="265635" y="775292"/>
                </a:lnTo>
                <a:lnTo>
                  <a:pt x="308909" y="788027"/>
                </a:lnTo>
                <a:lnTo>
                  <a:pt x="354069" y="795889"/>
                </a:lnTo>
                <a:lnTo>
                  <a:pt x="400812" y="798576"/>
                </a:lnTo>
                <a:lnTo>
                  <a:pt x="447554" y="795889"/>
                </a:lnTo>
                <a:lnTo>
                  <a:pt x="492714" y="788027"/>
                </a:lnTo>
                <a:lnTo>
                  <a:pt x="535988" y="775292"/>
                </a:lnTo>
                <a:lnTo>
                  <a:pt x="577078" y="757983"/>
                </a:lnTo>
                <a:lnTo>
                  <a:pt x="615681" y="736399"/>
                </a:lnTo>
                <a:lnTo>
                  <a:pt x="651498" y="710841"/>
                </a:lnTo>
                <a:lnTo>
                  <a:pt x="684228" y="681608"/>
                </a:lnTo>
                <a:lnTo>
                  <a:pt x="713569" y="649001"/>
                </a:lnTo>
                <a:lnTo>
                  <a:pt x="739222" y="613320"/>
                </a:lnTo>
                <a:lnTo>
                  <a:pt x="760884" y="574863"/>
                </a:lnTo>
                <a:lnTo>
                  <a:pt x="778257" y="533932"/>
                </a:lnTo>
                <a:lnTo>
                  <a:pt x="791038" y="490825"/>
                </a:lnTo>
                <a:lnTo>
                  <a:pt x="798927" y="445844"/>
                </a:lnTo>
                <a:lnTo>
                  <a:pt x="801624" y="399288"/>
                </a:lnTo>
                <a:lnTo>
                  <a:pt x="798927" y="352731"/>
                </a:lnTo>
                <a:lnTo>
                  <a:pt x="791038" y="307750"/>
                </a:lnTo>
                <a:lnTo>
                  <a:pt x="778257" y="264643"/>
                </a:lnTo>
                <a:lnTo>
                  <a:pt x="760884" y="223712"/>
                </a:lnTo>
                <a:lnTo>
                  <a:pt x="739222" y="185255"/>
                </a:lnTo>
                <a:lnTo>
                  <a:pt x="713569" y="149574"/>
                </a:lnTo>
                <a:lnTo>
                  <a:pt x="684228" y="116967"/>
                </a:lnTo>
                <a:lnTo>
                  <a:pt x="651498" y="87734"/>
                </a:lnTo>
                <a:lnTo>
                  <a:pt x="615681" y="62176"/>
                </a:lnTo>
                <a:lnTo>
                  <a:pt x="577078" y="40592"/>
                </a:lnTo>
                <a:lnTo>
                  <a:pt x="535988" y="23283"/>
                </a:lnTo>
                <a:lnTo>
                  <a:pt x="492714" y="10548"/>
                </a:lnTo>
                <a:lnTo>
                  <a:pt x="447554" y="2686"/>
                </a:lnTo>
                <a:lnTo>
                  <a:pt x="40081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19200" y="1201674"/>
            <a:ext cx="287020" cy="316230"/>
          </a:xfrm>
          <a:custGeom>
            <a:avLst/>
            <a:gdLst/>
            <a:ahLst/>
            <a:cxnLst/>
            <a:rect l="l" t="t" r="r" b="b"/>
            <a:pathLst>
              <a:path w="287019" h="316230">
                <a:moveTo>
                  <a:pt x="39789" y="237489"/>
                </a:moveTo>
                <a:lnTo>
                  <a:pt x="31584" y="237489"/>
                </a:lnTo>
                <a:lnTo>
                  <a:pt x="26606" y="240029"/>
                </a:lnTo>
                <a:lnTo>
                  <a:pt x="0" y="307339"/>
                </a:lnTo>
                <a:lnTo>
                  <a:pt x="0" y="309879"/>
                </a:lnTo>
                <a:lnTo>
                  <a:pt x="253" y="311150"/>
                </a:lnTo>
                <a:lnTo>
                  <a:pt x="1739" y="313689"/>
                </a:lnTo>
                <a:lnTo>
                  <a:pt x="2730" y="314959"/>
                </a:lnTo>
                <a:lnTo>
                  <a:pt x="3975" y="316229"/>
                </a:lnTo>
                <a:lnTo>
                  <a:pt x="11442" y="316229"/>
                </a:lnTo>
                <a:lnTo>
                  <a:pt x="12687" y="314959"/>
                </a:lnTo>
                <a:lnTo>
                  <a:pt x="13423" y="314959"/>
                </a:lnTo>
                <a:lnTo>
                  <a:pt x="14427" y="313689"/>
                </a:lnTo>
                <a:lnTo>
                  <a:pt x="15417" y="311150"/>
                </a:lnTo>
                <a:lnTo>
                  <a:pt x="35064" y="252729"/>
                </a:lnTo>
                <a:lnTo>
                  <a:pt x="51038" y="252729"/>
                </a:lnTo>
                <a:lnTo>
                  <a:pt x="42278" y="238759"/>
                </a:lnTo>
                <a:lnTo>
                  <a:pt x="39789" y="237489"/>
                </a:lnTo>
                <a:close/>
              </a:path>
              <a:path w="287019" h="316230">
                <a:moveTo>
                  <a:pt x="87566" y="287019"/>
                </a:moveTo>
                <a:lnTo>
                  <a:pt x="70103" y="287019"/>
                </a:lnTo>
                <a:lnTo>
                  <a:pt x="75056" y="299719"/>
                </a:lnTo>
                <a:lnTo>
                  <a:pt x="76072" y="300989"/>
                </a:lnTo>
                <a:lnTo>
                  <a:pt x="77088" y="303529"/>
                </a:lnTo>
                <a:lnTo>
                  <a:pt x="80137" y="306069"/>
                </a:lnTo>
                <a:lnTo>
                  <a:pt x="81787" y="307339"/>
                </a:lnTo>
                <a:lnTo>
                  <a:pt x="83565" y="308609"/>
                </a:lnTo>
                <a:lnTo>
                  <a:pt x="85597" y="308609"/>
                </a:lnTo>
                <a:lnTo>
                  <a:pt x="87503" y="309879"/>
                </a:lnTo>
                <a:lnTo>
                  <a:pt x="93725" y="309879"/>
                </a:lnTo>
                <a:lnTo>
                  <a:pt x="97790" y="307339"/>
                </a:lnTo>
                <a:lnTo>
                  <a:pt x="99440" y="306069"/>
                </a:lnTo>
                <a:lnTo>
                  <a:pt x="102488" y="303529"/>
                </a:lnTo>
                <a:lnTo>
                  <a:pt x="110673" y="293369"/>
                </a:lnTo>
                <a:lnTo>
                  <a:pt x="90043" y="293369"/>
                </a:lnTo>
                <a:lnTo>
                  <a:pt x="87566" y="287019"/>
                </a:lnTo>
                <a:close/>
              </a:path>
              <a:path w="287019" h="316230">
                <a:moveTo>
                  <a:pt x="51038" y="252729"/>
                </a:moveTo>
                <a:lnTo>
                  <a:pt x="35064" y="252729"/>
                </a:lnTo>
                <a:lnTo>
                  <a:pt x="37807" y="284479"/>
                </a:lnTo>
                <a:lnTo>
                  <a:pt x="38303" y="288289"/>
                </a:lnTo>
                <a:lnTo>
                  <a:pt x="39052" y="289559"/>
                </a:lnTo>
                <a:lnTo>
                  <a:pt x="40043" y="292100"/>
                </a:lnTo>
                <a:lnTo>
                  <a:pt x="49987" y="299719"/>
                </a:lnTo>
                <a:lnTo>
                  <a:pt x="57403" y="299719"/>
                </a:lnTo>
                <a:lnTo>
                  <a:pt x="70103" y="287019"/>
                </a:lnTo>
                <a:lnTo>
                  <a:pt x="87566" y="287019"/>
                </a:lnTo>
                <a:lnTo>
                  <a:pt x="86080" y="283209"/>
                </a:lnTo>
                <a:lnTo>
                  <a:pt x="53721" y="283209"/>
                </a:lnTo>
                <a:lnTo>
                  <a:pt x="51038" y="252729"/>
                </a:lnTo>
                <a:close/>
              </a:path>
              <a:path w="287019" h="316230">
                <a:moveTo>
                  <a:pt x="199897" y="52069"/>
                </a:moveTo>
                <a:lnTo>
                  <a:pt x="191008" y="52069"/>
                </a:lnTo>
                <a:lnTo>
                  <a:pt x="188975" y="54609"/>
                </a:lnTo>
                <a:lnTo>
                  <a:pt x="188213" y="55879"/>
                </a:lnTo>
                <a:lnTo>
                  <a:pt x="187959" y="58419"/>
                </a:lnTo>
                <a:lnTo>
                  <a:pt x="187959" y="59689"/>
                </a:lnTo>
                <a:lnTo>
                  <a:pt x="199009" y="69850"/>
                </a:lnTo>
                <a:lnTo>
                  <a:pt x="131318" y="186689"/>
                </a:lnTo>
                <a:lnTo>
                  <a:pt x="114681" y="231139"/>
                </a:lnTo>
                <a:lnTo>
                  <a:pt x="106680" y="245109"/>
                </a:lnTo>
                <a:lnTo>
                  <a:pt x="105156" y="248919"/>
                </a:lnTo>
                <a:lnTo>
                  <a:pt x="104012" y="251459"/>
                </a:lnTo>
                <a:lnTo>
                  <a:pt x="103505" y="255269"/>
                </a:lnTo>
                <a:lnTo>
                  <a:pt x="103505" y="259079"/>
                </a:lnTo>
                <a:lnTo>
                  <a:pt x="104012" y="261619"/>
                </a:lnTo>
                <a:lnTo>
                  <a:pt x="104647" y="265429"/>
                </a:lnTo>
                <a:lnTo>
                  <a:pt x="105918" y="267969"/>
                </a:lnTo>
                <a:lnTo>
                  <a:pt x="107950" y="271779"/>
                </a:lnTo>
                <a:lnTo>
                  <a:pt x="90043" y="293369"/>
                </a:lnTo>
                <a:lnTo>
                  <a:pt x="110673" y="293369"/>
                </a:lnTo>
                <a:lnTo>
                  <a:pt x="120903" y="280669"/>
                </a:lnTo>
                <a:lnTo>
                  <a:pt x="133603" y="280669"/>
                </a:lnTo>
                <a:lnTo>
                  <a:pt x="136271" y="279400"/>
                </a:lnTo>
                <a:lnTo>
                  <a:pt x="139319" y="278129"/>
                </a:lnTo>
                <a:lnTo>
                  <a:pt x="141731" y="276859"/>
                </a:lnTo>
                <a:lnTo>
                  <a:pt x="144018" y="274319"/>
                </a:lnTo>
                <a:lnTo>
                  <a:pt x="146177" y="271779"/>
                </a:lnTo>
                <a:lnTo>
                  <a:pt x="147955" y="269239"/>
                </a:lnTo>
                <a:lnTo>
                  <a:pt x="150355" y="265429"/>
                </a:lnTo>
                <a:lnTo>
                  <a:pt x="126365" y="265429"/>
                </a:lnTo>
                <a:lnTo>
                  <a:pt x="124840" y="264159"/>
                </a:lnTo>
                <a:lnTo>
                  <a:pt x="123316" y="264159"/>
                </a:lnTo>
                <a:lnTo>
                  <a:pt x="122174" y="262889"/>
                </a:lnTo>
                <a:lnTo>
                  <a:pt x="121158" y="261619"/>
                </a:lnTo>
                <a:lnTo>
                  <a:pt x="120141" y="259079"/>
                </a:lnTo>
                <a:lnTo>
                  <a:pt x="119887" y="257809"/>
                </a:lnTo>
                <a:lnTo>
                  <a:pt x="119887" y="256539"/>
                </a:lnTo>
                <a:lnTo>
                  <a:pt x="120903" y="254000"/>
                </a:lnTo>
                <a:lnTo>
                  <a:pt x="124840" y="246379"/>
                </a:lnTo>
                <a:lnTo>
                  <a:pt x="164329" y="246379"/>
                </a:lnTo>
                <a:lnTo>
                  <a:pt x="168515" y="241300"/>
                </a:lnTo>
                <a:lnTo>
                  <a:pt x="147193" y="241300"/>
                </a:lnTo>
                <a:lnTo>
                  <a:pt x="143256" y="238759"/>
                </a:lnTo>
                <a:lnTo>
                  <a:pt x="131318" y="232409"/>
                </a:lnTo>
                <a:lnTo>
                  <a:pt x="142747" y="201929"/>
                </a:lnTo>
                <a:lnTo>
                  <a:pt x="174487" y="201929"/>
                </a:lnTo>
                <a:lnTo>
                  <a:pt x="149225" y="187959"/>
                </a:lnTo>
                <a:lnTo>
                  <a:pt x="212852" y="77469"/>
                </a:lnTo>
                <a:lnTo>
                  <a:pt x="244172" y="77469"/>
                </a:lnTo>
                <a:lnTo>
                  <a:pt x="220853" y="63500"/>
                </a:lnTo>
                <a:lnTo>
                  <a:pt x="225388" y="55879"/>
                </a:lnTo>
                <a:lnTo>
                  <a:pt x="206883" y="55879"/>
                </a:lnTo>
                <a:lnTo>
                  <a:pt x="199897" y="52069"/>
                </a:lnTo>
                <a:close/>
              </a:path>
              <a:path w="287019" h="316230">
                <a:moveTo>
                  <a:pt x="73659" y="270509"/>
                </a:moveTo>
                <a:lnTo>
                  <a:pt x="66928" y="270509"/>
                </a:lnTo>
                <a:lnTo>
                  <a:pt x="62865" y="273050"/>
                </a:lnTo>
                <a:lnTo>
                  <a:pt x="60959" y="273050"/>
                </a:lnTo>
                <a:lnTo>
                  <a:pt x="59436" y="275589"/>
                </a:lnTo>
                <a:lnTo>
                  <a:pt x="57912" y="276859"/>
                </a:lnTo>
                <a:lnTo>
                  <a:pt x="56515" y="278129"/>
                </a:lnTo>
                <a:lnTo>
                  <a:pt x="53721" y="283209"/>
                </a:lnTo>
                <a:lnTo>
                  <a:pt x="86080" y="283209"/>
                </a:lnTo>
                <a:lnTo>
                  <a:pt x="75818" y="271779"/>
                </a:lnTo>
                <a:lnTo>
                  <a:pt x="73659" y="270509"/>
                </a:lnTo>
                <a:close/>
              </a:path>
              <a:path w="287019" h="316230">
                <a:moveTo>
                  <a:pt x="164329" y="246379"/>
                </a:moveTo>
                <a:lnTo>
                  <a:pt x="124840" y="246379"/>
                </a:lnTo>
                <a:lnTo>
                  <a:pt x="138811" y="254000"/>
                </a:lnTo>
                <a:lnTo>
                  <a:pt x="134747" y="261619"/>
                </a:lnTo>
                <a:lnTo>
                  <a:pt x="133858" y="262889"/>
                </a:lnTo>
                <a:lnTo>
                  <a:pt x="132587" y="264159"/>
                </a:lnTo>
                <a:lnTo>
                  <a:pt x="131063" y="264159"/>
                </a:lnTo>
                <a:lnTo>
                  <a:pt x="129540" y="265429"/>
                </a:lnTo>
                <a:lnTo>
                  <a:pt x="150355" y="265429"/>
                </a:lnTo>
                <a:lnTo>
                  <a:pt x="155956" y="256539"/>
                </a:lnTo>
                <a:lnTo>
                  <a:pt x="164329" y="246379"/>
                </a:lnTo>
                <a:close/>
              </a:path>
              <a:path w="287019" h="316230">
                <a:moveTo>
                  <a:pt x="174487" y="201929"/>
                </a:moveTo>
                <a:lnTo>
                  <a:pt x="142747" y="201929"/>
                </a:lnTo>
                <a:lnTo>
                  <a:pt x="167894" y="215900"/>
                </a:lnTo>
                <a:lnTo>
                  <a:pt x="147193" y="241300"/>
                </a:lnTo>
                <a:lnTo>
                  <a:pt x="168515" y="241300"/>
                </a:lnTo>
                <a:lnTo>
                  <a:pt x="186309" y="219709"/>
                </a:lnTo>
                <a:lnTo>
                  <a:pt x="195859" y="203200"/>
                </a:lnTo>
                <a:lnTo>
                  <a:pt x="176784" y="203200"/>
                </a:lnTo>
                <a:lnTo>
                  <a:pt x="174487" y="201929"/>
                </a:lnTo>
                <a:close/>
              </a:path>
              <a:path w="287019" h="316230">
                <a:moveTo>
                  <a:pt x="244172" y="77469"/>
                </a:moveTo>
                <a:lnTo>
                  <a:pt x="212852" y="77469"/>
                </a:lnTo>
                <a:lnTo>
                  <a:pt x="240537" y="92709"/>
                </a:lnTo>
                <a:lnTo>
                  <a:pt x="176784" y="203200"/>
                </a:lnTo>
                <a:lnTo>
                  <a:pt x="195859" y="203200"/>
                </a:lnTo>
                <a:lnTo>
                  <a:pt x="254634" y="101600"/>
                </a:lnTo>
                <a:lnTo>
                  <a:pt x="278511" y="101600"/>
                </a:lnTo>
                <a:lnTo>
                  <a:pt x="277494" y="100329"/>
                </a:lnTo>
                <a:lnTo>
                  <a:pt x="276097" y="97789"/>
                </a:lnTo>
                <a:lnTo>
                  <a:pt x="274574" y="96519"/>
                </a:lnTo>
                <a:lnTo>
                  <a:pt x="273050" y="93979"/>
                </a:lnTo>
                <a:lnTo>
                  <a:pt x="271144" y="92709"/>
                </a:lnTo>
                <a:lnTo>
                  <a:pt x="269113" y="91439"/>
                </a:lnTo>
                <a:lnTo>
                  <a:pt x="262128" y="87629"/>
                </a:lnTo>
                <a:lnTo>
                  <a:pt x="266558" y="80009"/>
                </a:lnTo>
                <a:lnTo>
                  <a:pt x="248412" y="80009"/>
                </a:lnTo>
                <a:lnTo>
                  <a:pt x="244172" y="77469"/>
                </a:lnTo>
                <a:close/>
              </a:path>
              <a:path w="287019" h="316230">
                <a:moveTo>
                  <a:pt x="278511" y="101600"/>
                </a:moveTo>
                <a:lnTo>
                  <a:pt x="254634" y="101600"/>
                </a:lnTo>
                <a:lnTo>
                  <a:pt x="261619" y="105409"/>
                </a:lnTo>
                <a:lnTo>
                  <a:pt x="262890" y="106679"/>
                </a:lnTo>
                <a:lnTo>
                  <a:pt x="263906" y="106679"/>
                </a:lnTo>
                <a:lnTo>
                  <a:pt x="264668" y="109219"/>
                </a:lnTo>
                <a:lnTo>
                  <a:pt x="265430" y="110489"/>
                </a:lnTo>
                <a:lnTo>
                  <a:pt x="265430" y="113029"/>
                </a:lnTo>
                <a:lnTo>
                  <a:pt x="265175" y="114300"/>
                </a:lnTo>
                <a:lnTo>
                  <a:pt x="264413" y="115569"/>
                </a:lnTo>
                <a:lnTo>
                  <a:pt x="232537" y="171450"/>
                </a:lnTo>
                <a:lnTo>
                  <a:pt x="231775" y="172719"/>
                </a:lnTo>
                <a:lnTo>
                  <a:pt x="231266" y="175259"/>
                </a:lnTo>
                <a:lnTo>
                  <a:pt x="232028" y="179069"/>
                </a:lnTo>
                <a:lnTo>
                  <a:pt x="232790" y="180339"/>
                </a:lnTo>
                <a:lnTo>
                  <a:pt x="233806" y="181609"/>
                </a:lnTo>
                <a:lnTo>
                  <a:pt x="236474" y="182879"/>
                </a:lnTo>
                <a:lnTo>
                  <a:pt x="242697" y="182879"/>
                </a:lnTo>
                <a:lnTo>
                  <a:pt x="277749" y="124459"/>
                </a:lnTo>
                <a:lnTo>
                  <a:pt x="279781" y="119379"/>
                </a:lnTo>
                <a:lnTo>
                  <a:pt x="280543" y="118109"/>
                </a:lnTo>
                <a:lnTo>
                  <a:pt x="281050" y="115569"/>
                </a:lnTo>
                <a:lnTo>
                  <a:pt x="281050" y="110489"/>
                </a:lnTo>
                <a:lnTo>
                  <a:pt x="280288" y="106679"/>
                </a:lnTo>
                <a:lnTo>
                  <a:pt x="279527" y="104139"/>
                </a:lnTo>
                <a:lnTo>
                  <a:pt x="278511" y="101600"/>
                </a:lnTo>
                <a:close/>
              </a:path>
              <a:path w="287019" h="316230">
                <a:moveTo>
                  <a:pt x="282659" y="36829"/>
                </a:moveTo>
                <a:lnTo>
                  <a:pt x="236728" y="36829"/>
                </a:lnTo>
                <a:lnTo>
                  <a:pt x="264413" y="52069"/>
                </a:lnTo>
                <a:lnTo>
                  <a:pt x="248412" y="80009"/>
                </a:lnTo>
                <a:lnTo>
                  <a:pt x="266558" y="80009"/>
                </a:lnTo>
                <a:lnTo>
                  <a:pt x="282066" y="53339"/>
                </a:lnTo>
                <a:lnTo>
                  <a:pt x="282828" y="52069"/>
                </a:lnTo>
                <a:lnTo>
                  <a:pt x="283337" y="49529"/>
                </a:lnTo>
                <a:lnTo>
                  <a:pt x="283083" y="48259"/>
                </a:lnTo>
                <a:lnTo>
                  <a:pt x="282321" y="45719"/>
                </a:lnTo>
                <a:lnTo>
                  <a:pt x="281559" y="44450"/>
                </a:lnTo>
                <a:lnTo>
                  <a:pt x="280543" y="43179"/>
                </a:lnTo>
                <a:lnTo>
                  <a:pt x="279272" y="43179"/>
                </a:lnTo>
                <a:lnTo>
                  <a:pt x="282659" y="36829"/>
                </a:lnTo>
                <a:close/>
              </a:path>
              <a:path w="287019" h="316230">
                <a:moveTo>
                  <a:pt x="236474" y="17779"/>
                </a:moveTo>
                <a:lnTo>
                  <a:pt x="230505" y="17779"/>
                </a:lnTo>
                <a:lnTo>
                  <a:pt x="229108" y="19050"/>
                </a:lnTo>
                <a:lnTo>
                  <a:pt x="227075" y="21589"/>
                </a:lnTo>
                <a:lnTo>
                  <a:pt x="206883" y="55879"/>
                </a:lnTo>
                <a:lnTo>
                  <a:pt x="225388" y="55879"/>
                </a:lnTo>
                <a:lnTo>
                  <a:pt x="236728" y="36829"/>
                </a:lnTo>
                <a:lnTo>
                  <a:pt x="282659" y="36829"/>
                </a:lnTo>
                <a:lnTo>
                  <a:pt x="283337" y="35559"/>
                </a:lnTo>
                <a:lnTo>
                  <a:pt x="284225" y="34289"/>
                </a:lnTo>
                <a:lnTo>
                  <a:pt x="265556" y="34289"/>
                </a:lnTo>
                <a:lnTo>
                  <a:pt x="251713" y="26669"/>
                </a:lnTo>
                <a:lnTo>
                  <a:pt x="255650" y="20319"/>
                </a:lnTo>
                <a:lnTo>
                  <a:pt x="256158" y="19050"/>
                </a:lnTo>
                <a:lnTo>
                  <a:pt x="237997" y="19050"/>
                </a:lnTo>
                <a:lnTo>
                  <a:pt x="236474" y="17779"/>
                </a:lnTo>
                <a:close/>
              </a:path>
              <a:path w="287019" h="316230">
                <a:moveTo>
                  <a:pt x="196977" y="50800"/>
                </a:moveTo>
                <a:lnTo>
                  <a:pt x="193928" y="50800"/>
                </a:lnTo>
                <a:lnTo>
                  <a:pt x="192531" y="52069"/>
                </a:lnTo>
                <a:lnTo>
                  <a:pt x="198500" y="52069"/>
                </a:lnTo>
                <a:lnTo>
                  <a:pt x="196977" y="50800"/>
                </a:lnTo>
                <a:close/>
              </a:path>
              <a:path w="287019" h="316230">
                <a:moveTo>
                  <a:pt x="284988" y="15239"/>
                </a:moveTo>
                <a:lnTo>
                  <a:pt x="262128" y="15239"/>
                </a:lnTo>
                <a:lnTo>
                  <a:pt x="265175" y="16509"/>
                </a:lnTo>
                <a:lnTo>
                  <a:pt x="266572" y="16509"/>
                </a:lnTo>
                <a:lnTo>
                  <a:pt x="267843" y="17779"/>
                </a:lnTo>
                <a:lnTo>
                  <a:pt x="268859" y="19050"/>
                </a:lnTo>
                <a:lnTo>
                  <a:pt x="270383" y="21589"/>
                </a:lnTo>
                <a:lnTo>
                  <a:pt x="270637" y="22859"/>
                </a:lnTo>
                <a:lnTo>
                  <a:pt x="270128" y="26669"/>
                </a:lnTo>
                <a:lnTo>
                  <a:pt x="269621" y="27939"/>
                </a:lnTo>
                <a:lnTo>
                  <a:pt x="265556" y="34289"/>
                </a:lnTo>
                <a:lnTo>
                  <a:pt x="284225" y="34289"/>
                </a:lnTo>
                <a:lnTo>
                  <a:pt x="285241" y="31750"/>
                </a:lnTo>
                <a:lnTo>
                  <a:pt x="286003" y="29209"/>
                </a:lnTo>
                <a:lnTo>
                  <a:pt x="286512" y="24129"/>
                </a:lnTo>
                <a:lnTo>
                  <a:pt x="286512" y="21589"/>
                </a:lnTo>
                <a:lnTo>
                  <a:pt x="286258" y="20319"/>
                </a:lnTo>
                <a:lnTo>
                  <a:pt x="285496" y="17779"/>
                </a:lnTo>
                <a:lnTo>
                  <a:pt x="284988" y="15239"/>
                </a:lnTo>
                <a:close/>
              </a:path>
              <a:path w="287019" h="316230">
                <a:moveTo>
                  <a:pt x="265556" y="0"/>
                </a:moveTo>
                <a:lnTo>
                  <a:pt x="258699" y="0"/>
                </a:lnTo>
                <a:lnTo>
                  <a:pt x="256412" y="1269"/>
                </a:lnTo>
                <a:lnTo>
                  <a:pt x="254127" y="1269"/>
                </a:lnTo>
                <a:lnTo>
                  <a:pt x="243205" y="10159"/>
                </a:lnTo>
                <a:lnTo>
                  <a:pt x="241934" y="11429"/>
                </a:lnTo>
                <a:lnTo>
                  <a:pt x="237997" y="19050"/>
                </a:lnTo>
                <a:lnTo>
                  <a:pt x="256158" y="19050"/>
                </a:lnTo>
                <a:lnTo>
                  <a:pt x="256666" y="17779"/>
                </a:lnTo>
                <a:lnTo>
                  <a:pt x="257683" y="17779"/>
                </a:lnTo>
                <a:lnTo>
                  <a:pt x="258953" y="16509"/>
                </a:lnTo>
                <a:lnTo>
                  <a:pt x="260350" y="16509"/>
                </a:lnTo>
                <a:lnTo>
                  <a:pt x="262128" y="15239"/>
                </a:lnTo>
                <a:lnTo>
                  <a:pt x="284988" y="15239"/>
                </a:lnTo>
                <a:lnTo>
                  <a:pt x="283972" y="12700"/>
                </a:lnTo>
                <a:lnTo>
                  <a:pt x="282828" y="11429"/>
                </a:lnTo>
                <a:lnTo>
                  <a:pt x="281559" y="8889"/>
                </a:lnTo>
                <a:lnTo>
                  <a:pt x="280034" y="7619"/>
                </a:lnTo>
                <a:lnTo>
                  <a:pt x="276606" y="3809"/>
                </a:lnTo>
                <a:lnTo>
                  <a:pt x="274574" y="2539"/>
                </a:lnTo>
                <a:lnTo>
                  <a:pt x="272288" y="2539"/>
                </a:lnTo>
                <a:lnTo>
                  <a:pt x="270128" y="1269"/>
                </a:lnTo>
                <a:lnTo>
                  <a:pt x="265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60824" y="1414272"/>
            <a:ext cx="133991" cy="137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00327" y="1152144"/>
            <a:ext cx="222885" cy="48895"/>
          </a:xfrm>
          <a:custGeom>
            <a:avLst/>
            <a:gdLst/>
            <a:ahLst/>
            <a:cxnLst/>
            <a:rect l="l" t="t" r="r" b="b"/>
            <a:pathLst>
              <a:path w="222884" h="48894">
                <a:moveTo>
                  <a:pt x="214503" y="0"/>
                </a:moveTo>
                <a:lnTo>
                  <a:pt x="7950" y="0"/>
                </a:lnTo>
                <a:lnTo>
                  <a:pt x="6210" y="253"/>
                </a:lnTo>
                <a:lnTo>
                  <a:pt x="0" y="8127"/>
                </a:lnTo>
                <a:lnTo>
                  <a:pt x="0" y="40639"/>
                </a:lnTo>
                <a:lnTo>
                  <a:pt x="6210" y="48767"/>
                </a:lnTo>
                <a:lnTo>
                  <a:pt x="216027" y="48767"/>
                </a:lnTo>
                <a:lnTo>
                  <a:pt x="222503" y="40639"/>
                </a:lnTo>
                <a:lnTo>
                  <a:pt x="222250" y="39115"/>
                </a:lnTo>
                <a:lnTo>
                  <a:pt x="221741" y="37591"/>
                </a:lnTo>
                <a:lnTo>
                  <a:pt x="220980" y="36067"/>
                </a:lnTo>
                <a:lnTo>
                  <a:pt x="219963" y="35051"/>
                </a:lnTo>
                <a:lnTo>
                  <a:pt x="219075" y="34035"/>
                </a:lnTo>
                <a:lnTo>
                  <a:pt x="217550" y="33273"/>
                </a:lnTo>
                <a:lnTo>
                  <a:pt x="216027" y="32765"/>
                </a:lnTo>
                <a:lnTo>
                  <a:pt x="214503" y="32511"/>
                </a:lnTo>
                <a:lnTo>
                  <a:pt x="15887" y="32511"/>
                </a:lnTo>
                <a:lnTo>
                  <a:pt x="15887" y="16255"/>
                </a:lnTo>
                <a:lnTo>
                  <a:pt x="216027" y="16255"/>
                </a:lnTo>
                <a:lnTo>
                  <a:pt x="217550" y="15747"/>
                </a:lnTo>
                <a:lnTo>
                  <a:pt x="222503" y="8127"/>
                </a:lnTo>
                <a:lnTo>
                  <a:pt x="222250" y="6603"/>
                </a:lnTo>
                <a:lnTo>
                  <a:pt x="221741" y="5079"/>
                </a:lnTo>
                <a:lnTo>
                  <a:pt x="220980" y="3555"/>
                </a:lnTo>
                <a:lnTo>
                  <a:pt x="219963" y="2539"/>
                </a:lnTo>
                <a:lnTo>
                  <a:pt x="219075" y="1523"/>
                </a:lnTo>
                <a:lnTo>
                  <a:pt x="217550" y="761"/>
                </a:lnTo>
                <a:lnTo>
                  <a:pt x="216027" y="253"/>
                </a:lnTo>
                <a:lnTo>
                  <a:pt x="214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24711" y="1216152"/>
            <a:ext cx="173990" cy="15240"/>
          </a:xfrm>
          <a:custGeom>
            <a:avLst/>
            <a:gdLst/>
            <a:ahLst/>
            <a:cxnLst/>
            <a:rect l="l" t="t" r="r" b="b"/>
            <a:pathLst>
              <a:path w="173990" h="15240">
                <a:moveTo>
                  <a:pt x="165862" y="0"/>
                </a:moveTo>
                <a:lnTo>
                  <a:pt x="7899" y="0"/>
                </a:lnTo>
                <a:lnTo>
                  <a:pt x="6172" y="253"/>
                </a:lnTo>
                <a:lnTo>
                  <a:pt x="0" y="7620"/>
                </a:lnTo>
                <a:lnTo>
                  <a:pt x="241" y="9271"/>
                </a:lnTo>
                <a:lnTo>
                  <a:pt x="6172" y="15239"/>
                </a:lnTo>
                <a:lnTo>
                  <a:pt x="167259" y="15239"/>
                </a:lnTo>
                <a:lnTo>
                  <a:pt x="173735" y="7620"/>
                </a:lnTo>
                <a:lnTo>
                  <a:pt x="173481" y="6223"/>
                </a:lnTo>
                <a:lnTo>
                  <a:pt x="165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55191" y="1280160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5" h="0">
                <a:moveTo>
                  <a:pt x="0" y="0"/>
                </a:moveTo>
                <a:lnTo>
                  <a:pt x="19202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85088" y="1359408"/>
            <a:ext cx="94615" cy="15240"/>
          </a:xfrm>
          <a:custGeom>
            <a:avLst/>
            <a:gdLst/>
            <a:ahLst/>
            <a:cxnLst/>
            <a:rect l="l" t="t" r="r" b="b"/>
            <a:pathLst>
              <a:path w="94615" h="15240">
                <a:moveTo>
                  <a:pt x="86614" y="0"/>
                </a:moveTo>
                <a:lnTo>
                  <a:pt x="7874" y="0"/>
                </a:lnTo>
                <a:lnTo>
                  <a:pt x="6400" y="253"/>
                </a:lnTo>
                <a:lnTo>
                  <a:pt x="0" y="7619"/>
                </a:lnTo>
                <a:lnTo>
                  <a:pt x="241" y="9270"/>
                </a:lnTo>
                <a:lnTo>
                  <a:pt x="7874" y="15239"/>
                </a:lnTo>
                <a:lnTo>
                  <a:pt x="86614" y="15239"/>
                </a:lnTo>
                <a:lnTo>
                  <a:pt x="94487" y="7619"/>
                </a:lnTo>
                <a:lnTo>
                  <a:pt x="94246" y="6222"/>
                </a:lnTo>
                <a:lnTo>
                  <a:pt x="866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94816" y="1359408"/>
            <a:ext cx="73660" cy="15240"/>
          </a:xfrm>
          <a:custGeom>
            <a:avLst/>
            <a:gdLst/>
            <a:ahLst/>
            <a:cxnLst/>
            <a:rect l="l" t="t" r="r" b="b"/>
            <a:pathLst>
              <a:path w="73659" h="15240">
                <a:moveTo>
                  <a:pt x="65024" y="0"/>
                </a:moveTo>
                <a:lnTo>
                  <a:pt x="8128" y="0"/>
                </a:lnTo>
                <a:lnTo>
                  <a:pt x="6350" y="253"/>
                </a:lnTo>
                <a:lnTo>
                  <a:pt x="0" y="7619"/>
                </a:lnTo>
                <a:lnTo>
                  <a:pt x="253" y="9270"/>
                </a:lnTo>
                <a:lnTo>
                  <a:pt x="8128" y="15239"/>
                </a:lnTo>
                <a:lnTo>
                  <a:pt x="65024" y="15239"/>
                </a:lnTo>
                <a:lnTo>
                  <a:pt x="73152" y="7619"/>
                </a:lnTo>
                <a:lnTo>
                  <a:pt x="72897" y="6222"/>
                </a:lnTo>
                <a:lnTo>
                  <a:pt x="72390" y="4699"/>
                </a:lnTo>
                <a:lnTo>
                  <a:pt x="71628" y="3301"/>
                </a:lnTo>
                <a:lnTo>
                  <a:pt x="70612" y="2412"/>
                </a:lnTo>
                <a:lnTo>
                  <a:pt x="69596" y="1396"/>
                </a:lnTo>
                <a:lnTo>
                  <a:pt x="68072" y="762"/>
                </a:lnTo>
                <a:lnTo>
                  <a:pt x="66547" y="253"/>
                </a:lnTo>
                <a:lnTo>
                  <a:pt x="650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30334" y="1106424"/>
            <a:ext cx="365760" cy="475615"/>
          </a:xfrm>
          <a:custGeom>
            <a:avLst/>
            <a:gdLst/>
            <a:ahLst/>
            <a:cxnLst/>
            <a:rect l="l" t="t" r="r" b="b"/>
            <a:pathLst>
              <a:path w="365759" h="475615">
                <a:moveTo>
                  <a:pt x="341773" y="0"/>
                </a:moveTo>
                <a:lnTo>
                  <a:pt x="23740" y="0"/>
                </a:lnTo>
                <a:lnTo>
                  <a:pt x="21264" y="253"/>
                </a:lnTo>
                <a:lnTo>
                  <a:pt x="0" y="20827"/>
                </a:lnTo>
                <a:lnTo>
                  <a:pt x="0" y="454660"/>
                </a:lnTo>
                <a:lnTo>
                  <a:pt x="880" y="458850"/>
                </a:lnTo>
                <a:lnTo>
                  <a:pt x="1883" y="460883"/>
                </a:lnTo>
                <a:lnTo>
                  <a:pt x="2874" y="463041"/>
                </a:lnTo>
                <a:lnTo>
                  <a:pt x="14545" y="473455"/>
                </a:lnTo>
                <a:lnTo>
                  <a:pt x="16539" y="474472"/>
                </a:lnTo>
                <a:lnTo>
                  <a:pt x="19028" y="474979"/>
                </a:lnTo>
                <a:lnTo>
                  <a:pt x="21264" y="475234"/>
                </a:lnTo>
                <a:lnTo>
                  <a:pt x="23740" y="475488"/>
                </a:lnTo>
                <a:lnTo>
                  <a:pt x="341773" y="475488"/>
                </a:lnTo>
                <a:lnTo>
                  <a:pt x="344313" y="475234"/>
                </a:lnTo>
                <a:lnTo>
                  <a:pt x="346472" y="474979"/>
                </a:lnTo>
                <a:lnTo>
                  <a:pt x="348758" y="474472"/>
                </a:lnTo>
                <a:lnTo>
                  <a:pt x="351044" y="473455"/>
                </a:lnTo>
                <a:lnTo>
                  <a:pt x="353203" y="472566"/>
                </a:lnTo>
                <a:lnTo>
                  <a:pt x="364094" y="459613"/>
                </a:lnTo>
                <a:lnTo>
                  <a:pt x="23740" y="459613"/>
                </a:lnTo>
                <a:lnTo>
                  <a:pt x="22254" y="459359"/>
                </a:lnTo>
                <a:lnTo>
                  <a:pt x="15790" y="451738"/>
                </a:lnTo>
                <a:lnTo>
                  <a:pt x="15790" y="23749"/>
                </a:lnTo>
                <a:lnTo>
                  <a:pt x="16044" y="22225"/>
                </a:lnTo>
                <a:lnTo>
                  <a:pt x="16539" y="20827"/>
                </a:lnTo>
                <a:lnTo>
                  <a:pt x="17034" y="19303"/>
                </a:lnTo>
                <a:lnTo>
                  <a:pt x="23740" y="15875"/>
                </a:lnTo>
                <a:lnTo>
                  <a:pt x="364041" y="15875"/>
                </a:lnTo>
                <a:lnTo>
                  <a:pt x="363617" y="14604"/>
                </a:lnTo>
                <a:lnTo>
                  <a:pt x="362728" y="12573"/>
                </a:lnTo>
                <a:lnTo>
                  <a:pt x="361458" y="10667"/>
                </a:lnTo>
                <a:lnTo>
                  <a:pt x="360188" y="8636"/>
                </a:lnTo>
                <a:lnTo>
                  <a:pt x="358664" y="6985"/>
                </a:lnTo>
                <a:lnTo>
                  <a:pt x="357013" y="5461"/>
                </a:lnTo>
                <a:lnTo>
                  <a:pt x="354981" y="4190"/>
                </a:lnTo>
                <a:lnTo>
                  <a:pt x="353203" y="2921"/>
                </a:lnTo>
                <a:lnTo>
                  <a:pt x="351044" y="2031"/>
                </a:lnTo>
                <a:lnTo>
                  <a:pt x="346472" y="508"/>
                </a:lnTo>
                <a:lnTo>
                  <a:pt x="344313" y="253"/>
                </a:lnTo>
                <a:lnTo>
                  <a:pt x="341773" y="0"/>
                </a:lnTo>
                <a:close/>
              </a:path>
              <a:path w="365759" h="475615">
                <a:moveTo>
                  <a:pt x="357648" y="364489"/>
                </a:moveTo>
                <a:lnTo>
                  <a:pt x="349774" y="370966"/>
                </a:lnTo>
                <a:lnTo>
                  <a:pt x="349774" y="451738"/>
                </a:lnTo>
                <a:lnTo>
                  <a:pt x="349520" y="453136"/>
                </a:lnTo>
                <a:lnTo>
                  <a:pt x="341773" y="459613"/>
                </a:lnTo>
                <a:lnTo>
                  <a:pt x="364094" y="459613"/>
                </a:lnTo>
                <a:lnTo>
                  <a:pt x="364379" y="458850"/>
                </a:lnTo>
                <a:lnTo>
                  <a:pt x="365141" y="456438"/>
                </a:lnTo>
                <a:lnTo>
                  <a:pt x="365649" y="451738"/>
                </a:lnTo>
                <a:lnTo>
                  <a:pt x="365649" y="372490"/>
                </a:lnTo>
                <a:lnTo>
                  <a:pt x="359172" y="364743"/>
                </a:lnTo>
                <a:lnTo>
                  <a:pt x="357648" y="364489"/>
                </a:lnTo>
                <a:close/>
              </a:path>
              <a:path w="365759" h="475615">
                <a:moveTo>
                  <a:pt x="364041" y="15875"/>
                </a:moveTo>
                <a:lnTo>
                  <a:pt x="341773" y="15875"/>
                </a:lnTo>
                <a:lnTo>
                  <a:pt x="343297" y="16128"/>
                </a:lnTo>
                <a:lnTo>
                  <a:pt x="344821" y="16637"/>
                </a:lnTo>
                <a:lnTo>
                  <a:pt x="349774" y="23749"/>
                </a:lnTo>
                <a:lnTo>
                  <a:pt x="349774" y="174371"/>
                </a:lnTo>
                <a:lnTo>
                  <a:pt x="350282" y="175767"/>
                </a:lnTo>
                <a:lnTo>
                  <a:pt x="355997" y="180593"/>
                </a:lnTo>
                <a:lnTo>
                  <a:pt x="359172" y="180593"/>
                </a:lnTo>
                <a:lnTo>
                  <a:pt x="365649" y="172592"/>
                </a:lnTo>
                <a:lnTo>
                  <a:pt x="365649" y="23749"/>
                </a:lnTo>
                <a:lnTo>
                  <a:pt x="365141" y="19050"/>
                </a:lnTo>
                <a:lnTo>
                  <a:pt x="364041" y="158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" y="164592"/>
            <a:ext cx="2109216" cy="58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12905" y="6432905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20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836294">
              <a:lnSpc>
                <a:spcPts val="2155"/>
              </a:lnSpc>
              <a:spcBef>
                <a:spcPts val="100"/>
              </a:spcBef>
            </a:pPr>
            <a:r>
              <a:rPr dirty="0" sz="1800" spc="-5"/>
              <a:t>ОРГАНИЗАЦИЯ ОКАЗАНИЯ СКОРОЙ МЕДИЦИНСКОЙ</a:t>
            </a:r>
            <a:r>
              <a:rPr dirty="0" sz="1800" spc="-35"/>
              <a:t> </a:t>
            </a:r>
            <a:r>
              <a:rPr dirty="0" sz="1800"/>
              <a:t>ПОМОЩИ</a:t>
            </a:r>
            <a:endParaRPr sz="1800"/>
          </a:p>
          <a:p>
            <a:pPr algn="ctr" marL="836294">
              <a:lnSpc>
                <a:spcPts val="1675"/>
              </a:lnSpc>
            </a:pPr>
            <a:r>
              <a:rPr dirty="0" sz="1400" spc="-5"/>
              <a:t>(приложение </a:t>
            </a:r>
            <a:r>
              <a:rPr dirty="0" sz="1400" spc="-10"/>
              <a:t>№ </a:t>
            </a:r>
            <a:r>
              <a:rPr dirty="0" sz="1400" spc="-5"/>
              <a:t>2 к приказу </a:t>
            </a:r>
            <a:r>
              <a:rPr dirty="0" sz="1400" spc="-10"/>
              <a:t>Минздрава </a:t>
            </a:r>
            <a:r>
              <a:rPr dirty="0" sz="1400" spc="-5"/>
              <a:t>России от </a:t>
            </a:r>
            <a:r>
              <a:rPr dirty="0" sz="1400"/>
              <a:t>19.03.2020 </a:t>
            </a:r>
            <a:r>
              <a:rPr dirty="0" sz="1400" spc="-10"/>
              <a:t>№</a:t>
            </a:r>
            <a:r>
              <a:rPr dirty="0" sz="1400" spc="100"/>
              <a:t> </a:t>
            </a:r>
            <a:r>
              <a:rPr dirty="0" sz="1400" spc="-5"/>
              <a:t>198н)</a:t>
            </a:r>
            <a:endParaRPr sz="1400"/>
          </a:p>
        </p:txBody>
      </p:sp>
      <p:sp>
        <p:nvSpPr>
          <p:cNvPr id="5" name="object 5"/>
          <p:cNvSpPr/>
          <p:nvPr/>
        </p:nvSpPr>
        <p:spPr>
          <a:xfrm>
            <a:off x="0" y="935736"/>
            <a:ext cx="12192000" cy="850900"/>
          </a:xfrm>
          <a:custGeom>
            <a:avLst/>
            <a:gdLst/>
            <a:ahLst/>
            <a:cxnLst/>
            <a:rect l="l" t="t" r="r" b="b"/>
            <a:pathLst>
              <a:path w="12192000" h="850900">
                <a:moveTo>
                  <a:pt x="12192000" y="0"/>
                </a:moveTo>
                <a:lnTo>
                  <a:pt x="0" y="0"/>
                </a:lnTo>
                <a:lnTo>
                  <a:pt x="0" y="850391"/>
                </a:lnTo>
                <a:lnTo>
                  <a:pt x="12192000" y="85039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0" y="935736"/>
            <a:ext cx="12192000" cy="850900"/>
          </a:xfrm>
          <a:prstGeom prst="rect">
            <a:avLst/>
          </a:prstGeom>
          <a:ln w="24384">
            <a:solidFill>
              <a:srgbClr val="00508B"/>
            </a:solidFill>
          </a:ln>
        </p:spPr>
        <p:txBody>
          <a:bodyPr wrap="square" lIns="0" tIns="78740" rIns="0" bIns="0" rtlCol="0" vert="horz">
            <a:spAutoFit/>
          </a:bodyPr>
          <a:lstStyle/>
          <a:p>
            <a:pPr marL="1793239">
              <a:lnSpc>
                <a:spcPct val="100000"/>
              </a:lnSpc>
              <a:spcBef>
                <a:spcPts val="620"/>
              </a:spcBef>
            </a:pP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«Временный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порядок</a:t>
            </a:r>
            <a:r>
              <a:rPr dirty="0" sz="15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организации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оказания</a:t>
            </a:r>
            <a:r>
              <a:rPr dirty="0" sz="150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скорой,</a:t>
            </a:r>
            <a:r>
              <a:rPr dirty="0" sz="15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5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том</a:t>
            </a:r>
            <a:r>
              <a:rPr dirty="0" sz="15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числе</a:t>
            </a:r>
            <a:r>
              <a:rPr dirty="0" sz="15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скорой</a:t>
            </a:r>
            <a:endParaRPr sz="1500">
              <a:latin typeface="Tahoma"/>
              <a:cs typeface="Tahoma"/>
            </a:endParaRPr>
          </a:p>
          <a:p>
            <a:pPr marL="1793239" marR="1640839">
              <a:lnSpc>
                <a:spcPct val="100000"/>
              </a:lnSpc>
            </a:pP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специализированной,</a:t>
            </a:r>
            <a:r>
              <a:rPr dirty="0" sz="15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медицинской</a:t>
            </a:r>
            <a:r>
              <a:rPr dirty="0" sz="15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помощи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целях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реализации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мер</a:t>
            </a:r>
            <a:r>
              <a:rPr dirty="0" sz="1500" spc="-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 профилактике 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снижению рисков распространения новой коронавирусной инфекции</a:t>
            </a:r>
            <a:r>
              <a:rPr dirty="0" sz="1500" spc="-2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COVID-19»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2311" y="1039367"/>
            <a:ext cx="658368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58520" y="5664809"/>
            <a:ext cx="5913755" cy="11709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dirty="0" sz="1500" spc="5" b="1">
                <a:latin typeface="Tahoma"/>
                <a:cs typeface="Tahoma"/>
              </a:rPr>
              <a:t>Информирование </a:t>
            </a:r>
            <a:r>
              <a:rPr dirty="0" sz="1500" b="1">
                <a:latin typeface="Tahoma"/>
                <a:cs typeface="Tahoma"/>
              </a:rPr>
              <a:t>старшего </a:t>
            </a:r>
            <a:r>
              <a:rPr dirty="0" sz="1500" spc="5" b="1">
                <a:latin typeface="Tahoma"/>
                <a:cs typeface="Tahoma"/>
              </a:rPr>
              <a:t>врача </a:t>
            </a:r>
            <a:r>
              <a:rPr dirty="0" sz="1500" b="1">
                <a:latin typeface="Tahoma"/>
                <a:cs typeface="Tahoma"/>
              </a:rPr>
              <a:t>или</a:t>
            </a:r>
            <a:r>
              <a:rPr dirty="0" sz="1500" spc="-204" b="1">
                <a:latin typeface="Tahoma"/>
                <a:cs typeface="Tahoma"/>
              </a:rPr>
              <a:t> </a:t>
            </a:r>
            <a:r>
              <a:rPr dirty="0" sz="1500" b="1">
                <a:latin typeface="Tahoma"/>
                <a:cs typeface="Tahoma"/>
              </a:rPr>
              <a:t>руководителя</a:t>
            </a:r>
            <a:endParaRPr sz="1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dirty="0" sz="1500" spc="-5">
                <a:latin typeface="Tahoma"/>
                <a:cs typeface="Tahoma"/>
              </a:rPr>
              <a:t>(заместителя руководителя) станции (отделения)</a:t>
            </a:r>
            <a:r>
              <a:rPr dirty="0" sz="1500" spc="25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скорой</a:t>
            </a:r>
            <a:endParaRPr sz="1500">
              <a:latin typeface="Tahoma"/>
              <a:cs typeface="Tahoma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500" spc="-5">
                <a:latin typeface="Tahoma"/>
                <a:cs typeface="Tahoma"/>
              </a:rPr>
              <a:t>медицинской </a:t>
            </a:r>
            <a:r>
              <a:rPr dirty="0" sz="1500">
                <a:latin typeface="Tahoma"/>
                <a:cs typeface="Tahoma"/>
              </a:rPr>
              <a:t>помощи для </a:t>
            </a:r>
            <a:r>
              <a:rPr dirty="0" sz="1500" spc="-5">
                <a:latin typeface="Tahoma"/>
                <a:cs typeface="Tahoma"/>
              </a:rPr>
              <a:t>принятия </a:t>
            </a:r>
            <a:r>
              <a:rPr dirty="0" sz="1500">
                <a:latin typeface="Tahoma"/>
                <a:cs typeface="Tahoma"/>
              </a:rPr>
              <a:t>решения </a:t>
            </a:r>
            <a:r>
              <a:rPr dirty="0" sz="1500" spc="5">
                <a:latin typeface="Tahoma"/>
                <a:cs typeface="Tahoma"/>
              </a:rPr>
              <a:t>о </a:t>
            </a:r>
            <a:r>
              <a:rPr dirty="0" sz="1500">
                <a:latin typeface="Tahoma"/>
                <a:cs typeface="Tahoma"/>
              </a:rPr>
              <a:t>незамедлительном  направлении </a:t>
            </a:r>
            <a:r>
              <a:rPr dirty="0" sz="1500" spc="-5">
                <a:latin typeface="Tahoma"/>
                <a:cs typeface="Tahoma"/>
              </a:rPr>
              <a:t>на </a:t>
            </a:r>
            <a:r>
              <a:rPr dirty="0" sz="1500" spc="5">
                <a:latin typeface="Tahoma"/>
                <a:cs typeface="Tahoma"/>
              </a:rPr>
              <a:t>вызов </a:t>
            </a:r>
            <a:r>
              <a:rPr dirty="0" sz="1500">
                <a:latin typeface="Tahoma"/>
                <a:cs typeface="Tahoma"/>
              </a:rPr>
              <a:t>специализированной выездной бригады  скорой </a:t>
            </a:r>
            <a:r>
              <a:rPr dirty="0" sz="1500" spc="-5">
                <a:latin typeface="Tahoma"/>
                <a:cs typeface="Tahoma"/>
              </a:rPr>
              <a:t>медицинской</a:t>
            </a:r>
            <a:r>
              <a:rPr dirty="0" sz="1500" spc="-10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помощи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10511" y="4636008"/>
            <a:ext cx="3088005" cy="978535"/>
          </a:xfrm>
          <a:custGeom>
            <a:avLst/>
            <a:gdLst/>
            <a:ahLst/>
            <a:cxnLst/>
            <a:rect l="l" t="t" r="r" b="b"/>
            <a:pathLst>
              <a:path w="3088004" h="978535">
                <a:moveTo>
                  <a:pt x="2518917" y="0"/>
                </a:moveTo>
                <a:lnTo>
                  <a:pt x="568706" y="0"/>
                </a:lnTo>
                <a:lnTo>
                  <a:pt x="568706" y="489204"/>
                </a:lnTo>
                <a:lnTo>
                  <a:pt x="0" y="489204"/>
                </a:lnTo>
                <a:lnTo>
                  <a:pt x="1543812" y="978408"/>
                </a:lnTo>
                <a:lnTo>
                  <a:pt x="3087624" y="489204"/>
                </a:lnTo>
                <a:lnTo>
                  <a:pt x="2518917" y="489204"/>
                </a:lnTo>
                <a:lnTo>
                  <a:pt x="251891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519933" y="4687316"/>
            <a:ext cx="166941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FFFFFF"/>
                </a:solidFill>
                <a:latin typeface="Tahoma"/>
                <a:cs typeface="Tahoma"/>
              </a:rPr>
              <a:t>При</a:t>
            </a:r>
            <a:r>
              <a:rPr dirty="0" sz="1200" spc="-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Tahoma"/>
                <a:cs typeface="Tahoma"/>
              </a:rPr>
              <a:t>положительном  ответе </a:t>
            </a:r>
            <a:r>
              <a:rPr dirty="0" sz="1200" spc="-10" b="1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dirty="0" sz="1200" spc="-5" b="1">
                <a:solidFill>
                  <a:srgbClr val="FFFFFF"/>
                </a:solidFill>
                <a:latin typeface="Tahoma"/>
                <a:cs typeface="Tahoma"/>
              </a:rPr>
              <a:t>любой </a:t>
            </a:r>
            <a:r>
              <a:rPr dirty="0" sz="1200" b="1">
                <a:solidFill>
                  <a:srgbClr val="FFFFFF"/>
                </a:solidFill>
                <a:latin typeface="Tahoma"/>
                <a:cs typeface="Tahoma"/>
              </a:rPr>
              <a:t>из  </a:t>
            </a:r>
            <a:r>
              <a:rPr dirty="0" sz="1200" spc="-10" b="1">
                <a:solidFill>
                  <a:srgbClr val="FFFFFF"/>
                </a:solidFill>
                <a:latin typeface="Tahoma"/>
                <a:cs typeface="Tahoma"/>
              </a:rPr>
              <a:t>вопросов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6447" y="5664809"/>
            <a:ext cx="4496435" cy="9423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70485" marR="5080" indent="-58419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latin typeface="Tahoma"/>
                <a:cs typeface="Tahoma"/>
              </a:rPr>
              <a:t>Незамедлительное </a:t>
            </a:r>
            <a:r>
              <a:rPr dirty="0" sz="1500" b="1">
                <a:latin typeface="Tahoma"/>
                <a:cs typeface="Tahoma"/>
              </a:rPr>
              <a:t>информирование</a:t>
            </a:r>
            <a:r>
              <a:rPr dirty="0" sz="1500" spc="-125" b="1">
                <a:latin typeface="Tahoma"/>
                <a:cs typeface="Tahoma"/>
              </a:rPr>
              <a:t> </a:t>
            </a:r>
            <a:r>
              <a:rPr dirty="0" sz="1500" b="1">
                <a:latin typeface="Tahoma"/>
                <a:cs typeface="Tahoma"/>
              </a:rPr>
              <a:t>старшего  </a:t>
            </a:r>
            <a:r>
              <a:rPr dirty="0" sz="1500" spc="5" b="1">
                <a:latin typeface="Tahoma"/>
                <a:cs typeface="Tahoma"/>
              </a:rPr>
              <a:t>врача </a:t>
            </a:r>
            <a:r>
              <a:rPr dirty="0" sz="1500" spc="-5">
                <a:latin typeface="Tahoma"/>
                <a:cs typeface="Tahoma"/>
              </a:rPr>
              <a:t>станции (отделения) </a:t>
            </a:r>
            <a:r>
              <a:rPr dirty="0" sz="1500">
                <a:latin typeface="Tahoma"/>
                <a:cs typeface="Tahoma"/>
              </a:rPr>
              <a:t>скорой </a:t>
            </a:r>
            <a:r>
              <a:rPr dirty="0" sz="1500" spc="-5">
                <a:latin typeface="Tahoma"/>
                <a:cs typeface="Tahoma"/>
              </a:rPr>
              <a:t>медицинской  </a:t>
            </a:r>
            <a:r>
              <a:rPr dirty="0" sz="1500">
                <a:latin typeface="Tahoma"/>
                <a:cs typeface="Tahoma"/>
              </a:rPr>
              <a:t>помощи для определения дальнейшей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тактики</a:t>
            </a:r>
            <a:endParaRPr sz="1500">
              <a:latin typeface="Tahoma"/>
              <a:cs typeface="Tahoma"/>
            </a:endParaRPr>
          </a:p>
          <a:p>
            <a:pPr algn="just" marL="421005">
              <a:lnSpc>
                <a:spcPct val="100000"/>
              </a:lnSpc>
              <a:spcBef>
                <a:spcPts val="5"/>
              </a:spcBef>
            </a:pPr>
            <a:r>
              <a:rPr dirty="0" sz="1500">
                <a:latin typeface="Tahoma"/>
                <a:cs typeface="Tahoma"/>
              </a:rPr>
              <a:t>оказании медицинской помощи</a:t>
            </a:r>
            <a:r>
              <a:rPr dirty="0" sz="1500" spc="-5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пациенту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84719" y="4620767"/>
            <a:ext cx="3088005" cy="978535"/>
          </a:xfrm>
          <a:custGeom>
            <a:avLst/>
            <a:gdLst/>
            <a:ahLst/>
            <a:cxnLst/>
            <a:rect l="l" t="t" r="r" b="b"/>
            <a:pathLst>
              <a:path w="3088004" h="978535">
                <a:moveTo>
                  <a:pt x="2533523" y="0"/>
                </a:moveTo>
                <a:lnTo>
                  <a:pt x="554101" y="0"/>
                </a:lnTo>
                <a:lnTo>
                  <a:pt x="554101" y="489203"/>
                </a:lnTo>
                <a:lnTo>
                  <a:pt x="0" y="489203"/>
                </a:lnTo>
                <a:lnTo>
                  <a:pt x="1543811" y="978407"/>
                </a:lnTo>
                <a:lnTo>
                  <a:pt x="3087624" y="489203"/>
                </a:lnTo>
                <a:lnTo>
                  <a:pt x="2533523" y="489203"/>
                </a:lnTo>
                <a:lnTo>
                  <a:pt x="2533523" y="0"/>
                </a:lnTo>
                <a:close/>
              </a:path>
            </a:pathLst>
          </a:custGeom>
          <a:solidFill>
            <a:srgbClr val="24637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024876" y="4668139"/>
            <a:ext cx="160845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FFFFFF"/>
                </a:solidFill>
                <a:latin typeface="Tahoma"/>
                <a:cs typeface="Tahoma"/>
              </a:rPr>
              <a:t>При</a:t>
            </a:r>
            <a:r>
              <a:rPr dirty="0" sz="12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Tahoma"/>
                <a:cs typeface="Tahoma"/>
              </a:rPr>
              <a:t>возникновении  затруднений </a:t>
            </a:r>
            <a:r>
              <a:rPr dirty="0" sz="1200" spc="-10" b="1">
                <a:solidFill>
                  <a:srgbClr val="FFFFFF"/>
                </a:solidFill>
                <a:latin typeface="Tahoma"/>
                <a:cs typeface="Tahoma"/>
              </a:rPr>
              <a:t>при  принятии</a:t>
            </a:r>
            <a:r>
              <a:rPr dirty="0" sz="12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Tahoma"/>
                <a:cs typeface="Tahoma"/>
              </a:rPr>
              <a:t>решения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5492" y="1938350"/>
            <a:ext cx="10771505" cy="26435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658495">
              <a:lnSpc>
                <a:spcPts val="1910"/>
              </a:lnSpc>
              <a:spcBef>
                <a:spcPts val="110"/>
              </a:spcBef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Памятка для медицинских работников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станции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(отделения)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скорой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медицинской</a:t>
            </a:r>
            <a:r>
              <a:rPr dirty="0" sz="1600" spc="-22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помощи</a:t>
            </a:r>
            <a:endParaRPr sz="1600">
              <a:latin typeface="Tahoma"/>
              <a:cs typeface="Tahoma"/>
            </a:endParaRPr>
          </a:p>
          <a:p>
            <a:pPr marL="771525">
              <a:lnSpc>
                <a:spcPts val="1910"/>
              </a:lnSpc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по приему вызова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скорой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медицинской помощи (приложение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1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к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Временному</a:t>
            </a:r>
            <a:r>
              <a:rPr dirty="0" sz="1600" spc="-22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порядку)</a:t>
            </a:r>
            <a:endParaRPr sz="1600">
              <a:latin typeface="Tahoma"/>
              <a:cs typeface="Tahoma"/>
            </a:endParaRPr>
          </a:p>
          <a:p>
            <a:pPr marL="12700" marR="996315">
              <a:lnSpc>
                <a:spcPct val="100000"/>
              </a:lnSpc>
              <a:spcBef>
                <a:spcPts val="795"/>
              </a:spcBef>
            </a:pPr>
            <a:r>
              <a:rPr dirty="0" sz="1500" spc="10">
                <a:latin typeface="Tahoma"/>
                <a:cs typeface="Tahoma"/>
              </a:rPr>
              <a:t>При </a:t>
            </a:r>
            <a:r>
              <a:rPr dirty="0" sz="1500">
                <a:latin typeface="Tahoma"/>
                <a:cs typeface="Tahoma"/>
              </a:rPr>
              <a:t>приеме </a:t>
            </a:r>
            <a:r>
              <a:rPr dirty="0" sz="1500" spc="5">
                <a:latin typeface="Tahoma"/>
                <a:cs typeface="Tahoma"/>
              </a:rPr>
              <a:t>вызова </a:t>
            </a:r>
            <a:r>
              <a:rPr dirty="0" sz="1500" spc="5" b="1">
                <a:latin typeface="Tahoma"/>
                <a:cs typeface="Tahoma"/>
              </a:rPr>
              <a:t>медицинский работник </a:t>
            </a:r>
            <a:r>
              <a:rPr dirty="0" sz="1500" spc="-5">
                <a:latin typeface="Tahoma"/>
                <a:cs typeface="Tahoma"/>
              </a:rPr>
              <a:t>станции (отделения) </a:t>
            </a:r>
            <a:r>
              <a:rPr dirty="0" sz="1500">
                <a:latin typeface="Tahoma"/>
                <a:cs typeface="Tahoma"/>
              </a:rPr>
              <a:t>скорой </a:t>
            </a:r>
            <a:r>
              <a:rPr dirty="0" sz="1500" spc="-5">
                <a:latin typeface="Tahoma"/>
                <a:cs typeface="Tahoma"/>
              </a:rPr>
              <a:t>медицинской </a:t>
            </a:r>
            <a:r>
              <a:rPr dirty="0" sz="1500">
                <a:latin typeface="Tahoma"/>
                <a:cs typeface="Tahoma"/>
              </a:rPr>
              <a:t>помощи </a:t>
            </a:r>
            <a:r>
              <a:rPr dirty="0" sz="1500" b="1">
                <a:latin typeface="Tahoma"/>
                <a:cs typeface="Tahoma"/>
              </a:rPr>
              <a:t>уточняет </a:t>
            </a:r>
            <a:r>
              <a:rPr dirty="0" sz="1500" spc="5">
                <a:latin typeface="Tahoma"/>
                <a:cs typeface="Tahoma"/>
              </a:rPr>
              <a:t>у  </a:t>
            </a:r>
            <a:r>
              <a:rPr dirty="0" sz="1500">
                <a:latin typeface="Tahoma"/>
                <a:cs typeface="Tahoma"/>
              </a:rPr>
              <a:t>вызывающего </a:t>
            </a:r>
            <a:r>
              <a:rPr dirty="0" sz="1500" spc="-5">
                <a:latin typeface="Tahoma"/>
                <a:cs typeface="Tahoma"/>
              </a:rPr>
              <a:t>абонента </a:t>
            </a:r>
            <a:r>
              <a:rPr dirty="0" sz="1500" b="1">
                <a:latin typeface="Tahoma"/>
                <a:cs typeface="Tahoma"/>
              </a:rPr>
              <a:t>следующую</a:t>
            </a:r>
            <a:r>
              <a:rPr dirty="0" sz="1500" spc="-125" b="1">
                <a:latin typeface="Tahoma"/>
                <a:cs typeface="Tahoma"/>
              </a:rPr>
              <a:t> </a:t>
            </a:r>
            <a:r>
              <a:rPr dirty="0" sz="1500" spc="5" b="1">
                <a:latin typeface="Tahoma"/>
                <a:cs typeface="Tahoma"/>
              </a:rPr>
              <a:t>информацию</a:t>
            </a:r>
            <a:r>
              <a:rPr dirty="0" sz="1500" spc="5">
                <a:latin typeface="Tahoma"/>
                <a:cs typeface="Tahoma"/>
              </a:rPr>
              <a:t>:</a:t>
            </a:r>
            <a:endParaRPr sz="1500">
              <a:latin typeface="Tahoma"/>
              <a:cs typeface="Tahoma"/>
            </a:endParaRPr>
          </a:p>
          <a:p>
            <a:pPr marL="299085" marR="5080" indent="-287020">
              <a:lnSpc>
                <a:spcPct val="100000"/>
              </a:lnSpc>
              <a:spcBef>
                <a:spcPts val="815"/>
              </a:spcBef>
              <a:buClr>
                <a:srgbClr val="FF0000"/>
              </a:buClr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500" spc="5" b="1">
                <a:latin typeface="Tahoma"/>
                <a:cs typeface="Tahoma"/>
              </a:rPr>
              <a:t>факт </a:t>
            </a:r>
            <a:r>
              <a:rPr dirty="0" sz="1500" b="1">
                <a:latin typeface="Tahoma"/>
                <a:cs typeface="Tahoma"/>
              </a:rPr>
              <a:t>нахождения </a:t>
            </a:r>
            <a:r>
              <a:rPr dirty="0" sz="1500" spc="5" b="1">
                <a:latin typeface="Tahoma"/>
                <a:cs typeface="Tahoma"/>
              </a:rPr>
              <a:t>на территории </a:t>
            </a:r>
            <a:r>
              <a:rPr dirty="0" sz="1500">
                <a:latin typeface="Tahoma"/>
                <a:cs typeface="Tahoma"/>
              </a:rPr>
              <a:t>Китайской </a:t>
            </a:r>
            <a:r>
              <a:rPr dirty="0" sz="1500" spc="5">
                <a:latin typeface="Tahoma"/>
                <a:cs typeface="Tahoma"/>
              </a:rPr>
              <a:t>Народной </a:t>
            </a:r>
            <a:r>
              <a:rPr dirty="0" sz="1500">
                <a:latin typeface="Tahoma"/>
                <a:cs typeface="Tahoma"/>
              </a:rPr>
              <a:t>Республики, Республики Корея, Итальянской Республики,  Исламской Республики Иран, Французской </a:t>
            </a:r>
            <a:r>
              <a:rPr dirty="0" sz="1500" spc="-5">
                <a:latin typeface="Tahoma"/>
                <a:cs typeface="Tahoma"/>
              </a:rPr>
              <a:t>Республики, </a:t>
            </a:r>
            <a:r>
              <a:rPr dirty="0" sz="1500">
                <a:latin typeface="Tahoma"/>
                <a:cs typeface="Tahoma"/>
              </a:rPr>
              <a:t>Федеративной Республики </a:t>
            </a:r>
            <a:r>
              <a:rPr dirty="0" sz="1500" spc="-5">
                <a:latin typeface="Tahoma"/>
                <a:cs typeface="Tahoma"/>
              </a:rPr>
              <a:t>Германия, </a:t>
            </a:r>
            <a:r>
              <a:rPr dirty="0" sz="1500">
                <a:latin typeface="Tahoma"/>
                <a:cs typeface="Tahoma"/>
              </a:rPr>
              <a:t>Королевства </a:t>
            </a:r>
            <a:r>
              <a:rPr dirty="0" sz="1500" spc="-5">
                <a:latin typeface="Tahoma"/>
                <a:cs typeface="Tahoma"/>
              </a:rPr>
              <a:t>Испания, </a:t>
            </a:r>
            <a:r>
              <a:rPr dirty="0" sz="1500" spc="5">
                <a:latin typeface="Tahoma"/>
                <a:cs typeface="Tahoma"/>
              </a:rPr>
              <a:t>а  </a:t>
            </a:r>
            <a:r>
              <a:rPr dirty="0" sz="1500" spc="-5">
                <a:latin typeface="Tahoma"/>
                <a:cs typeface="Tahoma"/>
              </a:rPr>
              <a:t>также других </a:t>
            </a:r>
            <a:r>
              <a:rPr dirty="0" sz="1500">
                <a:latin typeface="Tahoma"/>
                <a:cs typeface="Tahoma"/>
              </a:rPr>
              <a:t>стран</a:t>
            </a:r>
            <a:r>
              <a:rPr dirty="0" sz="1500" spc="-30">
                <a:latin typeface="Tahoma"/>
                <a:cs typeface="Tahoma"/>
              </a:rPr>
              <a:t> </a:t>
            </a:r>
            <a:r>
              <a:rPr dirty="0" sz="1500" spc="-10">
                <a:latin typeface="Tahoma"/>
                <a:cs typeface="Tahoma"/>
              </a:rPr>
              <a:t>(</a:t>
            </a:r>
            <a:r>
              <a:rPr dirty="0" u="sng" sz="1500" spc="-10">
                <a:solidFill>
                  <a:srgbClr val="0000BE"/>
                </a:solidFill>
                <a:uFill>
                  <a:solidFill>
                    <a:srgbClr val="0000BE"/>
                  </a:solidFill>
                </a:uFill>
                <a:latin typeface="Tahoma"/>
                <a:cs typeface="Tahoma"/>
                <a:hlinkClick r:id="rId4"/>
              </a:rPr>
              <a:t>https://rospotrebnadzor.ru/region/koronon_virus/epid.php</a:t>
            </a:r>
            <a:r>
              <a:rPr dirty="0" sz="1500" spc="-10">
                <a:latin typeface="Tahoma"/>
                <a:cs typeface="Tahoma"/>
              </a:rPr>
              <a:t>);</a:t>
            </a:r>
            <a:endParaRPr sz="1500">
              <a:latin typeface="Tahoma"/>
              <a:cs typeface="Tahoma"/>
            </a:endParaRPr>
          </a:p>
          <a:p>
            <a:pPr marL="299085" marR="174625" indent="-287020">
              <a:lnSpc>
                <a:spcPct val="99300"/>
              </a:lnSpc>
              <a:spcBef>
                <a:spcPts val="810"/>
              </a:spcBef>
              <a:buClr>
                <a:srgbClr val="FF0000"/>
              </a:buClr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500" spc="5" b="1">
                <a:latin typeface="Tahoma"/>
                <a:cs typeface="Tahoma"/>
              </a:rPr>
              <a:t>контакты с лицами, </a:t>
            </a:r>
            <a:r>
              <a:rPr dirty="0" sz="1500" b="1">
                <a:latin typeface="Tahoma"/>
                <a:cs typeface="Tahoma"/>
              </a:rPr>
              <a:t>находившимися </a:t>
            </a:r>
            <a:r>
              <a:rPr dirty="0" sz="1500" spc="5" b="1">
                <a:latin typeface="Tahoma"/>
                <a:cs typeface="Tahoma"/>
              </a:rPr>
              <a:t>в </a:t>
            </a:r>
            <a:r>
              <a:rPr dirty="0" sz="1500" b="1">
                <a:latin typeface="Tahoma"/>
                <a:cs typeface="Tahoma"/>
              </a:rPr>
              <a:t>течение последнего месяца </a:t>
            </a:r>
            <a:r>
              <a:rPr dirty="0" sz="1500" spc="5" b="1">
                <a:latin typeface="Tahoma"/>
                <a:cs typeface="Tahoma"/>
              </a:rPr>
              <a:t>на </a:t>
            </a:r>
            <a:r>
              <a:rPr dirty="0" sz="1500" b="1">
                <a:latin typeface="Tahoma"/>
                <a:cs typeface="Tahoma"/>
              </a:rPr>
              <a:t>территории </a:t>
            </a:r>
            <a:r>
              <a:rPr dirty="0" sz="1500" spc="5" b="1">
                <a:latin typeface="Tahoma"/>
                <a:cs typeface="Tahoma"/>
              </a:rPr>
              <a:t>стран, в которых  </a:t>
            </a:r>
            <a:r>
              <a:rPr dirty="0" sz="1500" b="1">
                <a:latin typeface="Tahoma"/>
                <a:cs typeface="Tahoma"/>
              </a:rPr>
              <a:t>зарегистрированы случаи </a:t>
            </a:r>
            <a:r>
              <a:rPr dirty="0" sz="1500" spc="5" b="1">
                <a:latin typeface="Tahoma"/>
                <a:cs typeface="Tahoma"/>
              </a:rPr>
              <a:t>COVID-1</a:t>
            </a:r>
            <a:r>
              <a:rPr dirty="0" sz="1500" spc="5">
                <a:latin typeface="Tahoma"/>
                <a:cs typeface="Tahoma"/>
              </a:rPr>
              <a:t>9 в </a:t>
            </a:r>
            <a:r>
              <a:rPr dirty="0" sz="1500" spc="-5">
                <a:latin typeface="Tahoma"/>
                <a:cs typeface="Tahoma"/>
              </a:rPr>
              <a:t>течение последних </a:t>
            </a:r>
            <a:r>
              <a:rPr dirty="0" sz="1500">
                <a:latin typeface="Tahoma"/>
                <a:cs typeface="Tahoma"/>
              </a:rPr>
              <a:t>14 </a:t>
            </a:r>
            <a:r>
              <a:rPr dirty="0" sz="1500" spc="-5">
                <a:latin typeface="Tahoma"/>
                <a:cs typeface="Tahoma"/>
              </a:rPr>
              <a:t>дней </a:t>
            </a:r>
            <a:r>
              <a:rPr dirty="0" sz="1500">
                <a:latin typeface="Tahoma"/>
                <a:cs typeface="Tahoma"/>
              </a:rPr>
              <a:t>до </a:t>
            </a:r>
            <a:r>
              <a:rPr dirty="0" sz="1500" spc="-5">
                <a:latin typeface="Tahoma"/>
                <a:cs typeface="Tahoma"/>
              </a:rPr>
              <a:t>момента появления </a:t>
            </a:r>
            <a:r>
              <a:rPr dirty="0" sz="1500">
                <a:latin typeface="Tahoma"/>
                <a:cs typeface="Tahoma"/>
              </a:rPr>
              <a:t>жалоб </a:t>
            </a:r>
            <a:r>
              <a:rPr dirty="0" sz="1500" spc="-5">
                <a:latin typeface="Tahoma"/>
                <a:cs typeface="Tahoma"/>
              </a:rPr>
              <a:t>на повышение  температуры </a:t>
            </a:r>
            <a:r>
              <a:rPr dirty="0" sz="1500">
                <a:latin typeface="Tahoma"/>
                <a:cs typeface="Tahoma"/>
              </a:rPr>
              <a:t>тела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 spc="-5">
                <a:latin typeface="Tahoma"/>
                <a:cs typeface="Tahoma"/>
              </a:rPr>
              <a:t>сочетании </a:t>
            </a:r>
            <a:r>
              <a:rPr dirty="0" sz="1500" spc="5">
                <a:latin typeface="Tahoma"/>
                <a:cs typeface="Tahoma"/>
              </a:rPr>
              <a:t>с </a:t>
            </a:r>
            <a:r>
              <a:rPr dirty="0" sz="1500">
                <a:latin typeface="Tahoma"/>
                <a:cs typeface="Tahoma"/>
              </a:rPr>
              <a:t>другими </a:t>
            </a:r>
            <a:r>
              <a:rPr dirty="0" sz="1500" spc="-5">
                <a:latin typeface="Tahoma"/>
                <a:cs typeface="Tahoma"/>
              </a:rPr>
              <a:t>симптомами</a:t>
            </a:r>
            <a:r>
              <a:rPr dirty="0" sz="1500" spc="-30"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ОРВИ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" y="164592"/>
            <a:ext cx="2109216" cy="58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836294">
              <a:lnSpc>
                <a:spcPts val="2155"/>
              </a:lnSpc>
              <a:spcBef>
                <a:spcPts val="100"/>
              </a:spcBef>
            </a:pPr>
            <a:r>
              <a:rPr dirty="0" sz="1800" spc="-5"/>
              <a:t>ОРГАНИЗАЦИЯ ОКАЗАНИЯ СКОРОЙ МЕДИЦИНСКОЙ</a:t>
            </a:r>
            <a:r>
              <a:rPr dirty="0" sz="1800" spc="-35"/>
              <a:t> </a:t>
            </a:r>
            <a:r>
              <a:rPr dirty="0" sz="1800"/>
              <a:t>ПОМОЩИ</a:t>
            </a:r>
            <a:endParaRPr sz="1800"/>
          </a:p>
          <a:p>
            <a:pPr algn="ctr" marL="836294">
              <a:lnSpc>
                <a:spcPts val="1675"/>
              </a:lnSpc>
            </a:pPr>
            <a:r>
              <a:rPr dirty="0" sz="1400" spc="-5"/>
              <a:t>(приложение </a:t>
            </a:r>
            <a:r>
              <a:rPr dirty="0" sz="1400" spc="-10"/>
              <a:t>№ </a:t>
            </a:r>
            <a:r>
              <a:rPr dirty="0" sz="1400" spc="-5"/>
              <a:t>2 к приказу </a:t>
            </a:r>
            <a:r>
              <a:rPr dirty="0" sz="1400" spc="-10"/>
              <a:t>Минздрава </a:t>
            </a:r>
            <a:r>
              <a:rPr dirty="0" sz="1400" spc="-5"/>
              <a:t>России от </a:t>
            </a:r>
            <a:r>
              <a:rPr dirty="0" sz="1400"/>
              <a:t>19.03.2020 </a:t>
            </a:r>
            <a:r>
              <a:rPr dirty="0" sz="1400" spc="-10"/>
              <a:t>№</a:t>
            </a:r>
            <a:r>
              <a:rPr dirty="0" sz="1400" spc="100"/>
              <a:t> </a:t>
            </a:r>
            <a:r>
              <a:rPr dirty="0" sz="1400" spc="-5"/>
              <a:t>198н)</a:t>
            </a:r>
            <a:endParaRPr sz="1400"/>
          </a:p>
        </p:txBody>
      </p:sp>
      <p:sp>
        <p:nvSpPr>
          <p:cNvPr id="4" name="object 4"/>
          <p:cNvSpPr/>
          <p:nvPr/>
        </p:nvSpPr>
        <p:spPr>
          <a:xfrm>
            <a:off x="0" y="935736"/>
            <a:ext cx="12192000" cy="850900"/>
          </a:xfrm>
          <a:custGeom>
            <a:avLst/>
            <a:gdLst/>
            <a:ahLst/>
            <a:cxnLst/>
            <a:rect l="l" t="t" r="r" b="b"/>
            <a:pathLst>
              <a:path w="12192000" h="850900">
                <a:moveTo>
                  <a:pt x="12192000" y="0"/>
                </a:moveTo>
                <a:lnTo>
                  <a:pt x="0" y="0"/>
                </a:lnTo>
                <a:lnTo>
                  <a:pt x="0" y="850391"/>
                </a:lnTo>
                <a:lnTo>
                  <a:pt x="12192000" y="85039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0" y="935736"/>
            <a:ext cx="12192000" cy="850900"/>
          </a:xfrm>
          <a:prstGeom prst="rect">
            <a:avLst/>
          </a:prstGeom>
          <a:ln w="24384">
            <a:solidFill>
              <a:srgbClr val="00508B"/>
            </a:solidFill>
          </a:ln>
        </p:spPr>
        <p:txBody>
          <a:bodyPr wrap="square" lIns="0" tIns="78740" rIns="0" bIns="0" rtlCol="0" vert="horz">
            <a:spAutoFit/>
          </a:bodyPr>
          <a:lstStyle/>
          <a:p>
            <a:pPr marL="1793239">
              <a:lnSpc>
                <a:spcPct val="100000"/>
              </a:lnSpc>
              <a:spcBef>
                <a:spcPts val="620"/>
              </a:spcBef>
            </a:pP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«Временный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порядок</a:t>
            </a:r>
            <a:r>
              <a:rPr dirty="0" sz="15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организации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оказания</a:t>
            </a:r>
            <a:r>
              <a:rPr dirty="0" sz="150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скорой,</a:t>
            </a:r>
            <a:r>
              <a:rPr dirty="0" sz="15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5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том</a:t>
            </a:r>
            <a:r>
              <a:rPr dirty="0" sz="15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числе</a:t>
            </a:r>
            <a:r>
              <a:rPr dirty="0" sz="15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скорой</a:t>
            </a:r>
            <a:endParaRPr sz="1500">
              <a:latin typeface="Tahoma"/>
              <a:cs typeface="Tahoma"/>
            </a:endParaRPr>
          </a:p>
          <a:p>
            <a:pPr marL="1793239" marR="1640839">
              <a:lnSpc>
                <a:spcPct val="100000"/>
              </a:lnSpc>
            </a:pP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специализированной,</a:t>
            </a:r>
            <a:r>
              <a:rPr dirty="0" sz="15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медицинской</a:t>
            </a:r>
            <a:r>
              <a:rPr dirty="0" sz="15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помощи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целях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реализации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мер</a:t>
            </a:r>
            <a:r>
              <a:rPr dirty="0" sz="1500" spc="-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 профилактике 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снижению рисков распространения новой коронавирусной инфекции</a:t>
            </a:r>
            <a:r>
              <a:rPr dirty="0" sz="1500" spc="-2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COVID-19»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72311" y="1039367"/>
            <a:ext cx="658368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29308" y="2050542"/>
            <a:ext cx="9498965" cy="40684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latin typeface="Tahoma"/>
                <a:cs typeface="Tahoma"/>
              </a:rPr>
              <a:t>Инструкция по соблюдению </a:t>
            </a:r>
            <a:r>
              <a:rPr dirty="0" sz="1600" spc="5" b="1">
                <a:latin typeface="Tahoma"/>
                <a:cs typeface="Tahoma"/>
              </a:rPr>
              <a:t>мер </a:t>
            </a:r>
            <a:r>
              <a:rPr dirty="0" sz="1600" b="1">
                <a:latin typeface="Tahoma"/>
                <a:cs typeface="Tahoma"/>
              </a:rPr>
              <a:t>инфекционной безопасности для</a:t>
            </a:r>
            <a:r>
              <a:rPr dirty="0" sz="1600" spc="-15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специализированных  </a:t>
            </a:r>
            <a:r>
              <a:rPr dirty="0" sz="1600" spc="5" b="1">
                <a:latin typeface="Tahoma"/>
                <a:cs typeface="Tahoma"/>
              </a:rPr>
              <a:t>выездных </a:t>
            </a:r>
            <a:r>
              <a:rPr dirty="0" sz="1600" b="1">
                <a:latin typeface="Tahoma"/>
                <a:cs typeface="Tahoma"/>
              </a:rPr>
              <a:t>бригад </a:t>
            </a:r>
            <a:r>
              <a:rPr dirty="0" sz="1600" spc="-5" b="1">
                <a:latin typeface="Tahoma"/>
                <a:cs typeface="Tahoma"/>
              </a:rPr>
              <a:t>скорой </a:t>
            </a:r>
            <a:r>
              <a:rPr dirty="0" sz="1600" b="1">
                <a:latin typeface="Tahoma"/>
                <a:cs typeface="Tahoma"/>
              </a:rPr>
              <a:t>медицинской помощи (приложение </a:t>
            </a:r>
            <a:r>
              <a:rPr dirty="0" sz="1600" spc="5" b="1">
                <a:latin typeface="Tahoma"/>
                <a:cs typeface="Tahoma"/>
              </a:rPr>
              <a:t>2 </a:t>
            </a:r>
            <a:r>
              <a:rPr dirty="0" sz="1600" b="1">
                <a:latin typeface="Tahoma"/>
                <a:cs typeface="Tahoma"/>
              </a:rPr>
              <a:t>к </a:t>
            </a:r>
            <a:r>
              <a:rPr dirty="0" sz="1600" spc="5" b="1">
                <a:latin typeface="Tahoma"/>
                <a:cs typeface="Tahoma"/>
              </a:rPr>
              <a:t>Временному</a:t>
            </a:r>
            <a:r>
              <a:rPr dirty="0" sz="1600" spc="-240" b="1">
                <a:latin typeface="Tahoma"/>
                <a:cs typeface="Tahoma"/>
              </a:rPr>
              <a:t> </a:t>
            </a:r>
            <a:r>
              <a:rPr dirty="0" sz="1600" spc="-5" b="1">
                <a:latin typeface="Tahoma"/>
                <a:cs typeface="Tahoma"/>
              </a:rPr>
              <a:t>порядку)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000">
              <a:latin typeface="Tahoma"/>
              <a:cs typeface="Tahoma"/>
            </a:endParaRPr>
          </a:p>
          <a:p>
            <a:pPr algn="ctr" marL="173990" marR="205104" indent="-26034">
              <a:lnSpc>
                <a:spcPct val="100000"/>
              </a:lnSpc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Медицинские работники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и водитель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специализированной выездной бригады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скорой 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медицинской помощи, выполняющей вызов к пациенту с подозрением </a:t>
            </a:r>
            <a:r>
              <a:rPr dirty="0" sz="1600" spc="10" b="1">
                <a:solidFill>
                  <a:srgbClr val="FF0000"/>
                </a:solidFill>
                <a:latin typeface="Tahoma"/>
                <a:cs typeface="Tahoma"/>
              </a:rPr>
              <a:t>на</a:t>
            </a:r>
            <a:r>
              <a:rPr dirty="0" sz="1600" spc="-13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COVID-19:</a:t>
            </a:r>
            <a:endParaRPr sz="1600">
              <a:latin typeface="Tahoma"/>
              <a:cs typeface="Tahoma"/>
            </a:endParaRPr>
          </a:p>
          <a:p>
            <a:pPr marL="460375" marR="708660" indent="-287020">
              <a:lnSpc>
                <a:spcPct val="100000"/>
              </a:lnSpc>
              <a:spcBef>
                <a:spcPts val="1205"/>
              </a:spcBef>
              <a:buClr>
                <a:srgbClr val="FF0000"/>
              </a:buClr>
              <a:buChar char="●"/>
              <a:tabLst>
                <a:tab pos="460375" algn="l"/>
                <a:tab pos="461009" algn="l"/>
              </a:tabLst>
            </a:pPr>
            <a:r>
              <a:rPr dirty="0" sz="1600" spc="-5">
                <a:latin typeface="Tahoma"/>
                <a:cs typeface="Tahoma"/>
              </a:rPr>
              <a:t>непосредственно </a:t>
            </a:r>
            <a:r>
              <a:rPr dirty="0" sz="1600">
                <a:latin typeface="Tahoma"/>
                <a:cs typeface="Tahoma"/>
              </a:rPr>
              <a:t>перед </a:t>
            </a:r>
            <a:r>
              <a:rPr dirty="0" sz="1600" spc="-5">
                <a:latin typeface="Tahoma"/>
                <a:cs typeface="Tahoma"/>
              </a:rPr>
              <a:t>выездом надевают средства </a:t>
            </a:r>
            <a:r>
              <a:rPr dirty="0" sz="1600">
                <a:latin typeface="Tahoma"/>
                <a:cs typeface="Tahoma"/>
              </a:rPr>
              <a:t>индивидуальной защиты. </a:t>
            </a:r>
            <a:r>
              <a:rPr dirty="0" sz="1600" spc="-5">
                <a:latin typeface="Tahoma"/>
                <a:cs typeface="Tahoma"/>
              </a:rPr>
              <a:t>Средства  </a:t>
            </a:r>
            <a:r>
              <a:rPr dirty="0" sz="1600">
                <a:latin typeface="Tahoma"/>
                <a:cs typeface="Tahoma"/>
              </a:rPr>
              <a:t>индивидуальной защиты меняются после </a:t>
            </a:r>
            <a:r>
              <a:rPr dirty="0" sz="1600" spc="-5">
                <a:latin typeface="Tahoma"/>
                <a:cs typeface="Tahoma"/>
              </a:rPr>
              <a:t>каждого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больного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0000"/>
              </a:buClr>
              <a:buFont typeface="Tahoma"/>
              <a:buChar char="●"/>
            </a:pPr>
            <a:endParaRPr sz="2250">
              <a:latin typeface="Tahoma"/>
              <a:cs typeface="Tahoma"/>
            </a:endParaRPr>
          </a:p>
          <a:p>
            <a:pPr marL="173990">
              <a:lnSpc>
                <a:spcPct val="100000"/>
              </a:lnSpc>
            </a:pP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В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процессе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медицинской эвакуации пациента с подозрением </a:t>
            </a:r>
            <a:r>
              <a:rPr dirty="0" sz="1600" spc="10" b="1">
                <a:solidFill>
                  <a:srgbClr val="FF0000"/>
                </a:solidFill>
                <a:latin typeface="Tahoma"/>
                <a:cs typeface="Tahoma"/>
              </a:rPr>
              <a:t>на</a:t>
            </a:r>
            <a:r>
              <a:rPr dirty="0" sz="1600" spc="-18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10" b="1">
                <a:solidFill>
                  <a:srgbClr val="FF0000"/>
                </a:solidFill>
                <a:latin typeface="Tahoma"/>
                <a:cs typeface="Tahoma"/>
              </a:rPr>
              <a:t>COVID-19:</a:t>
            </a:r>
            <a:endParaRPr sz="1600">
              <a:latin typeface="Tahoma"/>
              <a:cs typeface="Tahoma"/>
            </a:endParaRPr>
          </a:p>
          <a:p>
            <a:pPr marL="460375" indent="-287020">
              <a:lnSpc>
                <a:spcPct val="100000"/>
              </a:lnSpc>
              <a:spcBef>
                <a:spcPts val="1205"/>
              </a:spcBef>
              <a:buClr>
                <a:srgbClr val="FF0000"/>
              </a:buClr>
              <a:buChar char="●"/>
              <a:tabLst>
                <a:tab pos="460375" algn="l"/>
                <a:tab pos="461009" algn="l"/>
              </a:tabLst>
            </a:pPr>
            <a:r>
              <a:rPr dirty="0" sz="1600">
                <a:latin typeface="Tahoma"/>
                <a:cs typeface="Tahoma"/>
              </a:rPr>
              <a:t>дезинфекция </a:t>
            </a:r>
            <a:r>
              <a:rPr dirty="0" sz="1600" spc="-5">
                <a:latin typeface="Tahoma"/>
                <a:cs typeface="Tahoma"/>
              </a:rPr>
              <a:t>воздуха </a:t>
            </a: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салоне </a:t>
            </a:r>
            <a:r>
              <a:rPr dirty="0" sz="1600">
                <a:latin typeface="Tahoma"/>
                <a:cs typeface="Tahoma"/>
              </a:rPr>
              <a:t>автомобиля </a:t>
            </a:r>
            <a:r>
              <a:rPr dirty="0" sz="1600" spc="-5">
                <a:latin typeface="Tahoma"/>
                <a:cs typeface="Tahoma"/>
              </a:rPr>
              <a:t>скорой медицинской </a:t>
            </a:r>
            <a:r>
              <a:rPr dirty="0" sz="1600">
                <a:latin typeface="Tahoma"/>
                <a:cs typeface="Tahoma"/>
              </a:rPr>
              <a:t>помощи</a:t>
            </a:r>
            <a:r>
              <a:rPr dirty="0" sz="1600" spc="-7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обеспечивается</a:t>
            </a:r>
            <a:endParaRPr sz="1600">
              <a:latin typeface="Tahoma"/>
              <a:cs typeface="Tahoma"/>
            </a:endParaRPr>
          </a:p>
          <a:p>
            <a:pPr marL="460375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бактерицидными </a:t>
            </a:r>
            <a:r>
              <a:rPr dirty="0" sz="1600" spc="-5">
                <a:latin typeface="Tahoma"/>
                <a:cs typeface="Tahoma"/>
              </a:rPr>
              <a:t>облучателями </a:t>
            </a:r>
            <a:r>
              <a:rPr dirty="0" sz="1600">
                <a:latin typeface="Tahoma"/>
                <a:cs typeface="Tahoma"/>
              </a:rPr>
              <a:t>и (или) другими </a:t>
            </a:r>
            <a:r>
              <a:rPr dirty="0" sz="1600" spc="-5">
                <a:latin typeface="Tahoma"/>
                <a:cs typeface="Tahoma"/>
              </a:rPr>
              <a:t>устройствами для </a:t>
            </a:r>
            <a:r>
              <a:rPr dirty="0" sz="1600">
                <a:latin typeface="Tahoma"/>
                <a:cs typeface="Tahoma"/>
              </a:rPr>
              <a:t>обеззараживания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воздуха</a:t>
            </a:r>
            <a:endParaRPr sz="1600">
              <a:latin typeface="Tahoma"/>
              <a:cs typeface="Tahoma"/>
            </a:endParaRPr>
          </a:p>
          <a:p>
            <a:pPr marL="460375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>
                <a:latin typeface="Tahoma"/>
                <a:cs typeface="Tahoma"/>
              </a:rPr>
              <a:t>(или)</a:t>
            </a:r>
            <a:r>
              <a:rPr dirty="0" sz="1600" spc="-7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поверхностей</a:t>
            </a:r>
            <a:endParaRPr sz="1600">
              <a:latin typeface="Tahoma"/>
              <a:cs typeface="Tahoma"/>
            </a:endParaRPr>
          </a:p>
          <a:p>
            <a:pPr marL="460375" indent="-287020">
              <a:lnSpc>
                <a:spcPct val="100000"/>
              </a:lnSpc>
              <a:spcBef>
                <a:spcPts val="1200"/>
              </a:spcBef>
              <a:buClr>
                <a:srgbClr val="FF0000"/>
              </a:buClr>
              <a:buChar char="●"/>
              <a:tabLst>
                <a:tab pos="460375" algn="l"/>
                <a:tab pos="461009" algn="l"/>
              </a:tabLst>
            </a:pPr>
            <a:r>
              <a:rPr dirty="0" sz="1600">
                <a:latin typeface="Tahoma"/>
                <a:cs typeface="Tahoma"/>
              </a:rPr>
              <a:t>при загрязнении </a:t>
            </a:r>
            <a:r>
              <a:rPr dirty="0" sz="1600" spc="-5">
                <a:latin typeface="Tahoma"/>
                <a:cs typeface="Tahoma"/>
              </a:rPr>
              <a:t>салона биологическим </a:t>
            </a:r>
            <a:r>
              <a:rPr dirty="0" sz="1600">
                <a:latin typeface="Tahoma"/>
                <a:cs typeface="Tahoma"/>
              </a:rPr>
              <a:t>материалом </a:t>
            </a:r>
            <a:r>
              <a:rPr dirty="0" sz="1600" spc="-5">
                <a:latin typeface="Tahoma"/>
                <a:cs typeface="Tahoma"/>
              </a:rPr>
              <a:t>от </a:t>
            </a:r>
            <a:r>
              <a:rPr dirty="0" sz="1600">
                <a:latin typeface="Tahoma"/>
                <a:cs typeface="Tahoma"/>
              </a:rPr>
              <a:t>пациента с подозрением</a:t>
            </a:r>
            <a:r>
              <a:rPr dirty="0" sz="1600" spc="-150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COVID-19</a:t>
            </a:r>
            <a:endParaRPr sz="1600">
              <a:latin typeface="Tahoma"/>
              <a:cs typeface="Tahoma"/>
            </a:endParaRPr>
          </a:p>
          <a:p>
            <a:pPr marL="460375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места загрязнения незамедлительно подвергаются</a:t>
            </a:r>
            <a:r>
              <a:rPr dirty="0" sz="1600" spc="-16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обеззараживанию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22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" y="164592"/>
            <a:ext cx="2109216" cy="58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98170" y="2899918"/>
            <a:ext cx="5146675" cy="180848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0"/>
              </a:spcBef>
              <a:buClr>
                <a:srgbClr val="FF0000"/>
              </a:buClr>
              <a:buChar char="●"/>
              <a:tabLst>
                <a:tab pos="299085" algn="l"/>
                <a:tab pos="299720" algn="l"/>
              </a:tabLst>
            </a:pPr>
            <a:r>
              <a:rPr dirty="0" sz="1400" spc="-5">
                <a:latin typeface="Tahoma"/>
                <a:cs typeface="Tahoma"/>
              </a:rPr>
              <a:t>медицинские работники и </a:t>
            </a:r>
            <a:r>
              <a:rPr dirty="0" sz="1400" spc="-10">
                <a:latin typeface="Tahoma"/>
                <a:cs typeface="Tahoma"/>
              </a:rPr>
              <a:t>водитель</a:t>
            </a:r>
            <a:r>
              <a:rPr dirty="0" sz="1400" spc="10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обязаны</a:t>
            </a:r>
            <a:endParaRPr sz="14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400" spc="-5">
                <a:latin typeface="Tahoma"/>
                <a:cs typeface="Tahoma"/>
              </a:rPr>
              <a:t>продезинфицировать обувь, </a:t>
            </a:r>
            <a:r>
              <a:rPr dirty="0" sz="1400" spc="-10">
                <a:latin typeface="Tahoma"/>
                <a:cs typeface="Tahoma"/>
              </a:rPr>
              <a:t>средства</a:t>
            </a:r>
            <a:r>
              <a:rPr dirty="0" sz="1400" spc="110">
                <a:latin typeface="Tahoma"/>
                <a:cs typeface="Tahoma"/>
              </a:rPr>
              <a:t> </a:t>
            </a:r>
            <a:r>
              <a:rPr dirty="0" sz="1400" spc="-10">
                <a:latin typeface="Tahoma"/>
                <a:cs typeface="Tahoma"/>
              </a:rPr>
              <a:t>индивидуальной</a:t>
            </a:r>
            <a:endParaRPr sz="14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latin typeface="Tahoma"/>
                <a:cs typeface="Tahoma"/>
              </a:rPr>
              <a:t>защиты рук в отведенных</a:t>
            </a:r>
            <a:r>
              <a:rPr dirty="0" sz="1400" spc="6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местах</a:t>
            </a:r>
            <a:endParaRPr sz="14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Char char="●"/>
              <a:tabLst>
                <a:tab pos="299085" algn="l"/>
                <a:tab pos="299720" algn="l"/>
              </a:tabLst>
            </a:pPr>
            <a:r>
              <a:rPr dirty="0" sz="1400" spc="-10">
                <a:latin typeface="Tahoma"/>
                <a:cs typeface="Tahoma"/>
              </a:rPr>
              <a:t>автомобиль </a:t>
            </a:r>
            <a:r>
              <a:rPr dirty="0" sz="1400" spc="-5">
                <a:latin typeface="Tahoma"/>
                <a:cs typeface="Tahoma"/>
              </a:rPr>
              <a:t>скорой медицинской помощи и</a:t>
            </a:r>
            <a:r>
              <a:rPr dirty="0" sz="1400" spc="105">
                <a:latin typeface="Tahoma"/>
                <a:cs typeface="Tahoma"/>
              </a:rPr>
              <a:t> </a:t>
            </a:r>
            <a:r>
              <a:rPr dirty="0" sz="1400" spc="-10">
                <a:latin typeface="Tahoma"/>
                <a:cs typeface="Tahoma"/>
              </a:rPr>
              <a:t>предметы,</a:t>
            </a:r>
            <a:endParaRPr sz="1400">
              <a:latin typeface="Tahoma"/>
              <a:cs typeface="Tahoma"/>
            </a:endParaRPr>
          </a:p>
          <a:p>
            <a:pPr marL="283845">
              <a:lnSpc>
                <a:spcPct val="100000"/>
              </a:lnSpc>
            </a:pPr>
            <a:r>
              <a:rPr dirty="0" sz="1400" spc="-10">
                <a:latin typeface="Tahoma"/>
                <a:cs typeface="Tahoma"/>
              </a:rPr>
              <a:t>использованные </a:t>
            </a:r>
            <a:r>
              <a:rPr dirty="0" sz="1400" spc="-5">
                <a:latin typeface="Tahoma"/>
                <a:cs typeface="Tahoma"/>
              </a:rPr>
              <a:t>при медицинской</a:t>
            </a:r>
            <a:r>
              <a:rPr dirty="0" sz="1400" spc="50">
                <a:latin typeface="Tahoma"/>
                <a:cs typeface="Tahoma"/>
              </a:rPr>
              <a:t> </a:t>
            </a:r>
            <a:r>
              <a:rPr dirty="0" sz="1400" spc="-10">
                <a:latin typeface="Tahoma"/>
                <a:cs typeface="Tahoma"/>
              </a:rPr>
              <a:t>эвакуации,</a:t>
            </a:r>
            <a:endParaRPr sz="1400">
              <a:latin typeface="Tahoma"/>
              <a:cs typeface="Tahoma"/>
            </a:endParaRPr>
          </a:p>
          <a:p>
            <a:pPr marL="283845" marR="95250">
              <a:lnSpc>
                <a:spcPct val="100000"/>
              </a:lnSpc>
            </a:pPr>
            <a:r>
              <a:rPr dirty="0" sz="1400" spc="-10">
                <a:latin typeface="Tahoma"/>
                <a:cs typeface="Tahoma"/>
              </a:rPr>
              <a:t>обеззараживаются силами </a:t>
            </a:r>
            <a:r>
              <a:rPr dirty="0" sz="1400" spc="-5">
                <a:latin typeface="Tahoma"/>
                <a:cs typeface="Tahoma"/>
              </a:rPr>
              <a:t>дезинфекторов на территории  специально созданной медицинской</a:t>
            </a:r>
            <a:r>
              <a:rPr dirty="0" sz="1400" spc="4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организации</a:t>
            </a:r>
            <a:endParaRPr sz="1400">
              <a:latin typeface="Tahoma"/>
              <a:cs typeface="Tahoma"/>
            </a:endParaRPr>
          </a:p>
          <a:p>
            <a:pPr marL="283845">
              <a:lnSpc>
                <a:spcPct val="100000"/>
              </a:lnSpc>
            </a:pPr>
            <a:r>
              <a:rPr dirty="0" sz="1400" spc="-5">
                <a:latin typeface="Tahoma"/>
                <a:cs typeface="Tahoma"/>
              </a:rPr>
              <a:t>на специально оборудованной </a:t>
            </a:r>
            <a:r>
              <a:rPr dirty="0" sz="1400" spc="-10">
                <a:latin typeface="Tahoma"/>
                <a:cs typeface="Tahoma"/>
              </a:rPr>
              <a:t>площадке </a:t>
            </a:r>
            <a:r>
              <a:rPr dirty="0" sz="1400" spc="-5">
                <a:latin typeface="Tahoma"/>
                <a:cs typeface="Tahoma"/>
              </a:rPr>
              <a:t>со стоком и</a:t>
            </a:r>
            <a:r>
              <a:rPr dirty="0" sz="1400" spc="11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ямой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2816" y="4809744"/>
            <a:ext cx="5306695" cy="939165"/>
          </a:xfrm>
          <a:prstGeom prst="rect">
            <a:avLst/>
          </a:prstGeom>
          <a:solidFill>
            <a:srgbClr val="FBD7DA"/>
          </a:solidFill>
        </p:spPr>
        <p:txBody>
          <a:bodyPr wrap="square" lIns="0" tIns="38100" rIns="0" bIns="0" rtlCol="0" vert="horz">
            <a:spAutoFit/>
          </a:bodyPr>
          <a:lstStyle/>
          <a:p>
            <a:pPr marL="300990" marR="420370">
              <a:lnSpc>
                <a:spcPct val="100000"/>
              </a:lnSpc>
              <a:spcBef>
                <a:spcPts val="300"/>
              </a:spcBef>
            </a:pPr>
            <a:r>
              <a:rPr dirty="0" sz="1400" spc="-10">
                <a:solidFill>
                  <a:srgbClr val="FF0000"/>
                </a:solidFill>
                <a:latin typeface="Tahoma"/>
                <a:cs typeface="Tahoma"/>
              </a:rPr>
              <a:t>При </a:t>
            </a:r>
            <a:r>
              <a:rPr dirty="0" sz="1400" spc="-5">
                <a:solidFill>
                  <a:srgbClr val="FF0000"/>
                </a:solidFill>
                <a:latin typeface="Tahoma"/>
                <a:cs typeface="Tahoma"/>
              </a:rPr>
              <a:t>невозможности проведения дезинфекции </a:t>
            </a:r>
            <a:r>
              <a:rPr dirty="0" sz="1400" spc="-10">
                <a:solidFill>
                  <a:srgbClr val="FF0000"/>
                </a:solidFill>
                <a:latin typeface="Tahoma"/>
                <a:cs typeface="Tahoma"/>
              </a:rPr>
              <a:t>силами  </a:t>
            </a:r>
            <a:r>
              <a:rPr dirty="0" sz="1400" spc="-5">
                <a:solidFill>
                  <a:srgbClr val="FF0000"/>
                </a:solidFill>
                <a:latin typeface="Tahoma"/>
                <a:cs typeface="Tahoma"/>
              </a:rPr>
              <a:t>дезинфекторов на дезинфекция проводится водителем  и </a:t>
            </a:r>
            <a:r>
              <a:rPr dirty="0" sz="1400" spc="-5" b="1">
                <a:solidFill>
                  <a:srgbClr val="FF0000"/>
                </a:solidFill>
                <a:latin typeface="Tahoma"/>
                <a:cs typeface="Tahoma"/>
              </a:rPr>
              <a:t>медицинскими работниками бригады</a:t>
            </a:r>
            <a:r>
              <a:rPr dirty="0" sz="1400" spc="2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FF0000"/>
                </a:solidFill>
                <a:latin typeface="Tahoma"/>
                <a:cs typeface="Tahoma"/>
              </a:rPr>
              <a:t>скорой</a:t>
            </a:r>
            <a:endParaRPr sz="1400">
              <a:latin typeface="Tahoma"/>
              <a:cs typeface="Tahoma"/>
            </a:endParaRPr>
          </a:p>
          <a:p>
            <a:pPr marL="300990">
              <a:lnSpc>
                <a:spcPct val="100000"/>
              </a:lnSpc>
              <a:spcBef>
                <a:spcPts val="5"/>
              </a:spcBef>
            </a:pPr>
            <a:r>
              <a:rPr dirty="0" sz="1400" spc="-5" b="1">
                <a:solidFill>
                  <a:srgbClr val="FF0000"/>
                </a:solidFill>
                <a:latin typeface="Tahoma"/>
                <a:cs typeface="Tahoma"/>
              </a:rPr>
              <a:t>медицинской</a:t>
            </a:r>
            <a:r>
              <a:rPr dirty="0" sz="1400" spc="3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FF0000"/>
                </a:solidFill>
                <a:latin typeface="Tahoma"/>
                <a:cs typeface="Tahoma"/>
              </a:rPr>
              <a:t>помощи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8170" y="5842508"/>
            <a:ext cx="5337175" cy="6648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0"/>
              </a:spcBef>
              <a:buClr>
                <a:srgbClr val="FF0000"/>
              </a:buClr>
              <a:buChar char="●"/>
              <a:tabLst>
                <a:tab pos="299085" algn="l"/>
                <a:tab pos="299720" algn="l"/>
              </a:tabLst>
            </a:pPr>
            <a:r>
              <a:rPr dirty="0" sz="1400" spc="-5">
                <a:latin typeface="Tahoma"/>
                <a:cs typeface="Tahoma"/>
              </a:rPr>
              <a:t>дезинфекции </a:t>
            </a:r>
            <a:r>
              <a:rPr dirty="0" sz="1400" spc="-10">
                <a:latin typeface="Tahoma"/>
                <a:cs typeface="Tahoma"/>
              </a:rPr>
              <a:t>подвергаются все </a:t>
            </a:r>
            <a:r>
              <a:rPr dirty="0" sz="1400" spc="-5">
                <a:latin typeface="Tahoma"/>
                <a:cs typeface="Tahoma"/>
              </a:rPr>
              <a:t>поверхности в салоне, в</a:t>
            </a:r>
            <a:r>
              <a:rPr dirty="0" sz="1400" spc="16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том</a:t>
            </a:r>
            <a:endParaRPr sz="14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400" spc="-5">
                <a:latin typeface="Tahoma"/>
                <a:cs typeface="Tahoma"/>
              </a:rPr>
              <a:t>числе, поверхности медицинских изделий</a:t>
            </a:r>
            <a:r>
              <a:rPr dirty="0" sz="1400" spc="1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(протирание</a:t>
            </a:r>
            <a:endParaRPr sz="14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400" spc="-10">
                <a:latin typeface="Tahoma"/>
                <a:cs typeface="Tahoma"/>
              </a:rPr>
              <a:t>ветошью </a:t>
            </a:r>
            <a:r>
              <a:rPr dirty="0" sz="1400" spc="-5">
                <a:latin typeface="Tahoma"/>
                <a:cs typeface="Tahoma"/>
              </a:rPr>
              <a:t>или орошение дезинфицирующим</a:t>
            </a:r>
            <a:r>
              <a:rPr dirty="0" sz="1400" spc="6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раствором)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8572" y="2899918"/>
            <a:ext cx="5285105" cy="34550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99085" marR="247015" indent="-287020">
              <a:lnSpc>
                <a:spcPct val="100000"/>
              </a:lnSpc>
              <a:spcBef>
                <a:spcPts val="90"/>
              </a:spcBef>
              <a:buClr>
                <a:srgbClr val="FF0000"/>
              </a:buClr>
              <a:buChar char="●"/>
              <a:tabLst>
                <a:tab pos="299085" algn="l"/>
                <a:tab pos="299720" algn="l"/>
              </a:tabLst>
            </a:pPr>
            <a:r>
              <a:rPr dirty="0" sz="1400" spc="-5">
                <a:latin typeface="Tahoma"/>
                <a:cs typeface="Tahoma"/>
              </a:rPr>
              <a:t>после экспозиции дезинфицирующий </a:t>
            </a:r>
            <a:r>
              <a:rPr dirty="0" sz="1400" spc="-10">
                <a:latin typeface="Tahoma"/>
                <a:cs typeface="Tahoma"/>
              </a:rPr>
              <a:t>раствор </a:t>
            </a:r>
            <a:r>
              <a:rPr dirty="0" sz="1400" spc="-15">
                <a:latin typeface="Tahoma"/>
                <a:cs typeface="Tahoma"/>
              </a:rPr>
              <a:t>смывают  </a:t>
            </a:r>
            <a:r>
              <a:rPr dirty="0" sz="1400" spc="-5">
                <a:latin typeface="Tahoma"/>
                <a:cs typeface="Tahoma"/>
              </a:rPr>
              <a:t>чистой </a:t>
            </a:r>
            <a:r>
              <a:rPr dirty="0" sz="1400" spc="-10">
                <a:latin typeface="Tahoma"/>
                <a:cs typeface="Tahoma"/>
              </a:rPr>
              <a:t>водой, протирают </a:t>
            </a:r>
            <a:r>
              <a:rPr dirty="0" sz="1400" spc="-5">
                <a:latin typeface="Tahoma"/>
                <a:cs typeface="Tahoma"/>
              </a:rPr>
              <a:t>сухой </a:t>
            </a:r>
            <a:r>
              <a:rPr dirty="0" sz="1400" spc="-10">
                <a:latin typeface="Tahoma"/>
                <a:cs typeface="Tahoma"/>
              </a:rPr>
              <a:t>ветошью </a:t>
            </a:r>
            <a:r>
              <a:rPr dirty="0" sz="1400" spc="-5">
                <a:latin typeface="Tahoma"/>
                <a:cs typeface="Tahoma"/>
              </a:rPr>
              <a:t>с </a:t>
            </a:r>
            <a:r>
              <a:rPr dirty="0" sz="1400" spc="-10">
                <a:latin typeface="Tahoma"/>
                <a:cs typeface="Tahoma"/>
              </a:rPr>
              <a:t>последующим  проветриванием до </a:t>
            </a:r>
            <a:r>
              <a:rPr dirty="0" sz="1400" spc="-5">
                <a:latin typeface="Tahoma"/>
                <a:cs typeface="Tahoma"/>
              </a:rPr>
              <a:t>исчезновения </a:t>
            </a:r>
            <a:r>
              <a:rPr dirty="0" sz="1400" spc="-10">
                <a:latin typeface="Tahoma"/>
                <a:cs typeface="Tahoma"/>
              </a:rPr>
              <a:t>запаха</a:t>
            </a:r>
            <a:r>
              <a:rPr dirty="0" sz="1400" spc="160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дезинфектанта</a:t>
            </a:r>
            <a:endParaRPr sz="1400">
              <a:latin typeface="Tahoma"/>
              <a:cs typeface="Tahoma"/>
            </a:endParaRPr>
          </a:p>
          <a:p>
            <a:pPr marL="299085" marR="535305" indent="-287020">
              <a:lnSpc>
                <a:spcPct val="100000"/>
              </a:lnSpc>
              <a:spcBef>
                <a:spcPts val="605"/>
              </a:spcBef>
              <a:buClr>
                <a:srgbClr val="FF0000"/>
              </a:buClr>
              <a:buChar char="●"/>
              <a:tabLst>
                <a:tab pos="299085" algn="l"/>
                <a:tab pos="299720" algn="l"/>
              </a:tabLst>
            </a:pPr>
            <a:r>
              <a:rPr dirty="0" sz="1400" spc="-10">
                <a:latin typeface="Tahoma"/>
                <a:cs typeface="Tahoma"/>
              </a:rPr>
              <a:t>средства индивидуальной защиты, </a:t>
            </a:r>
            <a:r>
              <a:rPr dirty="0" sz="1400" spc="-5">
                <a:latin typeface="Tahoma"/>
                <a:cs typeface="Tahoma"/>
              </a:rPr>
              <a:t>уборочная </a:t>
            </a:r>
            <a:r>
              <a:rPr dirty="0" sz="1400" spc="-10">
                <a:latin typeface="Tahoma"/>
                <a:cs typeface="Tahoma"/>
              </a:rPr>
              <a:t>ветошь  </a:t>
            </a:r>
            <a:r>
              <a:rPr dirty="0" sz="1400" spc="-5">
                <a:latin typeface="Tahoma"/>
                <a:cs typeface="Tahoma"/>
              </a:rPr>
              <a:t>собирается в пакеты и </a:t>
            </a:r>
            <a:r>
              <a:rPr dirty="0" sz="1400" spc="-10">
                <a:latin typeface="Tahoma"/>
                <a:cs typeface="Tahoma"/>
              </a:rPr>
              <a:t>сбрасывается </a:t>
            </a:r>
            <a:r>
              <a:rPr dirty="0" sz="1400" spc="-5">
                <a:latin typeface="Tahoma"/>
                <a:cs typeface="Tahoma"/>
              </a:rPr>
              <a:t>в </a:t>
            </a:r>
            <a:r>
              <a:rPr dirty="0" sz="1400" spc="-10">
                <a:latin typeface="Tahoma"/>
                <a:cs typeface="Tahoma"/>
              </a:rPr>
              <a:t>специальные  </a:t>
            </a:r>
            <a:r>
              <a:rPr dirty="0" sz="1400" spc="-5">
                <a:latin typeface="Tahoma"/>
                <a:cs typeface="Tahoma"/>
              </a:rPr>
              <a:t>контейнеры </a:t>
            </a:r>
            <a:r>
              <a:rPr dirty="0" sz="1400" spc="-15">
                <a:latin typeface="Tahoma"/>
                <a:cs typeface="Tahoma"/>
              </a:rPr>
              <a:t>для </a:t>
            </a:r>
            <a:r>
              <a:rPr dirty="0" sz="1400" spc="-5">
                <a:latin typeface="Tahoma"/>
                <a:cs typeface="Tahoma"/>
              </a:rPr>
              <a:t>отходов </a:t>
            </a:r>
            <a:r>
              <a:rPr dirty="0" sz="1400" spc="-10">
                <a:latin typeface="Tahoma"/>
                <a:cs typeface="Tahoma"/>
              </a:rPr>
              <a:t>класса </a:t>
            </a:r>
            <a:r>
              <a:rPr dirty="0" sz="1400" spc="-5">
                <a:latin typeface="Tahoma"/>
                <a:cs typeface="Tahoma"/>
              </a:rPr>
              <a:t>В на территории  специальной медицинской</a:t>
            </a:r>
            <a:r>
              <a:rPr dirty="0" sz="1400" spc="3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организации</a:t>
            </a:r>
            <a:endParaRPr sz="1400">
              <a:latin typeface="Tahoma"/>
              <a:cs typeface="Tahoma"/>
            </a:endParaRPr>
          </a:p>
          <a:p>
            <a:pPr algn="just" marL="299085" marR="85725" indent="-28702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Char char="●"/>
              <a:tabLst>
                <a:tab pos="299720" algn="l"/>
              </a:tabLst>
            </a:pPr>
            <a:r>
              <a:rPr dirty="0" sz="1400" spc="-5">
                <a:latin typeface="Tahoma"/>
                <a:cs typeface="Tahoma"/>
              </a:rPr>
              <a:t>при возвращении </a:t>
            </a:r>
            <a:r>
              <a:rPr dirty="0" sz="1400" spc="-10">
                <a:latin typeface="Tahoma"/>
                <a:cs typeface="Tahoma"/>
              </a:rPr>
              <a:t>бригады </a:t>
            </a:r>
            <a:r>
              <a:rPr dirty="0" sz="1400" spc="-5">
                <a:latin typeface="Tahoma"/>
                <a:cs typeface="Tahoma"/>
              </a:rPr>
              <a:t>скорой медицинской помощи на  </a:t>
            </a:r>
            <a:r>
              <a:rPr dirty="0" sz="1400" spc="-10">
                <a:latin typeface="Tahoma"/>
                <a:cs typeface="Tahoma"/>
              </a:rPr>
              <a:t>станцию (подстанцию, </a:t>
            </a:r>
            <a:r>
              <a:rPr dirty="0" sz="1400" spc="-5">
                <a:latin typeface="Tahoma"/>
                <a:cs typeface="Tahoma"/>
              </a:rPr>
              <a:t>отделение) – </a:t>
            </a:r>
            <a:r>
              <a:rPr dirty="0" sz="1400" spc="-10">
                <a:latin typeface="Tahoma"/>
                <a:cs typeface="Tahoma"/>
              </a:rPr>
              <a:t>воздух </a:t>
            </a:r>
            <a:r>
              <a:rPr dirty="0" sz="1400" spc="-5">
                <a:latin typeface="Tahoma"/>
                <a:cs typeface="Tahoma"/>
              </a:rPr>
              <a:t>и поверхности  салона </a:t>
            </a:r>
            <a:r>
              <a:rPr dirty="0" sz="1400" spc="-10">
                <a:latin typeface="Tahoma"/>
                <a:cs typeface="Tahoma"/>
              </a:rPr>
              <a:t>автомобиля обеззараживаются</a:t>
            </a:r>
            <a:r>
              <a:rPr dirty="0" sz="1400" spc="204">
                <a:latin typeface="Tahoma"/>
                <a:cs typeface="Tahoma"/>
              </a:rPr>
              <a:t> </a:t>
            </a:r>
            <a:r>
              <a:rPr dirty="0" sz="1400" spc="-10">
                <a:latin typeface="Tahoma"/>
                <a:cs typeface="Tahoma"/>
              </a:rPr>
              <a:t>бактерицидными</a:t>
            </a:r>
            <a:endParaRPr sz="1400">
              <a:latin typeface="Tahoma"/>
              <a:cs typeface="Tahoma"/>
            </a:endParaRPr>
          </a:p>
          <a:p>
            <a:pPr algn="just" marL="299085" marR="160020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latin typeface="Tahoma"/>
                <a:cs typeface="Tahoma"/>
              </a:rPr>
              <a:t>облучателями и (или) другими </a:t>
            </a:r>
            <a:r>
              <a:rPr dirty="0" sz="1400" spc="-10">
                <a:latin typeface="Tahoma"/>
                <a:cs typeface="Tahoma"/>
              </a:rPr>
              <a:t>устройствами </a:t>
            </a:r>
            <a:r>
              <a:rPr dirty="0" sz="1400" spc="-5">
                <a:latin typeface="Tahoma"/>
                <a:cs typeface="Tahoma"/>
              </a:rPr>
              <a:t>в </a:t>
            </a:r>
            <a:r>
              <a:rPr dirty="0" sz="1400">
                <a:latin typeface="Tahoma"/>
                <a:cs typeface="Tahoma"/>
              </a:rPr>
              <a:t>течение </a:t>
            </a:r>
            <a:r>
              <a:rPr dirty="0" sz="1400" spc="-5">
                <a:latin typeface="Tahoma"/>
                <a:cs typeface="Tahoma"/>
              </a:rPr>
              <a:t>не  менее 20</a:t>
            </a:r>
            <a:r>
              <a:rPr dirty="0" sz="1400" spc="1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минут</a:t>
            </a:r>
            <a:endParaRPr sz="1400">
              <a:latin typeface="Tahoma"/>
              <a:cs typeface="Tahoma"/>
            </a:endParaRPr>
          </a:p>
          <a:p>
            <a:pPr marL="299085" marR="5080" indent="-28702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Char char="●"/>
              <a:tabLst>
                <a:tab pos="299085" algn="l"/>
                <a:tab pos="299720" algn="l"/>
              </a:tabLst>
            </a:pPr>
            <a:r>
              <a:rPr dirty="0" sz="1400" spc="-5">
                <a:latin typeface="Tahoma"/>
                <a:cs typeface="Tahoma"/>
              </a:rPr>
              <a:t>медицинские работники и </a:t>
            </a:r>
            <a:r>
              <a:rPr dirty="0" sz="1400" spc="-10">
                <a:latin typeface="Tahoma"/>
                <a:cs typeface="Tahoma"/>
              </a:rPr>
              <a:t>водитель </a:t>
            </a:r>
            <a:r>
              <a:rPr dirty="0" sz="1400" spc="-5">
                <a:latin typeface="Tahoma"/>
                <a:cs typeface="Tahoma"/>
              </a:rPr>
              <a:t>после выполнения  </a:t>
            </a:r>
            <a:r>
              <a:rPr dirty="0" sz="1400" spc="-10">
                <a:latin typeface="Tahoma"/>
                <a:cs typeface="Tahoma"/>
              </a:rPr>
              <a:t>вызова </a:t>
            </a:r>
            <a:r>
              <a:rPr dirty="0" sz="1400" spc="-5">
                <a:latin typeface="Tahoma"/>
                <a:cs typeface="Tahoma"/>
              </a:rPr>
              <a:t>обязаны пройти </a:t>
            </a:r>
            <a:r>
              <a:rPr dirty="0" sz="1400" spc="-10">
                <a:latin typeface="Tahoma"/>
                <a:cs typeface="Tahoma"/>
              </a:rPr>
              <a:t>санитарную </a:t>
            </a:r>
            <a:r>
              <a:rPr dirty="0" sz="1400" spc="-5">
                <a:latin typeface="Tahoma"/>
                <a:cs typeface="Tahoma"/>
              </a:rPr>
              <a:t>обработку (протирание  </a:t>
            </a:r>
            <a:r>
              <a:rPr dirty="0" sz="1400" spc="-10">
                <a:latin typeface="Tahoma"/>
                <a:cs typeface="Tahoma"/>
              </a:rPr>
              <a:t>открытых </a:t>
            </a:r>
            <a:r>
              <a:rPr dirty="0" sz="1400" spc="-5">
                <a:latin typeface="Tahoma"/>
                <a:cs typeface="Tahoma"/>
              </a:rPr>
              <a:t>участков тела </a:t>
            </a:r>
            <a:r>
              <a:rPr dirty="0" sz="1400" spc="-10">
                <a:latin typeface="Tahoma"/>
                <a:cs typeface="Tahoma"/>
              </a:rPr>
              <a:t>кожным</a:t>
            </a:r>
            <a:r>
              <a:rPr dirty="0" sz="1400" spc="125">
                <a:latin typeface="Tahoma"/>
                <a:cs typeface="Tahoma"/>
              </a:rPr>
              <a:t> </a:t>
            </a:r>
            <a:r>
              <a:rPr dirty="0" sz="1400" spc="-5">
                <a:latin typeface="Tahoma"/>
                <a:cs typeface="Tahoma"/>
              </a:rPr>
              <a:t>антисептиком)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836294">
              <a:lnSpc>
                <a:spcPts val="2155"/>
              </a:lnSpc>
              <a:spcBef>
                <a:spcPts val="100"/>
              </a:spcBef>
            </a:pPr>
            <a:r>
              <a:rPr dirty="0" sz="1800" spc="-5"/>
              <a:t>ОРГАНИЗАЦИЯ ОКАЗАНИЯ СКОРОЙ МЕДИЦИНСКОЙ</a:t>
            </a:r>
            <a:r>
              <a:rPr dirty="0" sz="1800" spc="-35"/>
              <a:t> </a:t>
            </a:r>
            <a:r>
              <a:rPr dirty="0" sz="1800"/>
              <a:t>ПОМОЩИ</a:t>
            </a:r>
            <a:endParaRPr sz="1800"/>
          </a:p>
          <a:p>
            <a:pPr algn="ctr" marL="836294">
              <a:lnSpc>
                <a:spcPts val="1675"/>
              </a:lnSpc>
            </a:pPr>
            <a:r>
              <a:rPr dirty="0" sz="1400" spc="-5"/>
              <a:t>(приложение </a:t>
            </a:r>
            <a:r>
              <a:rPr dirty="0" sz="1400" spc="-10"/>
              <a:t>№ </a:t>
            </a:r>
            <a:r>
              <a:rPr dirty="0" sz="1400" spc="-5"/>
              <a:t>2 к приказу </a:t>
            </a:r>
            <a:r>
              <a:rPr dirty="0" sz="1400" spc="-10"/>
              <a:t>Минздрава </a:t>
            </a:r>
            <a:r>
              <a:rPr dirty="0" sz="1400" spc="-5"/>
              <a:t>России от </a:t>
            </a:r>
            <a:r>
              <a:rPr dirty="0" sz="1400"/>
              <a:t>19.03.2020 </a:t>
            </a:r>
            <a:r>
              <a:rPr dirty="0" sz="1400" spc="-10"/>
              <a:t>№</a:t>
            </a:r>
            <a:r>
              <a:rPr dirty="0" sz="1400" spc="100"/>
              <a:t> </a:t>
            </a:r>
            <a:r>
              <a:rPr dirty="0" sz="1400" spc="-5"/>
              <a:t>198н)</a:t>
            </a:r>
            <a:endParaRPr sz="1400"/>
          </a:p>
        </p:txBody>
      </p:sp>
      <p:sp>
        <p:nvSpPr>
          <p:cNvPr id="8" name="object 8"/>
          <p:cNvSpPr/>
          <p:nvPr/>
        </p:nvSpPr>
        <p:spPr>
          <a:xfrm>
            <a:off x="0" y="935736"/>
            <a:ext cx="12192000" cy="850900"/>
          </a:xfrm>
          <a:custGeom>
            <a:avLst/>
            <a:gdLst/>
            <a:ahLst/>
            <a:cxnLst/>
            <a:rect l="l" t="t" r="r" b="b"/>
            <a:pathLst>
              <a:path w="12192000" h="850900">
                <a:moveTo>
                  <a:pt x="12192000" y="0"/>
                </a:moveTo>
                <a:lnTo>
                  <a:pt x="0" y="0"/>
                </a:lnTo>
                <a:lnTo>
                  <a:pt x="0" y="850391"/>
                </a:lnTo>
                <a:lnTo>
                  <a:pt x="12192000" y="85039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0" y="935736"/>
            <a:ext cx="12192000" cy="850900"/>
          </a:xfrm>
          <a:prstGeom prst="rect">
            <a:avLst/>
          </a:prstGeom>
          <a:ln w="24384">
            <a:solidFill>
              <a:srgbClr val="00508B"/>
            </a:solidFill>
          </a:ln>
        </p:spPr>
        <p:txBody>
          <a:bodyPr wrap="square" lIns="0" tIns="78740" rIns="0" bIns="0" rtlCol="0" vert="horz">
            <a:spAutoFit/>
          </a:bodyPr>
          <a:lstStyle/>
          <a:p>
            <a:pPr marL="1793239">
              <a:lnSpc>
                <a:spcPct val="100000"/>
              </a:lnSpc>
              <a:spcBef>
                <a:spcPts val="620"/>
              </a:spcBef>
            </a:pP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«Временный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порядок</a:t>
            </a:r>
            <a:r>
              <a:rPr dirty="0" sz="15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организации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оказания</a:t>
            </a:r>
            <a:r>
              <a:rPr dirty="0" sz="150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скорой,</a:t>
            </a:r>
            <a:r>
              <a:rPr dirty="0" sz="15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5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том</a:t>
            </a:r>
            <a:r>
              <a:rPr dirty="0" sz="15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числе</a:t>
            </a:r>
            <a:r>
              <a:rPr dirty="0" sz="15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скорой</a:t>
            </a:r>
            <a:endParaRPr sz="1500">
              <a:latin typeface="Tahoma"/>
              <a:cs typeface="Tahoma"/>
            </a:endParaRPr>
          </a:p>
          <a:p>
            <a:pPr marL="1793239" marR="1640839">
              <a:lnSpc>
                <a:spcPct val="100000"/>
              </a:lnSpc>
            </a:pP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специализированной,</a:t>
            </a:r>
            <a:r>
              <a:rPr dirty="0" sz="15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медицинской</a:t>
            </a:r>
            <a:r>
              <a:rPr dirty="0" sz="15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помощи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целях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реализации</a:t>
            </a:r>
            <a:r>
              <a:rPr dirty="0" sz="15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мер</a:t>
            </a:r>
            <a:r>
              <a:rPr dirty="0" sz="1500" spc="-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 профилактике 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снижению рисков распространения новой коронавирусной инфекции</a:t>
            </a:r>
            <a:r>
              <a:rPr dirty="0" sz="1500" spc="-2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COVID-19»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72311" y="1039367"/>
            <a:ext cx="658368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328166" y="1899361"/>
            <a:ext cx="9502140" cy="93091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Инструкция по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соблюдению мер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инфекционной безопасности для</a:t>
            </a:r>
            <a:r>
              <a:rPr dirty="0" sz="1600" spc="-15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специализированных</a:t>
            </a:r>
            <a:endParaRPr sz="1600">
              <a:latin typeface="Tahoma"/>
              <a:cs typeface="Tahoma"/>
            </a:endParaRPr>
          </a:p>
          <a:p>
            <a:pPr marL="67310">
              <a:lnSpc>
                <a:spcPct val="100000"/>
              </a:lnSpc>
            </a:pP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выездных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бригад </a:t>
            </a:r>
            <a:r>
              <a:rPr dirty="0" sz="1600" spc="-5" b="1">
                <a:solidFill>
                  <a:srgbClr val="005390"/>
                </a:solidFill>
                <a:latin typeface="Tahoma"/>
                <a:cs typeface="Tahoma"/>
              </a:rPr>
              <a:t>скорой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медицинской помощи (приложение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2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к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Временному</a:t>
            </a:r>
            <a:r>
              <a:rPr dirty="0" sz="1600" spc="-24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5390"/>
                </a:solidFill>
                <a:latin typeface="Tahoma"/>
                <a:cs typeface="Tahoma"/>
              </a:rPr>
              <a:t>порядку)</a:t>
            </a:r>
            <a:endParaRPr sz="1600">
              <a:latin typeface="Tahoma"/>
              <a:cs typeface="Tahoma"/>
            </a:endParaRPr>
          </a:p>
          <a:p>
            <a:pPr marL="314325">
              <a:lnSpc>
                <a:spcPct val="100000"/>
              </a:lnSpc>
              <a:spcBef>
                <a:spcPts val="1355"/>
              </a:spcBef>
            </a:pP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После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передачи пациента в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специально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созданную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медицинскую</a:t>
            </a:r>
            <a:r>
              <a:rPr dirty="0" sz="1600" spc="-204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организацию: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22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9305" y="47955"/>
            <a:ext cx="873887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10"/>
              <a:t>ОРГАНИЗАЦИЯ </a:t>
            </a:r>
            <a:r>
              <a:rPr dirty="0" sz="1800" spc="-5"/>
              <a:t>РАБОТЫ МЕДИЦИНСКИХ </a:t>
            </a:r>
            <a:r>
              <a:rPr dirty="0" sz="1800" spc="-10"/>
              <a:t>ОРГАНИЗАЦИЙ,</a:t>
            </a:r>
            <a:r>
              <a:rPr dirty="0" sz="1800" spc="40"/>
              <a:t> </a:t>
            </a:r>
            <a:r>
              <a:rPr dirty="0" sz="1800" spc="-5"/>
              <a:t>ОКАЗЫВАЮЩИХ</a:t>
            </a:r>
            <a:endParaRPr sz="1800"/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800" spc="-5"/>
              <a:t>МЕДИЦИНСКУЮ </a:t>
            </a:r>
            <a:r>
              <a:rPr dirty="0" sz="1800"/>
              <a:t>ПОМОЩЬ В АМБУЛАТОРНЫХ </a:t>
            </a:r>
            <a:r>
              <a:rPr dirty="0" sz="1800" spc="-10"/>
              <a:t>УСЛОВИЯХ </a:t>
            </a:r>
            <a:r>
              <a:rPr dirty="0" sz="1800"/>
              <a:t>И </a:t>
            </a:r>
            <a:r>
              <a:rPr dirty="0" sz="1800" spc="-10"/>
              <a:t>УСЛОВИЯХ</a:t>
            </a:r>
            <a:r>
              <a:rPr dirty="0" sz="1800" spc="25"/>
              <a:t> </a:t>
            </a:r>
            <a:r>
              <a:rPr dirty="0" sz="1800" spc="-5"/>
              <a:t>ДНЕВНОГО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2667761" y="596849"/>
            <a:ext cx="906081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СТАЦИОНАРА (приложение </a:t>
            </a:r>
            <a:r>
              <a:rPr dirty="0" sz="1800">
                <a:latin typeface="Tahoma"/>
                <a:cs typeface="Tahoma"/>
              </a:rPr>
              <a:t>№ 3 к </a:t>
            </a:r>
            <a:r>
              <a:rPr dirty="0" sz="1800" spc="-10">
                <a:latin typeface="Tahoma"/>
                <a:cs typeface="Tahoma"/>
              </a:rPr>
              <a:t>приказу Минздрава </a:t>
            </a:r>
            <a:r>
              <a:rPr dirty="0" sz="1800">
                <a:latin typeface="Tahoma"/>
                <a:cs typeface="Tahoma"/>
              </a:rPr>
              <a:t>России от 19.03.2020 №</a:t>
            </a:r>
            <a:r>
              <a:rPr dirty="0" sz="1800" spc="13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198н)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12905" y="6485635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23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152144"/>
            <a:ext cx="12192000" cy="1091565"/>
          </a:xfrm>
          <a:custGeom>
            <a:avLst/>
            <a:gdLst/>
            <a:ahLst/>
            <a:cxnLst/>
            <a:rect l="l" t="t" r="r" b="b"/>
            <a:pathLst>
              <a:path w="12192000" h="1091564">
                <a:moveTo>
                  <a:pt x="12192000" y="0"/>
                </a:moveTo>
                <a:lnTo>
                  <a:pt x="0" y="0"/>
                </a:lnTo>
                <a:lnTo>
                  <a:pt x="0" y="1091184"/>
                </a:lnTo>
                <a:lnTo>
                  <a:pt x="12192000" y="10911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0" y="1152144"/>
            <a:ext cx="12192000" cy="1091565"/>
          </a:xfrm>
          <a:prstGeom prst="rect">
            <a:avLst/>
          </a:prstGeom>
          <a:ln w="24384">
            <a:solidFill>
              <a:srgbClr val="00508B"/>
            </a:solidFill>
          </a:ln>
        </p:spPr>
        <p:txBody>
          <a:bodyPr wrap="square" lIns="0" tIns="193040" rIns="0" bIns="0" rtlCol="0" vert="horz">
            <a:spAutoFit/>
          </a:bodyPr>
          <a:lstStyle/>
          <a:p>
            <a:pPr marL="1793239" marR="381000">
              <a:lnSpc>
                <a:spcPct val="100000"/>
              </a:lnSpc>
              <a:spcBef>
                <a:spcPts val="1520"/>
              </a:spcBef>
            </a:pP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«Временный</a:t>
            </a:r>
            <a:r>
              <a:rPr dirty="0" sz="15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порядок</a:t>
            </a:r>
            <a:r>
              <a:rPr dirty="0" sz="1500" spc="-4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организации</a:t>
            </a:r>
            <a:r>
              <a:rPr dirty="0" sz="15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работы</a:t>
            </a:r>
            <a:r>
              <a:rPr dirty="0" sz="15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медицинских</a:t>
            </a:r>
            <a:r>
              <a:rPr dirty="0" sz="15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организаций,</a:t>
            </a:r>
            <a:r>
              <a:rPr dirty="0" sz="15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оказывающих</a:t>
            </a:r>
            <a:r>
              <a:rPr dirty="0" sz="15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медицинскую 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помощь в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амбулаторных условиях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условиях дневного стационара,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dirty="0" sz="1500" spc="-5" b="1">
                <a:solidFill>
                  <a:srgbClr val="FFFFFF"/>
                </a:solidFill>
                <a:latin typeface="Tahoma"/>
                <a:cs typeface="Tahoma"/>
              </a:rPr>
              <a:t>целях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реализации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мер </a:t>
            </a:r>
            <a:r>
              <a:rPr dirty="0" sz="1500" spc="10" b="1">
                <a:solidFill>
                  <a:srgbClr val="FFFFFF"/>
                </a:solidFill>
                <a:latin typeface="Tahoma"/>
                <a:cs typeface="Tahoma"/>
              </a:rPr>
              <a:t>по 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профилактике</a:t>
            </a:r>
            <a:r>
              <a:rPr dirty="0" sz="15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 снижению</a:t>
            </a:r>
            <a:r>
              <a:rPr dirty="0" sz="15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рисков</a:t>
            </a:r>
            <a:r>
              <a:rPr dirty="0" sz="1500" spc="-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распространения</a:t>
            </a:r>
            <a:r>
              <a:rPr dirty="0" sz="15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ahoma"/>
                <a:cs typeface="Tahoma"/>
              </a:rPr>
              <a:t>новой коронавирусной</a:t>
            </a:r>
            <a:r>
              <a:rPr dirty="0" sz="15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инфекции</a:t>
            </a:r>
            <a:r>
              <a:rPr dirty="0" sz="1500" spc="-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FFFFFF"/>
                </a:solidFill>
                <a:latin typeface="Tahoma"/>
                <a:cs typeface="Tahoma"/>
              </a:rPr>
              <a:t>COVID-19»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2311" y="1252727"/>
            <a:ext cx="658368" cy="658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540891" y="2349830"/>
            <a:ext cx="984059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Руководители органов исполнительной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власти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субъектов Российской</a:t>
            </a:r>
            <a:r>
              <a:rPr dirty="0" sz="1800" spc="17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Федерации</a:t>
            </a:r>
            <a:endParaRPr sz="1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в сфере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охраны здоровья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и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руководители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медицинских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организаций</a:t>
            </a:r>
            <a:r>
              <a:rPr dirty="0" sz="1800" spc="2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(1)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172" y="2993897"/>
            <a:ext cx="5311140" cy="360997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10"/>
              </a:spcBef>
              <a:buAutoNum type="arabicPeriod"/>
              <a:tabLst>
                <a:tab pos="356870" algn="l"/>
                <a:tab pos="357505" algn="l"/>
              </a:tabLst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Обеспечивают готовность медицинских 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организаций </a:t>
            </a:r>
            <a:r>
              <a:rPr dirty="0" sz="1500" spc="5">
                <a:latin typeface="Tahoma"/>
                <a:cs typeface="Tahoma"/>
              </a:rPr>
              <a:t>к </a:t>
            </a:r>
            <a:r>
              <a:rPr dirty="0" sz="1500">
                <a:latin typeface="Tahoma"/>
                <a:cs typeface="Tahoma"/>
              </a:rPr>
              <a:t>приему </a:t>
            </a:r>
            <a:r>
              <a:rPr dirty="0" sz="1500" spc="-5">
                <a:latin typeface="Tahoma"/>
                <a:cs typeface="Tahoma"/>
              </a:rPr>
              <a:t>пациентов </a:t>
            </a:r>
            <a:r>
              <a:rPr dirty="0" sz="1500" spc="5">
                <a:latin typeface="Tahoma"/>
                <a:cs typeface="Tahoma"/>
              </a:rPr>
              <a:t>с </a:t>
            </a:r>
            <a:r>
              <a:rPr dirty="0" sz="1500" spc="-5">
                <a:latin typeface="Tahoma"/>
                <a:cs typeface="Tahoma"/>
              </a:rPr>
              <a:t>симптомами </a:t>
            </a:r>
            <a:r>
              <a:rPr dirty="0" sz="1500" spc="5">
                <a:latin typeface="Tahoma"/>
                <a:cs typeface="Tahoma"/>
              </a:rPr>
              <a:t>ОРВИ  и </a:t>
            </a:r>
            <a:r>
              <a:rPr dirty="0" sz="1500">
                <a:latin typeface="Tahoma"/>
                <a:cs typeface="Tahoma"/>
              </a:rPr>
              <a:t>оказанию им </a:t>
            </a:r>
            <a:r>
              <a:rPr dirty="0" sz="1500" spc="-5">
                <a:latin typeface="Tahoma"/>
                <a:cs typeface="Tahoma"/>
              </a:rPr>
              <a:t>медицинской помощи, </a:t>
            </a:r>
            <a:r>
              <a:rPr dirty="0" sz="1500">
                <a:latin typeface="Tahoma"/>
                <a:cs typeface="Tahoma"/>
              </a:rPr>
              <a:t>отбору  </a:t>
            </a:r>
            <a:r>
              <a:rPr dirty="0" sz="1500" spc="-5">
                <a:latin typeface="Tahoma"/>
                <a:cs typeface="Tahoma"/>
              </a:rPr>
              <a:t>биологического </a:t>
            </a:r>
            <a:r>
              <a:rPr dirty="0" sz="1500">
                <a:latin typeface="Tahoma"/>
                <a:cs typeface="Tahoma"/>
              </a:rPr>
              <a:t>материала </a:t>
            </a:r>
            <a:r>
              <a:rPr dirty="0" sz="1500" spc="-5">
                <a:latin typeface="Tahoma"/>
                <a:cs typeface="Tahoma"/>
              </a:rPr>
              <a:t>на наличие</a:t>
            </a:r>
            <a:r>
              <a:rPr dirty="0" sz="1500" spc="10"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COVID-19</a:t>
            </a:r>
            <a:endParaRPr sz="1500">
              <a:latin typeface="Tahoma"/>
              <a:cs typeface="Tahoma"/>
            </a:endParaRPr>
          </a:p>
          <a:p>
            <a:pPr marL="356870" marR="284480" indent="-344805">
              <a:lnSpc>
                <a:spcPct val="100000"/>
              </a:lnSpc>
              <a:spcBef>
                <a:spcPts val="605"/>
              </a:spcBef>
              <a:buAutoNum type="arabicPeriod"/>
              <a:tabLst>
                <a:tab pos="356870" algn="l"/>
                <a:tab pos="357505" algn="l"/>
              </a:tabLst>
            </a:pP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Принимают меры </a:t>
            </a:r>
            <a:r>
              <a:rPr dirty="0" sz="1500" spc="10" b="1">
                <a:solidFill>
                  <a:srgbClr val="006FC0"/>
                </a:solidFill>
                <a:latin typeface="Tahoma"/>
                <a:cs typeface="Tahoma"/>
              </a:rPr>
              <a:t>по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выявлению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пациентов с  симптомами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ОРВИ,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в том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числе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из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групп</a:t>
            </a:r>
            <a:r>
              <a:rPr dirty="0" sz="1500" spc="-30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риска </a:t>
            </a:r>
            <a:r>
              <a:rPr dirty="0" sz="1500" spc="5" b="1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(лиц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>
                <a:latin typeface="Tahoma"/>
                <a:cs typeface="Tahoma"/>
              </a:rPr>
              <a:t>возрасте старше 60 </a:t>
            </a:r>
            <a:r>
              <a:rPr dirty="0" sz="1500" spc="-5">
                <a:latin typeface="Tahoma"/>
                <a:cs typeface="Tahoma"/>
              </a:rPr>
              <a:t>лет, </a:t>
            </a:r>
            <a:r>
              <a:rPr dirty="0" sz="1500" spc="5">
                <a:latin typeface="Tahoma"/>
                <a:cs typeface="Tahoma"/>
              </a:rPr>
              <a:t>а </a:t>
            </a:r>
            <a:r>
              <a:rPr dirty="0" sz="1500" spc="-5">
                <a:latin typeface="Tahoma"/>
                <a:cs typeface="Tahoma"/>
              </a:rPr>
              <a:t>также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лиц,</a:t>
            </a:r>
            <a:endParaRPr sz="15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500">
                <a:latin typeface="Tahoma"/>
                <a:cs typeface="Tahoma"/>
              </a:rPr>
              <a:t>страдающих </a:t>
            </a:r>
            <a:r>
              <a:rPr dirty="0" sz="1500" spc="-5">
                <a:latin typeface="Tahoma"/>
                <a:cs typeface="Tahoma"/>
              </a:rPr>
              <a:t>хроническими</a:t>
            </a:r>
            <a:r>
              <a:rPr dirty="0" sz="1500" spc="-55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заболеваниями</a:t>
            </a:r>
            <a:endParaRPr sz="15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500" spc="-5">
                <a:latin typeface="Tahoma"/>
                <a:cs typeface="Tahoma"/>
              </a:rPr>
              <a:t>бронхолегочной, </a:t>
            </a:r>
            <a:r>
              <a:rPr dirty="0" sz="1500">
                <a:latin typeface="Tahoma"/>
                <a:cs typeface="Tahoma"/>
              </a:rPr>
              <a:t>сердечно-сосудистой </a:t>
            </a:r>
            <a:r>
              <a:rPr dirty="0" sz="1500" spc="5">
                <a:latin typeface="Tahoma"/>
                <a:cs typeface="Tahoma"/>
              </a:rPr>
              <a:t>и</a:t>
            </a:r>
            <a:r>
              <a:rPr dirty="0" sz="1500" spc="-6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эндокринной</a:t>
            </a:r>
            <a:endParaRPr sz="1500">
              <a:latin typeface="Tahoma"/>
              <a:cs typeface="Tahoma"/>
            </a:endParaRPr>
          </a:p>
          <a:p>
            <a:pPr marL="356870" marR="949960">
              <a:lnSpc>
                <a:spcPct val="100000"/>
              </a:lnSpc>
              <a:spcBef>
                <a:spcPts val="5"/>
              </a:spcBef>
            </a:pPr>
            <a:r>
              <a:rPr dirty="0" sz="1500" spc="-5">
                <a:latin typeface="Tahoma"/>
                <a:cs typeface="Tahoma"/>
              </a:rPr>
              <a:t>систем, </a:t>
            </a:r>
            <a:r>
              <a:rPr dirty="0" sz="1500">
                <a:latin typeface="Tahoma"/>
                <a:cs typeface="Tahoma"/>
              </a:rPr>
              <a:t>беременных </a:t>
            </a:r>
            <a:r>
              <a:rPr dirty="0" sz="1500" spc="-5">
                <a:latin typeface="Tahoma"/>
                <a:cs typeface="Tahoma"/>
              </a:rPr>
              <a:t>женщин) </a:t>
            </a:r>
            <a:r>
              <a:rPr dirty="0" sz="1500" spc="5">
                <a:latin typeface="Tahoma"/>
                <a:cs typeface="Tahoma"/>
              </a:rPr>
              <a:t>и </a:t>
            </a:r>
            <a:r>
              <a:rPr dirty="0" sz="1500">
                <a:latin typeface="Tahoma"/>
                <a:cs typeface="Tahoma"/>
              </a:rPr>
              <a:t>оказанию </a:t>
            </a:r>
            <a:r>
              <a:rPr dirty="0" sz="1500" spc="-5">
                <a:latin typeface="Tahoma"/>
                <a:cs typeface="Tahoma"/>
              </a:rPr>
              <a:t>им  медицинской</a:t>
            </a:r>
            <a:r>
              <a:rPr dirty="0" sz="1500" spc="15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помощи</a:t>
            </a:r>
            <a:endParaRPr sz="1500">
              <a:latin typeface="Tahoma"/>
              <a:cs typeface="Tahoma"/>
            </a:endParaRPr>
          </a:p>
          <a:p>
            <a:pPr marL="356870" marR="121920" indent="-344805">
              <a:lnSpc>
                <a:spcPct val="100000"/>
              </a:lnSpc>
              <a:spcBef>
                <a:spcPts val="600"/>
              </a:spcBef>
              <a:buAutoNum type="arabicPeriod" startAt="3"/>
              <a:tabLst>
                <a:tab pos="356870" algn="l"/>
                <a:tab pos="357505" algn="l"/>
              </a:tabLst>
            </a:pP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Организуют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работу медицинских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организаций</a:t>
            </a:r>
            <a:r>
              <a:rPr dirty="0" sz="1500" spc="-30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с  приоритетом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оказания </a:t>
            </a:r>
            <a:r>
              <a:rPr dirty="0" sz="1500" spc="-5">
                <a:latin typeface="Tahoma"/>
                <a:cs typeface="Tahoma"/>
              </a:rPr>
              <a:t>пациентам </a:t>
            </a:r>
            <a:r>
              <a:rPr dirty="0" sz="1500" spc="5">
                <a:latin typeface="Tahoma"/>
                <a:cs typeface="Tahoma"/>
              </a:rPr>
              <a:t>с </a:t>
            </a:r>
            <a:r>
              <a:rPr dirty="0" sz="1500" spc="-5">
                <a:latin typeface="Tahoma"/>
                <a:cs typeface="Tahoma"/>
              </a:rPr>
              <a:t>симптомами  </a:t>
            </a:r>
            <a:r>
              <a:rPr dirty="0" sz="1500" spc="5">
                <a:latin typeface="Tahoma"/>
                <a:cs typeface="Tahoma"/>
              </a:rPr>
              <a:t>ОРВИ </a:t>
            </a:r>
            <a:r>
              <a:rPr dirty="0" sz="1500" spc="-5">
                <a:latin typeface="Tahoma"/>
                <a:cs typeface="Tahoma"/>
              </a:rPr>
              <a:t>первичной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медико-санитарной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помощи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на 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дому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1173" y="2993897"/>
            <a:ext cx="5382895" cy="284797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356870" marR="154305" indent="-344805">
              <a:lnSpc>
                <a:spcPct val="100000"/>
              </a:lnSpc>
              <a:spcBef>
                <a:spcPts val="110"/>
              </a:spcBef>
              <a:buAutoNum type="arabicPeriod" startAt="4"/>
              <a:tabLst>
                <a:tab pos="357505" algn="l"/>
              </a:tabLst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Обеспечивают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прием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через</a:t>
            </a:r>
            <a:r>
              <a:rPr dirty="0" sz="1500" spc="-15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приемно-смотровые 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боксы и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фильтр-боксы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пациентов с</a:t>
            </a:r>
            <a:r>
              <a:rPr dirty="0" sz="1500" spc="-28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симптомами 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ОРВИ</a:t>
            </a:r>
            <a:r>
              <a:rPr dirty="0" sz="1500" spc="5">
                <a:latin typeface="Tahoma"/>
                <a:cs typeface="Tahoma"/>
              </a:rPr>
              <a:t>, а </a:t>
            </a:r>
            <a:r>
              <a:rPr dirty="0" sz="1500">
                <a:latin typeface="Tahoma"/>
                <a:cs typeface="Tahoma"/>
              </a:rPr>
              <a:t>также схемы дальнейшей</a:t>
            </a:r>
            <a:r>
              <a:rPr dirty="0" sz="1500" spc="-150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маршрутизации</a:t>
            </a:r>
            <a:endParaRPr sz="1500">
              <a:latin typeface="Tahoma"/>
              <a:cs typeface="Tahoma"/>
            </a:endParaRPr>
          </a:p>
          <a:p>
            <a:pPr algn="just" marL="356870" marR="195580">
              <a:lnSpc>
                <a:spcPct val="100000"/>
              </a:lnSpc>
              <a:spcBef>
                <a:spcPts val="5"/>
              </a:spcBef>
            </a:pPr>
            <a:r>
              <a:rPr dirty="0" sz="1500" spc="-5">
                <a:latin typeface="Tahoma"/>
                <a:cs typeface="Tahoma"/>
              </a:rPr>
              <a:t>пациентов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 spc="-5">
                <a:latin typeface="Tahoma"/>
                <a:cs typeface="Tahoma"/>
              </a:rPr>
              <a:t>медицинские </a:t>
            </a:r>
            <a:r>
              <a:rPr dirty="0" sz="1500">
                <a:latin typeface="Tahoma"/>
                <a:cs typeface="Tahoma"/>
              </a:rPr>
              <a:t>организации, оказывающие  </a:t>
            </a:r>
            <a:r>
              <a:rPr dirty="0" sz="1500" spc="-5">
                <a:latin typeface="Tahoma"/>
                <a:cs typeface="Tahoma"/>
              </a:rPr>
              <a:t>медицинскую </a:t>
            </a:r>
            <a:r>
              <a:rPr dirty="0" sz="1500">
                <a:latin typeface="Tahoma"/>
                <a:cs typeface="Tahoma"/>
              </a:rPr>
              <a:t>помощь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>
                <a:latin typeface="Tahoma"/>
                <a:cs typeface="Tahoma"/>
              </a:rPr>
              <a:t>стационарных</a:t>
            </a:r>
            <a:r>
              <a:rPr dirty="0" sz="1500" spc="-45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условиях.</a:t>
            </a:r>
            <a:endParaRPr sz="1500">
              <a:latin typeface="Tahoma"/>
              <a:cs typeface="Tahoma"/>
            </a:endParaRPr>
          </a:p>
          <a:p>
            <a:pPr algn="just" marL="357505" indent="-344805">
              <a:lnSpc>
                <a:spcPct val="100000"/>
              </a:lnSpc>
              <a:spcBef>
                <a:spcPts val="600"/>
              </a:spcBef>
              <a:buAutoNum type="arabicPeriod" startAt="5"/>
              <a:tabLst>
                <a:tab pos="357505" algn="l"/>
              </a:tabLst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Организуют </a:t>
            </a:r>
            <a:r>
              <a:rPr dirty="0" sz="1500" spc="-5" b="1">
                <a:solidFill>
                  <a:srgbClr val="006FC0"/>
                </a:solidFill>
                <a:latin typeface="Tahoma"/>
                <a:cs typeface="Tahoma"/>
              </a:rPr>
              <a:t>мониторинг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обращений</a:t>
            </a:r>
            <a:r>
              <a:rPr dirty="0" sz="1500" spc="-19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пациентов</a:t>
            </a:r>
            <a:endParaRPr sz="1500">
              <a:latin typeface="Tahoma"/>
              <a:cs typeface="Tahoma"/>
            </a:endParaRPr>
          </a:p>
          <a:p>
            <a:pPr algn="just" marL="356870">
              <a:lnSpc>
                <a:spcPct val="100000"/>
              </a:lnSpc>
            </a:pPr>
            <a:r>
              <a:rPr dirty="0" sz="1500" spc="5">
                <a:latin typeface="Tahoma"/>
                <a:cs typeface="Tahoma"/>
              </a:rPr>
              <a:t>с </a:t>
            </a:r>
            <a:r>
              <a:rPr dirty="0" sz="1500" spc="-5">
                <a:latin typeface="Tahoma"/>
                <a:cs typeface="Tahoma"/>
              </a:rPr>
              <a:t>симптомами </a:t>
            </a:r>
            <a:r>
              <a:rPr dirty="0" sz="1500" spc="5">
                <a:latin typeface="Tahoma"/>
                <a:cs typeface="Tahoma"/>
              </a:rPr>
              <a:t>ОРВИ </a:t>
            </a:r>
            <a:r>
              <a:rPr dirty="0" sz="1500">
                <a:latin typeface="Tahoma"/>
                <a:cs typeface="Tahoma"/>
              </a:rPr>
              <a:t>(средне-тяжелые </a:t>
            </a:r>
            <a:r>
              <a:rPr dirty="0" sz="1500" spc="5">
                <a:latin typeface="Tahoma"/>
                <a:cs typeface="Tahoma"/>
              </a:rPr>
              <a:t>и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тяжелые</a:t>
            </a:r>
            <a:endParaRPr sz="1500">
              <a:latin typeface="Tahoma"/>
              <a:cs typeface="Tahoma"/>
            </a:endParaRPr>
          </a:p>
          <a:p>
            <a:pPr algn="just" marL="356870">
              <a:lnSpc>
                <a:spcPct val="100000"/>
              </a:lnSpc>
            </a:pPr>
            <a:r>
              <a:rPr dirty="0" sz="1500" spc="5">
                <a:latin typeface="Tahoma"/>
                <a:cs typeface="Tahoma"/>
              </a:rPr>
              <a:t>формы), </a:t>
            </a:r>
            <a:r>
              <a:rPr dirty="0" sz="1500">
                <a:latin typeface="Tahoma"/>
                <a:cs typeface="Tahoma"/>
              </a:rPr>
              <a:t>внебольничными </a:t>
            </a:r>
            <a:r>
              <a:rPr dirty="0" sz="1500" spc="-5">
                <a:latin typeface="Tahoma"/>
                <a:cs typeface="Tahoma"/>
              </a:rPr>
              <a:t>пневмониями </a:t>
            </a:r>
            <a:r>
              <a:rPr dirty="0" sz="1500" spc="5">
                <a:latin typeface="Tahoma"/>
                <a:cs typeface="Tahoma"/>
              </a:rPr>
              <a:t>за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медицинской</a:t>
            </a:r>
            <a:endParaRPr sz="1500">
              <a:latin typeface="Tahoma"/>
              <a:cs typeface="Tahoma"/>
            </a:endParaRPr>
          </a:p>
          <a:p>
            <a:pPr algn="just" marL="356870" marR="655320">
              <a:lnSpc>
                <a:spcPct val="100000"/>
              </a:lnSpc>
            </a:pPr>
            <a:r>
              <a:rPr dirty="0" sz="1500">
                <a:latin typeface="Tahoma"/>
                <a:cs typeface="Tahoma"/>
              </a:rPr>
              <a:t>помощью, вызовов скорой </a:t>
            </a:r>
            <a:r>
              <a:rPr dirty="0" sz="1500" spc="-5">
                <a:latin typeface="Tahoma"/>
                <a:cs typeface="Tahoma"/>
              </a:rPr>
              <a:t>медицинской помощи,  </a:t>
            </a:r>
            <a:r>
              <a:rPr dirty="0" sz="1500" spc="5">
                <a:latin typeface="Tahoma"/>
                <a:cs typeface="Tahoma"/>
              </a:rPr>
              <a:t>а </a:t>
            </a:r>
            <a:r>
              <a:rPr dirty="0" sz="1500" spc="-5">
                <a:latin typeface="Tahoma"/>
                <a:cs typeface="Tahoma"/>
              </a:rPr>
              <a:t>также </a:t>
            </a:r>
            <a:r>
              <a:rPr dirty="0" sz="1500">
                <a:latin typeface="Tahoma"/>
                <a:cs typeface="Tahoma"/>
              </a:rPr>
              <a:t>учёт </a:t>
            </a:r>
            <a:r>
              <a:rPr dirty="0" sz="1500" spc="-5">
                <a:latin typeface="Tahoma"/>
                <a:cs typeface="Tahoma"/>
              </a:rPr>
              <a:t>количества </a:t>
            </a:r>
            <a:r>
              <a:rPr dirty="0" sz="1500">
                <a:latin typeface="Tahoma"/>
                <a:cs typeface="Tahoma"/>
              </a:rPr>
              <a:t>госпитализированных </a:t>
            </a:r>
            <a:r>
              <a:rPr dirty="0" sz="1500" spc="5">
                <a:latin typeface="Tahoma"/>
                <a:cs typeface="Tahoma"/>
              </a:rPr>
              <a:t>и  выбывших </a:t>
            </a:r>
            <a:r>
              <a:rPr dirty="0" sz="1500" spc="-5">
                <a:latin typeface="Tahoma"/>
                <a:cs typeface="Tahoma"/>
              </a:rPr>
              <a:t>из </a:t>
            </a:r>
            <a:r>
              <a:rPr dirty="0" sz="1500">
                <a:latin typeface="Tahoma"/>
                <a:cs typeface="Tahoma"/>
              </a:rPr>
              <a:t>стационара лиц, </a:t>
            </a:r>
            <a:r>
              <a:rPr dirty="0" sz="1500" spc="-5">
                <a:latin typeface="Tahoma"/>
                <a:cs typeface="Tahoma"/>
              </a:rPr>
              <a:t>пациентов </a:t>
            </a:r>
            <a:r>
              <a:rPr dirty="0" sz="1500" spc="5">
                <a:latin typeface="Tahoma"/>
                <a:cs typeface="Tahoma"/>
              </a:rPr>
              <a:t>с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ОРВИ  и </a:t>
            </a:r>
            <a:r>
              <a:rPr dirty="0" sz="1500">
                <a:latin typeface="Tahoma"/>
                <a:cs typeface="Tahoma"/>
              </a:rPr>
              <a:t>внебольничными</a:t>
            </a:r>
            <a:r>
              <a:rPr dirty="0" sz="1500" spc="-4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пневмониями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9522" y="211073"/>
            <a:ext cx="846582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ВРЕМЕННЫЙ ПОРЯДОК ОРГАНИЗАЦИИ РАБОТЫ МЕДИЦИНСКИХ ОРГАНИЗАЦИЙ,  ОКАЗЫВАЮЩИХ МЕДИЦИНСКУЮ </a:t>
            </a:r>
            <a:r>
              <a:rPr dirty="0" sz="1800"/>
              <a:t>ПОМОЩЬ В </a:t>
            </a:r>
            <a:r>
              <a:rPr dirty="0" sz="1800" spc="-5"/>
              <a:t>АМБУЛАТОРНЫХ УСЛОВИЯХ </a:t>
            </a:r>
            <a:r>
              <a:rPr dirty="0" sz="1800"/>
              <a:t>И  </a:t>
            </a:r>
            <a:r>
              <a:rPr dirty="0" sz="1800" spc="-10"/>
              <a:t>УСЛОВИЯХ </a:t>
            </a:r>
            <a:r>
              <a:rPr dirty="0" sz="1800" spc="-5"/>
              <a:t>ДНЕВНОГО</a:t>
            </a:r>
            <a:r>
              <a:rPr dirty="0" sz="1800" spc="20"/>
              <a:t> </a:t>
            </a:r>
            <a:r>
              <a:rPr dirty="0" sz="1800" spc="-5"/>
              <a:t>СТАЦИОНАРА</a:t>
            </a:r>
            <a:endParaRPr sz="1800"/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24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1173276" y="1286636"/>
            <a:ext cx="98367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5465" marR="5080" indent="-5334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Руководители </a:t>
            </a:r>
            <a:r>
              <a:rPr dirty="0" sz="1800" spc="-10" b="1">
                <a:solidFill>
                  <a:srgbClr val="FF0000"/>
                </a:solidFill>
                <a:latin typeface="Tahoma"/>
                <a:cs typeface="Tahoma"/>
              </a:rPr>
              <a:t>органов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исполнительной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власти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субъектов Российской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Федерации  в сфере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охраны здоровья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и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руководители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медицинских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организаций</a:t>
            </a:r>
            <a:r>
              <a:rPr dirty="0" sz="1800" spc="2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(2)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9953" y="2080717"/>
            <a:ext cx="5359400" cy="383857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56870" marR="502920" indent="-344805">
              <a:lnSpc>
                <a:spcPct val="100000"/>
              </a:lnSpc>
              <a:spcBef>
                <a:spcPts val="110"/>
              </a:spcBef>
              <a:buAutoNum type="arabicPeriod" startAt="6"/>
              <a:tabLst>
                <a:tab pos="356870" algn="l"/>
                <a:tab pos="357505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Обеспечивают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организацию</a:t>
            </a:r>
            <a:r>
              <a:rPr dirty="0" sz="1600" spc="-1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оперативной  связи для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медицинских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работников 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медицинских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организаций</a:t>
            </a:r>
            <a:r>
              <a:rPr dirty="0" sz="1600">
                <a:latin typeface="Tahoma"/>
                <a:cs typeface="Tahoma"/>
              </a:rPr>
              <a:t>,</a:t>
            </a:r>
            <a:r>
              <a:rPr dirty="0" sz="1600" spc="-17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оказывающих</a:t>
            </a:r>
            <a:endParaRPr sz="1600">
              <a:latin typeface="Tahoma"/>
              <a:cs typeface="Tahoma"/>
            </a:endParaRPr>
          </a:p>
          <a:p>
            <a:pPr marL="356870" marR="393065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медицинскую помощь </a:t>
            </a:r>
            <a:r>
              <a:rPr dirty="0" sz="1600" spc="5">
                <a:latin typeface="Tahoma"/>
                <a:cs typeface="Tahoma"/>
              </a:rPr>
              <a:t>в </a:t>
            </a:r>
            <a:r>
              <a:rPr dirty="0" sz="1600">
                <a:latin typeface="Tahoma"/>
                <a:cs typeface="Tahoma"/>
              </a:rPr>
              <a:t>амбулаторных</a:t>
            </a:r>
            <a:r>
              <a:rPr dirty="0" sz="1600" spc="-13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условиях,  условиях дневного </a:t>
            </a:r>
            <a:r>
              <a:rPr dirty="0" sz="1600">
                <a:latin typeface="Tahoma"/>
                <a:cs typeface="Tahoma"/>
              </a:rPr>
              <a:t>стационара, и </a:t>
            </a:r>
            <a:r>
              <a:rPr dirty="0" sz="1600" spc="-5">
                <a:latin typeface="Tahoma"/>
                <a:cs typeface="Tahoma"/>
              </a:rPr>
              <a:t>стационарных  условиях, </a:t>
            </a:r>
            <a:r>
              <a:rPr dirty="0" sz="1600" spc="5">
                <a:latin typeface="Tahoma"/>
                <a:cs typeface="Tahoma"/>
              </a:rPr>
              <a:t>по </a:t>
            </a:r>
            <a:r>
              <a:rPr dirty="0" sz="1600" spc="-5">
                <a:latin typeface="Tahoma"/>
                <a:cs typeface="Tahoma"/>
              </a:rPr>
              <a:t>вопросам </a:t>
            </a:r>
            <a:r>
              <a:rPr dirty="0" sz="1600">
                <a:latin typeface="Tahoma"/>
                <a:cs typeface="Tahoma"/>
              </a:rPr>
              <a:t>оказания </a:t>
            </a:r>
            <a:r>
              <a:rPr dirty="0" sz="1600" spc="-5">
                <a:latin typeface="Tahoma"/>
                <a:cs typeface="Tahoma"/>
              </a:rPr>
              <a:t>медицинской  </a:t>
            </a:r>
            <a:r>
              <a:rPr dirty="0" sz="1600">
                <a:latin typeface="Tahoma"/>
                <a:cs typeface="Tahoma"/>
              </a:rPr>
              <a:t>помощи пациентам с подозрением, либо  </a:t>
            </a:r>
            <a:r>
              <a:rPr dirty="0" sz="1600" spc="-5">
                <a:latin typeface="Tahoma"/>
                <a:cs typeface="Tahoma"/>
              </a:rPr>
              <a:t>подтвержденным </a:t>
            </a:r>
            <a:r>
              <a:rPr dirty="0" sz="1600">
                <a:latin typeface="Tahoma"/>
                <a:cs typeface="Tahoma"/>
              </a:rPr>
              <a:t>диагнозом COVID-19,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с</a:t>
            </a:r>
            <a:endParaRPr sz="1600">
              <a:latin typeface="Tahoma"/>
              <a:cs typeface="Tahoma"/>
            </a:endParaRPr>
          </a:p>
          <a:p>
            <a:pPr marL="356870" marR="273685">
              <a:lnSpc>
                <a:spcPct val="100000"/>
              </a:lnSpc>
              <a:spcBef>
                <a:spcPts val="5"/>
              </a:spcBef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профильными специалистами</a:t>
            </a:r>
            <a:r>
              <a:rPr dirty="0" sz="1600" spc="-8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медицинских  организаций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второго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 третьего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уровня,  профильными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главными внештатными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специалистами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5"/>
              </a:spcBef>
              <a:buAutoNum type="arabicPeriod" startAt="7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Обеспечивают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медицинских</a:t>
            </a:r>
            <a:r>
              <a:rPr dirty="0" sz="1600" spc="-14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работников</a:t>
            </a:r>
            <a:r>
              <a:rPr dirty="0" sz="1600">
                <a:latin typeface="Tahoma"/>
                <a:cs typeface="Tahoma"/>
              </a:rPr>
              <a:t>,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оказывающих медицинскую помощь в</a:t>
            </a:r>
            <a:r>
              <a:rPr dirty="0" sz="1600" spc="-14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амбулаторных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условиях,</a:t>
            </a:r>
            <a:r>
              <a:rPr dirty="0" sz="1600" spc="-10"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пульсоксиметрами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88404" y="2080717"/>
            <a:ext cx="5570855" cy="23749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10"/>
              </a:spcBef>
              <a:buAutoNum type="arabicPeriod" startAt="8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Организуют проведение</a:t>
            </a:r>
            <a:r>
              <a:rPr dirty="0" sz="1600" spc="-7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противоэпидемических</a:t>
            </a:r>
            <a:endParaRPr sz="1600">
              <a:latin typeface="Tahoma"/>
              <a:cs typeface="Tahoma"/>
            </a:endParaRPr>
          </a:p>
          <a:p>
            <a:pPr marL="356870" marR="1139825">
              <a:lnSpc>
                <a:spcPct val="1000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мероприятий </a:t>
            </a:r>
            <a:r>
              <a:rPr dirty="0" sz="1600">
                <a:latin typeface="Tahoma"/>
                <a:cs typeface="Tahoma"/>
              </a:rPr>
              <a:t>при </a:t>
            </a:r>
            <a:r>
              <a:rPr dirty="0" sz="1600" spc="-5">
                <a:latin typeface="Tahoma"/>
                <a:cs typeface="Tahoma"/>
              </a:rPr>
              <a:t>выявлении</a:t>
            </a:r>
            <a:r>
              <a:rPr dirty="0" sz="1600" spc="-12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подозрения  на</a:t>
            </a:r>
            <a:r>
              <a:rPr dirty="0" sz="1600" spc="-3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COVID-19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5"/>
              </a:spcBef>
              <a:buAutoNum type="arabicPeriod" startAt="9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Обеспечивают возможность</a:t>
            </a:r>
            <a:r>
              <a:rPr dirty="0" sz="1600" spc="-6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оформления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листков нетрудоспособности без</a:t>
            </a:r>
            <a:r>
              <a:rPr dirty="0" sz="1600" spc="-6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посещения</a:t>
            </a:r>
            <a:endParaRPr sz="1600">
              <a:latin typeface="Tahoma"/>
              <a:cs typeface="Tahoma"/>
            </a:endParaRPr>
          </a:p>
          <a:p>
            <a:pPr marL="356870" marR="8890">
              <a:lnSpc>
                <a:spcPct val="1000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медицинской организации </a:t>
            </a:r>
            <a:r>
              <a:rPr dirty="0" sz="1600">
                <a:latin typeface="Tahoma"/>
                <a:cs typeface="Tahoma"/>
              </a:rPr>
              <a:t>лицам, </a:t>
            </a:r>
            <a:r>
              <a:rPr dirty="0" sz="1600" spc="5">
                <a:latin typeface="Tahoma"/>
                <a:cs typeface="Tahoma"/>
              </a:rPr>
              <a:t>прибывшим в  </a:t>
            </a:r>
            <a:r>
              <a:rPr dirty="0" sz="1600" spc="-5">
                <a:latin typeface="Tahoma"/>
                <a:cs typeface="Tahoma"/>
              </a:rPr>
              <a:t>Российскую Федерацию </a:t>
            </a:r>
            <a:r>
              <a:rPr dirty="0" sz="1600">
                <a:latin typeface="Tahoma"/>
                <a:cs typeface="Tahoma"/>
              </a:rPr>
              <a:t>с территории стран, в </a:t>
            </a:r>
            <a:r>
              <a:rPr dirty="0" sz="1600" spc="-5">
                <a:latin typeface="Tahoma"/>
                <a:cs typeface="Tahoma"/>
              </a:rPr>
              <a:t>которых  </a:t>
            </a:r>
            <a:r>
              <a:rPr dirty="0" sz="1600">
                <a:latin typeface="Tahoma"/>
                <a:cs typeface="Tahoma"/>
              </a:rPr>
              <a:t>зарегистрированы </a:t>
            </a:r>
            <a:r>
              <a:rPr dirty="0" sz="1600" spc="-5">
                <a:latin typeface="Tahoma"/>
                <a:cs typeface="Tahoma"/>
              </a:rPr>
              <a:t>случаи </a:t>
            </a:r>
            <a:r>
              <a:rPr dirty="0" sz="1600">
                <a:latin typeface="Tahoma"/>
                <a:cs typeface="Tahoma"/>
              </a:rPr>
              <a:t>COVID-19, а</a:t>
            </a:r>
            <a:r>
              <a:rPr dirty="0" sz="1600" spc="-7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также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проживающим </a:t>
            </a:r>
            <a:r>
              <a:rPr dirty="0" sz="1600" spc="-5">
                <a:latin typeface="Tahoma"/>
                <a:cs typeface="Tahoma"/>
              </a:rPr>
              <a:t>совместно </a:t>
            </a:r>
            <a:r>
              <a:rPr dirty="0" sz="1600">
                <a:latin typeface="Tahoma"/>
                <a:cs typeface="Tahoma"/>
              </a:rPr>
              <a:t>с </a:t>
            </a:r>
            <a:r>
              <a:rPr dirty="0" sz="1600" spc="5">
                <a:latin typeface="Tahoma"/>
                <a:cs typeface="Tahoma"/>
              </a:rPr>
              <a:t>ними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лицам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88404" y="4581525"/>
            <a:ext cx="5525135" cy="16427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5"/>
              </a:spcBef>
              <a:buAutoNum type="arabicPeriod" startAt="10"/>
              <a:tabLst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Приостанавливают</a:t>
            </a:r>
            <a:r>
              <a:rPr dirty="0" sz="1600" spc="-6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проведение</a:t>
            </a:r>
            <a:endParaRPr sz="1600">
              <a:latin typeface="Tahoma"/>
              <a:cs typeface="Tahoma"/>
            </a:endParaRPr>
          </a:p>
          <a:p>
            <a:pPr marL="356870" marR="386715">
              <a:lnSpc>
                <a:spcPct val="1000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профилактических медицинских осмотров</a:t>
            </a:r>
            <a:r>
              <a:rPr dirty="0" sz="1600" spc="-14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диспансеризации</a:t>
            </a:r>
            <a:endParaRPr sz="1600">
              <a:latin typeface="Tahoma"/>
              <a:cs typeface="Tahoma"/>
            </a:endParaRPr>
          </a:p>
          <a:p>
            <a:pPr marL="356870" marR="5080" indent="-344805">
              <a:lnSpc>
                <a:spcPct val="100000"/>
              </a:lnSpc>
              <a:spcBef>
                <a:spcPts val="1205"/>
              </a:spcBef>
              <a:buAutoNum type="arabicPeriod" startAt="11"/>
              <a:tabLst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Рассматривают возможность переноса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сроков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оказания медицинской помощи в плановой  форме</a:t>
            </a:r>
            <a:r>
              <a:rPr dirty="0" sz="1600">
                <a:latin typeface="Tahoma"/>
                <a:cs typeface="Tahoma"/>
              </a:rPr>
              <a:t>, в </a:t>
            </a:r>
            <a:r>
              <a:rPr dirty="0" sz="1600" spc="-5">
                <a:latin typeface="Tahoma"/>
                <a:cs typeface="Tahoma"/>
              </a:rPr>
              <a:t>том числе, </a:t>
            </a: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условиях дневного</a:t>
            </a:r>
            <a:r>
              <a:rPr dirty="0" sz="1600" spc="-1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стационара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264795" marR="3810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ВРЕМЕННЫЙ ПОРЯДОК ОРГАНИЗАЦИИ РАБОТЫ</a:t>
            </a:r>
            <a:r>
              <a:rPr dirty="0" sz="1800" spc="-20"/>
              <a:t> </a:t>
            </a:r>
            <a:r>
              <a:rPr dirty="0" sz="1800" spc="-5"/>
              <a:t>МЕДИЦИНСКИХ</a:t>
            </a:r>
            <a:endParaRPr sz="1800"/>
          </a:p>
          <a:p>
            <a:pPr algn="ctr" marL="264795">
              <a:lnSpc>
                <a:spcPct val="100000"/>
              </a:lnSpc>
            </a:pPr>
            <a:r>
              <a:rPr dirty="0" sz="1800" spc="-10"/>
              <a:t>ОРГАНИЗАЦИЙ, </a:t>
            </a:r>
            <a:r>
              <a:rPr dirty="0" sz="1800" spc="-5"/>
              <a:t>ОКАЗЫВАЮЩИХ МЕДИЦИНСКУЮ </a:t>
            </a:r>
            <a:r>
              <a:rPr dirty="0" sz="1800"/>
              <a:t>ПОМОЩЬ В</a:t>
            </a:r>
            <a:r>
              <a:rPr dirty="0" sz="1800" spc="155"/>
              <a:t> </a:t>
            </a:r>
            <a:r>
              <a:rPr dirty="0" sz="1800" spc="-5"/>
              <a:t>АМБУЛАТОРНЫХ</a:t>
            </a:r>
            <a:endParaRPr sz="18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24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2609850" y="759967"/>
            <a:ext cx="7202170" cy="876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3672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УСЛОВИЯХ </a:t>
            </a:r>
            <a:r>
              <a:rPr dirty="0" sz="1800">
                <a:latin typeface="Tahoma"/>
                <a:cs typeface="Tahoma"/>
              </a:rPr>
              <a:t>И </a:t>
            </a:r>
            <a:r>
              <a:rPr dirty="0" sz="1800" spc="-5">
                <a:latin typeface="Tahoma"/>
                <a:cs typeface="Tahoma"/>
              </a:rPr>
              <a:t>УСЛОВИЯХ </a:t>
            </a:r>
            <a:r>
              <a:rPr dirty="0" sz="1800">
                <a:latin typeface="Tahoma"/>
                <a:cs typeface="Tahoma"/>
              </a:rPr>
              <a:t>ДНЕВНОГО</a:t>
            </a:r>
            <a:r>
              <a:rPr dirty="0" sz="1800" spc="-3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СТАЦИОНАРА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Руководители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медицинских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организаций обеспечивают</a:t>
            </a:r>
            <a:r>
              <a:rPr dirty="0" sz="1800" spc="7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(1)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2970" y="1903222"/>
            <a:ext cx="5012055" cy="42348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Наличие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запаса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расходных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материалов</a:t>
            </a:r>
            <a:r>
              <a:rPr dirty="0" sz="1600" spc="-8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-5">
                <a:solidFill>
                  <a:srgbClr val="404040"/>
                </a:solidFill>
                <a:latin typeface="Tahoma"/>
                <a:cs typeface="Tahoma"/>
              </a:rPr>
              <a:t>для  </a:t>
            </a:r>
            <a:r>
              <a:rPr dirty="0" sz="1600">
                <a:solidFill>
                  <a:srgbClr val="404040"/>
                </a:solidFill>
                <a:latin typeface="Tahoma"/>
                <a:cs typeface="Tahoma"/>
              </a:rPr>
              <a:t>отбора проб </a:t>
            </a:r>
            <a:r>
              <a:rPr dirty="0" sz="1600" spc="-5">
                <a:solidFill>
                  <a:srgbClr val="404040"/>
                </a:solidFill>
                <a:latin typeface="Tahoma"/>
                <a:cs typeface="Tahoma"/>
              </a:rPr>
              <a:t>для проведения </a:t>
            </a:r>
            <a:r>
              <a:rPr dirty="0" sz="1600">
                <a:solidFill>
                  <a:srgbClr val="404040"/>
                </a:solidFill>
                <a:latin typeface="Tahoma"/>
                <a:cs typeface="Tahoma"/>
              </a:rPr>
              <a:t>лабораторных  </a:t>
            </a:r>
            <a:r>
              <a:rPr dirty="0" sz="1600" spc="-5">
                <a:solidFill>
                  <a:srgbClr val="404040"/>
                </a:solidFill>
                <a:latin typeface="Tahoma"/>
                <a:cs typeface="Tahoma"/>
              </a:rPr>
              <a:t>исследований, </a:t>
            </a:r>
            <a:r>
              <a:rPr dirty="0" sz="1600">
                <a:solidFill>
                  <a:srgbClr val="404040"/>
                </a:solidFill>
                <a:latin typeface="Tahoma"/>
                <a:cs typeface="Tahoma"/>
              </a:rPr>
              <a:t>дезинфекционных </a:t>
            </a:r>
            <a:r>
              <a:rPr dirty="0" sz="1600" spc="-5">
                <a:solidFill>
                  <a:srgbClr val="404040"/>
                </a:solidFill>
                <a:latin typeface="Tahoma"/>
                <a:cs typeface="Tahoma"/>
              </a:rPr>
              <a:t>средств</a:t>
            </a:r>
            <a:r>
              <a:rPr dirty="0" sz="1600" spc="-15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600">
                <a:solidFill>
                  <a:srgbClr val="404040"/>
                </a:solidFill>
                <a:latin typeface="Tahoma"/>
                <a:cs typeface="Tahoma"/>
              </a:rPr>
              <a:t>и</a:t>
            </a:r>
            <a:endParaRPr sz="1600">
              <a:latin typeface="Tahoma"/>
              <a:cs typeface="Tahoma"/>
            </a:endParaRPr>
          </a:p>
          <a:p>
            <a:pPr marL="356870" marR="10160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solidFill>
                  <a:srgbClr val="404040"/>
                </a:solidFill>
                <a:latin typeface="Tahoma"/>
                <a:cs typeface="Tahoma"/>
              </a:rPr>
              <a:t>медицинских изделий, </a:t>
            </a:r>
            <a:r>
              <a:rPr dirty="0" sz="1600" spc="-5">
                <a:solidFill>
                  <a:srgbClr val="404040"/>
                </a:solidFill>
                <a:latin typeface="Tahoma"/>
                <a:cs typeface="Tahoma"/>
              </a:rPr>
              <a:t>включая средства  </a:t>
            </a:r>
            <a:r>
              <a:rPr dirty="0" sz="1600">
                <a:solidFill>
                  <a:srgbClr val="404040"/>
                </a:solidFill>
                <a:latin typeface="Tahoma"/>
                <a:cs typeface="Tahoma"/>
              </a:rPr>
              <a:t>индивидуальной защиты (очки, </a:t>
            </a:r>
            <a:r>
              <a:rPr dirty="0" sz="1600" spc="-5">
                <a:solidFill>
                  <a:srgbClr val="404040"/>
                </a:solidFill>
                <a:latin typeface="Tahoma"/>
                <a:cs typeface="Tahoma"/>
              </a:rPr>
              <a:t>одноразовые  перчатки, </a:t>
            </a:r>
            <a:r>
              <a:rPr dirty="0" sz="1600">
                <a:solidFill>
                  <a:srgbClr val="404040"/>
                </a:solidFill>
                <a:latin typeface="Tahoma"/>
                <a:cs typeface="Tahoma"/>
              </a:rPr>
              <a:t>респиратор </a:t>
            </a:r>
            <a:r>
              <a:rPr dirty="0" sz="1600" spc="-5">
                <a:solidFill>
                  <a:srgbClr val="404040"/>
                </a:solidFill>
                <a:latin typeface="Tahoma"/>
                <a:cs typeface="Tahoma"/>
              </a:rPr>
              <a:t>соответствующего класса  </a:t>
            </a:r>
            <a:r>
              <a:rPr dirty="0" sz="1600">
                <a:solidFill>
                  <a:srgbClr val="404040"/>
                </a:solidFill>
                <a:latin typeface="Tahoma"/>
                <a:cs typeface="Tahoma"/>
              </a:rPr>
              <a:t>защиты, </a:t>
            </a:r>
            <a:r>
              <a:rPr dirty="0" sz="1600" spc="-5">
                <a:solidFill>
                  <a:srgbClr val="404040"/>
                </a:solidFill>
                <a:latin typeface="Tahoma"/>
                <a:cs typeface="Tahoma"/>
              </a:rPr>
              <a:t>противочумный костюм </a:t>
            </a:r>
            <a:r>
              <a:rPr dirty="0" sz="1600">
                <a:solidFill>
                  <a:srgbClr val="404040"/>
                </a:solidFill>
                <a:latin typeface="Tahoma"/>
                <a:cs typeface="Tahoma"/>
              </a:rPr>
              <a:t>1 типа или  </a:t>
            </a:r>
            <a:r>
              <a:rPr dirty="0" sz="1600" spc="-5">
                <a:solidFill>
                  <a:srgbClr val="404040"/>
                </a:solidFill>
                <a:latin typeface="Tahoma"/>
                <a:cs typeface="Tahoma"/>
              </a:rPr>
              <a:t>одноразовый халат, </a:t>
            </a:r>
            <a:r>
              <a:rPr dirty="0" sz="1600">
                <a:solidFill>
                  <a:srgbClr val="404040"/>
                </a:solidFill>
                <a:latin typeface="Tahoma"/>
                <a:cs typeface="Tahoma"/>
              </a:rPr>
              <a:t>бахилы), медицинские  </a:t>
            </a:r>
            <a:r>
              <a:rPr dirty="0" sz="1600" spc="-5">
                <a:solidFill>
                  <a:srgbClr val="404040"/>
                </a:solidFill>
                <a:latin typeface="Tahoma"/>
                <a:cs typeface="Tahoma"/>
              </a:rPr>
              <a:t>изделия, включая</a:t>
            </a:r>
            <a:r>
              <a:rPr dirty="0" sz="1600" spc="-1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600">
                <a:solidFill>
                  <a:srgbClr val="404040"/>
                </a:solidFill>
                <a:latin typeface="Tahoma"/>
                <a:cs typeface="Tahoma"/>
              </a:rPr>
              <a:t>пульсоксиметры</a:t>
            </a:r>
            <a:endParaRPr sz="1600">
              <a:latin typeface="Tahoma"/>
              <a:cs typeface="Tahoma"/>
            </a:endParaRPr>
          </a:p>
          <a:p>
            <a:pPr algn="just" marL="356870" indent="-344805">
              <a:lnSpc>
                <a:spcPct val="100000"/>
              </a:lnSpc>
              <a:spcBef>
                <a:spcPts val="1205"/>
              </a:spcBef>
              <a:buAutoNum type="arabicPeriod" startAt="2"/>
              <a:tabLst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Информирование</a:t>
            </a:r>
            <a:r>
              <a:rPr dirty="0" sz="1600" spc="-7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медицинских</a:t>
            </a:r>
            <a:endParaRPr sz="1600">
              <a:latin typeface="Tahoma"/>
              <a:cs typeface="Tahoma"/>
            </a:endParaRPr>
          </a:p>
          <a:p>
            <a:pPr algn="just" marL="356870" marR="652145">
              <a:lnSpc>
                <a:spcPct val="1000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работников </a:t>
            </a:r>
            <a:r>
              <a:rPr dirty="0" sz="1600">
                <a:latin typeface="Tahoma"/>
                <a:cs typeface="Tahoma"/>
              </a:rPr>
              <a:t>по </a:t>
            </a:r>
            <a:r>
              <a:rPr dirty="0" sz="1600" spc="-5">
                <a:latin typeface="Tahoma"/>
                <a:cs typeface="Tahoma"/>
              </a:rPr>
              <a:t>вопросам </a:t>
            </a:r>
            <a:r>
              <a:rPr dirty="0" sz="1600">
                <a:latin typeface="Tahoma"/>
                <a:cs typeface="Tahoma"/>
              </a:rPr>
              <a:t>профилактики,  диагностики и </a:t>
            </a:r>
            <a:r>
              <a:rPr dirty="0" sz="1600" spc="-5">
                <a:latin typeface="Tahoma"/>
                <a:cs typeface="Tahoma"/>
              </a:rPr>
              <a:t>лечения </a:t>
            </a:r>
            <a:r>
              <a:rPr dirty="0" sz="1600">
                <a:latin typeface="Tahoma"/>
                <a:cs typeface="Tahoma"/>
              </a:rPr>
              <a:t>COVID-19, а </a:t>
            </a:r>
            <a:r>
              <a:rPr dirty="0" sz="1600" spc="-5">
                <a:latin typeface="Tahoma"/>
                <a:cs typeface="Tahoma"/>
              </a:rPr>
              <a:t>также  </a:t>
            </a:r>
            <a:r>
              <a:rPr dirty="0" sz="1600">
                <a:latin typeface="Tahoma"/>
                <a:cs typeface="Tahoma"/>
              </a:rPr>
              <a:t>сбора эпидемиологического</a:t>
            </a:r>
            <a:r>
              <a:rPr dirty="0" sz="1600" spc="-9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анамнеза</a:t>
            </a:r>
            <a:endParaRPr sz="1600">
              <a:latin typeface="Tahoma"/>
              <a:cs typeface="Tahoma"/>
            </a:endParaRPr>
          </a:p>
          <a:p>
            <a:pPr marL="356870" marR="99060" indent="-344805">
              <a:lnSpc>
                <a:spcPct val="100000"/>
              </a:lnSpc>
              <a:spcBef>
                <a:spcPts val="1205"/>
              </a:spcBef>
              <a:buAutoNum type="arabicPeriod" startAt="3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Госпитализацию пациентов с нетипичным 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течением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ОРВИ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внебольничной  пневмонией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90156" y="1903222"/>
            <a:ext cx="5148580" cy="39909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716915" indent="-344805">
              <a:lnSpc>
                <a:spcPct val="100000"/>
              </a:lnSpc>
              <a:spcBef>
                <a:spcPts val="105"/>
              </a:spcBef>
              <a:buAutoNum type="arabicPeriod" startAt="4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Проведение противоэпидемических  мероприятий </a:t>
            </a:r>
            <a:r>
              <a:rPr dirty="0" sz="1600" spc="5">
                <a:latin typeface="Tahoma"/>
                <a:cs typeface="Tahoma"/>
              </a:rPr>
              <a:t>при </a:t>
            </a:r>
            <a:r>
              <a:rPr dirty="0" sz="1600" spc="-5">
                <a:latin typeface="Tahoma"/>
                <a:cs typeface="Tahoma"/>
              </a:rPr>
              <a:t>выявлении</a:t>
            </a:r>
            <a:r>
              <a:rPr dirty="0" sz="1600" spc="-13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подозрения  на</a:t>
            </a:r>
            <a:r>
              <a:rPr dirty="0" sz="1600" spc="-3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COVID-19</a:t>
            </a:r>
            <a:endParaRPr sz="1600">
              <a:latin typeface="Tahoma"/>
              <a:cs typeface="Tahoma"/>
            </a:endParaRPr>
          </a:p>
          <a:p>
            <a:pPr marL="356870" marR="467995" indent="-344805">
              <a:lnSpc>
                <a:spcPct val="100000"/>
              </a:lnSpc>
              <a:spcBef>
                <a:spcPts val="1205"/>
              </a:spcBef>
              <a:buAutoNum type="arabicPeriod" startAt="4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Обеспечивают прием через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приемно-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смотровые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боксы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 (или)</a:t>
            </a:r>
            <a:r>
              <a:rPr dirty="0" sz="1600" spc="-8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фильтр-боксы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пациентов с признаками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ОРВИ</a:t>
            </a:r>
            <a:r>
              <a:rPr dirty="0" sz="1600" spc="5">
                <a:latin typeface="Tahoma"/>
                <a:cs typeface="Tahoma"/>
              </a:rPr>
              <a:t>, </a:t>
            </a:r>
            <a:r>
              <a:rPr dirty="0" sz="1600">
                <a:latin typeface="Tahoma"/>
                <a:cs typeface="Tahoma"/>
              </a:rPr>
              <a:t>а </a:t>
            </a:r>
            <a:r>
              <a:rPr dirty="0" sz="1600" spc="-5">
                <a:latin typeface="Tahoma"/>
                <a:cs typeface="Tahoma"/>
              </a:rPr>
              <a:t>также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схемы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дальнейшей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маршрутизации</a:t>
            </a:r>
            <a:r>
              <a:rPr dirty="0" sz="1600" spc="-16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пациентов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в медицинские организации,</a:t>
            </a:r>
            <a:r>
              <a:rPr dirty="0" sz="1600" spc="-13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оказывающие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медицинскую помощь в </a:t>
            </a:r>
            <a:r>
              <a:rPr dirty="0" sz="1600" spc="-5">
                <a:latin typeface="Tahoma"/>
                <a:cs typeface="Tahoma"/>
              </a:rPr>
              <a:t>стационарных</a:t>
            </a:r>
            <a:r>
              <a:rPr dirty="0" sz="1600" spc="-7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условиях</a:t>
            </a:r>
            <a:endParaRPr sz="1600">
              <a:latin typeface="Tahoma"/>
              <a:cs typeface="Tahoma"/>
            </a:endParaRPr>
          </a:p>
          <a:p>
            <a:pPr marL="356870" marR="220345" indent="-344805">
              <a:lnSpc>
                <a:spcPct val="100000"/>
              </a:lnSpc>
              <a:spcBef>
                <a:spcPts val="1200"/>
              </a:spcBef>
              <a:buAutoNum type="arabicPeriod" startAt="6"/>
              <a:tabLst>
                <a:tab pos="356870" algn="l"/>
                <a:tab pos="357505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Соблюдение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температурного режима,  режима проветривания,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текущей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дезинфекции </a:t>
            </a: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медицинской </a:t>
            </a:r>
            <a:r>
              <a:rPr dirty="0" sz="1600">
                <a:latin typeface="Tahoma"/>
                <a:cs typeface="Tahoma"/>
              </a:rPr>
              <a:t>организации, </a:t>
            </a:r>
            <a:r>
              <a:rPr dirty="0" sz="160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использование работниками</a:t>
            </a:r>
            <a:r>
              <a:rPr dirty="0" sz="1600" spc="-10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медицинской  организации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средств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индивидуальной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защиты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9522" y="211073"/>
            <a:ext cx="846582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ВРЕМЕННЫЙ ПОРЯДОК ОРГАНИЗАЦИИ РАБОТЫ МЕДИЦИНСКИХ ОРГАНИЗАЦИЙ,  ОКАЗЫВАЮЩИХ МЕДИЦИНСКУЮ </a:t>
            </a:r>
            <a:r>
              <a:rPr dirty="0" sz="1800"/>
              <a:t>ПОМОЩЬ В </a:t>
            </a:r>
            <a:r>
              <a:rPr dirty="0" sz="1800" spc="-5"/>
              <a:t>АМБУЛАТОРНЫХ УСЛОВИЯХ </a:t>
            </a:r>
            <a:r>
              <a:rPr dirty="0" sz="1800"/>
              <a:t>И  </a:t>
            </a:r>
            <a:r>
              <a:rPr dirty="0" sz="1800" spc="-10"/>
              <a:t>УСЛОВИЯХ </a:t>
            </a:r>
            <a:r>
              <a:rPr dirty="0" sz="1800" spc="-5"/>
              <a:t>ДНЕВНОГО</a:t>
            </a:r>
            <a:r>
              <a:rPr dirty="0" sz="1800" spc="10"/>
              <a:t> </a:t>
            </a:r>
            <a:r>
              <a:rPr dirty="0" sz="1800" spc="-5"/>
              <a:t>СТАЦИОНАРА</a:t>
            </a:r>
            <a:endParaRPr sz="1800"/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24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2609850" y="1286078"/>
            <a:ext cx="72021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Руководители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медицинских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организаций обеспечивают</a:t>
            </a:r>
            <a:r>
              <a:rPr dirty="0" sz="1800" spc="7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(2)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1899" y="1749043"/>
            <a:ext cx="5200015" cy="27711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5"/>
              </a:spcBef>
              <a:buAutoNum type="arabicPeriod" startAt="7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Проведение обеззараживания воздуха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поверхностей в помещениях </a:t>
            </a:r>
            <a:r>
              <a:rPr dirty="0" sz="1600">
                <a:latin typeface="Tahoma"/>
                <a:cs typeface="Tahoma"/>
              </a:rPr>
              <a:t>с использованием  </a:t>
            </a:r>
            <a:r>
              <a:rPr dirty="0" sz="1600" spc="-5">
                <a:latin typeface="Tahoma"/>
                <a:cs typeface="Tahoma"/>
              </a:rPr>
              <a:t>бактерицидных облучателей </a:t>
            </a: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>
                <a:latin typeface="Tahoma"/>
                <a:cs typeface="Tahoma"/>
              </a:rPr>
              <a:t>(или) других  </a:t>
            </a:r>
            <a:r>
              <a:rPr dirty="0" sz="1600" spc="-5">
                <a:latin typeface="Tahoma"/>
                <a:cs typeface="Tahoma"/>
              </a:rPr>
              <a:t>устройств для </a:t>
            </a:r>
            <a:r>
              <a:rPr dirty="0" sz="1600">
                <a:latin typeface="Tahoma"/>
                <a:cs typeface="Tahoma"/>
              </a:rPr>
              <a:t>обеззараживания </a:t>
            </a:r>
            <a:r>
              <a:rPr dirty="0" sz="1600" spc="-5">
                <a:latin typeface="Tahoma"/>
                <a:cs typeface="Tahoma"/>
              </a:rPr>
              <a:t>воздуха </a:t>
            </a:r>
            <a:r>
              <a:rPr dirty="0" sz="1600">
                <a:latin typeface="Tahoma"/>
                <a:cs typeface="Tahoma"/>
              </a:rPr>
              <a:t>и (или)  </a:t>
            </a:r>
            <a:r>
              <a:rPr dirty="0" sz="1600" spc="-5">
                <a:latin typeface="Tahoma"/>
                <a:cs typeface="Tahoma"/>
              </a:rPr>
              <a:t>поверхностей</a:t>
            </a:r>
            <a:endParaRPr sz="1600">
              <a:latin typeface="Tahoma"/>
              <a:cs typeface="Tahoma"/>
            </a:endParaRPr>
          </a:p>
          <a:p>
            <a:pPr marL="356870" marR="97790" indent="-344805">
              <a:lnSpc>
                <a:spcPct val="100000"/>
              </a:lnSpc>
              <a:spcBef>
                <a:spcPts val="1205"/>
              </a:spcBef>
              <a:buAutoNum type="arabicPeriod" startAt="7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Контроль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концентрации</a:t>
            </a:r>
            <a:r>
              <a:rPr dirty="0" sz="1600" spc="-12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дезинфицирующих 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средств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в рабочих</a:t>
            </a:r>
            <a:r>
              <a:rPr dirty="0" sz="1600" spc="1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растворах</a:t>
            </a:r>
            <a:endParaRPr sz="1600">
              <a:latin typeface="Tahoma"/>
              <a:cs typeface="Tahoma"/>
            </a:endParaRPr>
          </a:p>
          <a:p>
            <a:pPr marL="356870" marR="351790" indent="-344805">
              <a:lnSpc>
                <a:spcPct val="100000"/>
              </a:lnSpc>
              <a:spcBef>
                <a:spcPts val="1205"/>
              </a:spcBef>
              <a:buAutoNum type="arabicPeriod" startAt="7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Увеличение кратности</a:t>
            </a:r>
            <a:r>
              <a:rPr dirty="0" sz="1600" spc="-9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дезинфекционных  обработок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помещений</a:t>
            </a:r>
            <a:r>
              <a:rPr dirty="0" sz="1600" spc="-9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медицинских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организаций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899" y="4645914"/>
            <a:ext cx="4940935" cy="14903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294640" indent="-344805">
              <a:lnSpc>
                <a:spcPct val="100000"/>
              </a:lnSpc>
              <a:spcBef>
                <a:spcPts val="105"/>
              </a:spcBef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10.</a:t>
            </a:r>
            <a:r>
              <a:rPr dirty="0" sz="1600" spc="-38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Передачу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биологического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материала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от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пациентов </a:t>
            </a:r>
            <a:r>
              <a:rPr dirty="0" sz="1600">
                <a:latin typeface="Tahoma"/>
                <a:cs typeface="Tahoma"/>
              </a:rPr>
              <a:t>(мазки из носо- и </a:t>
            </a:r>
            <a:r>
              <a:rPr dirty="0" sz="1600" spc="-5">
                <a:latin typeface="Tahoma"/>
                <a:cs typeface="Tahoma"/>
              </a:rPr>
              <a:t>ротоглотки)  </a:t>
            </a:r>
            <a:r>
              <a:rPr dirty="0" sz="1600">
                <a:latin typeface="Tahoma"/>
                <a:cs typeface="Tahoma"/>
              </a:rPr>
              <a:t>при подозрении на </a:t>
            </a:r>
            <a:r>
              <a:rPr dirty="0" sz="1600" spc="-5">
                <a:latin typeface="Tahoma"/>
                <a:cs typeface="Tahoma"/>
              </a:rPr>
              <a:t>COVID-19 </a:t>
            </a:r>
            <a:r>
              <a:rPr dirty="0" sz="1600">
                <a:latin typeface="Tahoma"/>
                <a:cs typeface="Tahoma"/>
              </a:rPr>
              <a:t>в лаборатории  медицинских организаций,</a:t>
            </a:r>
            <a:r>
              <a:rPr dirty="0" sz="1600" spc="-135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имеющих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эпидемиологическое заключение </a:t>
            </a:r>
            <a:r>
              <a:rPr dirty="0" sz="1600" spc="5">
                <a:latin typeface="Tahoma"/>
                <a:cs typeface="Tahoma"/>
              </a:rPr>
              <a:t>на </a:t>
            </a:r>
            <a:r>
              <a:rPr dirty="0" sz="1600">
                <a:latin typeface="Tahoma"/>
                <a:cs typeface="Tahoma"/>
              </a:rPr>
              <a:t>работу с</a:t>
            </a:r>
            <a:r>
              <a:rPr dirty="0" sz="1600" spc="-18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III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и IV группами</a:t>
            </a:r>
            <a:r>
              <a:rPr dirty="0" sz="1600" spc="-5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патогенности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44234" y="1749043"/>
            <a:ext cx="5396230" cy="39909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193675" indent="-344805">
              <a:lnSpc>
                <a:spcPct val="100000"/>
              </a:lnSpc>
              <a:spcBef>
                <a:spcPts val="105"/>
              </a:spcBef>
              <a:buAutoNum type="arabicPeriod" startAt="11"/>
              <a:tabLst>
                <a:tab pos="357505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Указание </a:t>
            </a:r>
            <a:r>
              <a:rPr dirty="0" sz="1600">
                <a:latin typeface="Tahoma"/>
                <a:cs typeface="Tahoma"/>
              </a:rPr>
              <a:t>медицинскими работниками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в бланке 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направления </a:t>
            </a:r>
            <a:r>
              <a:rPr dirty="0" sz="1600" spc="10" b="1">
                <a:solidFill>
                  <a:srgbClr val="006FC0"/>
                </a:solidFill>
                <a:latin typeface="Tahoma"/>
                <a:cs typeface="Tahoma"/>
              </a:rPr>
              <a:t>на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лабораторное исследование  диагноза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«пневмония» </a:t>
            </a:r>
            <a:r>
              <a:rPr dirty="0" sz="1600" spc="5">
                <a:latin typeface="Tahoma"/>
                <a:cs typeface="Tahoma"/>
              </a:rPr>
              <a:t>при </a:t>
            </a:r>
            <a:r>
              <a:rPr dirty="0" sz="1600">
                <a:latin typeface="Tahoma"/>
                <a:cs typeface="Tahoma"/>
              </a:rPr>
              <a:t>направлении  биологического материала</a:t>
            </a:r>
            <a:r>
              <a:rPr dirty="0" sz="1600" spc="-4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пациентов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с внебольничной пневмонией </a:t>
            </a:r>
            <a:r>
              <a:rPr dirty="0" sz="1600" spc="-5">
                <a:latin typeface="Tahoma"/>
                <a:cs typeface="Tahoma"/>
              </a:rPr>
              <a:t>для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диагностики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новой </a:t>
            </a:r>
            <a:r>
              <a:rPr dirty="0" sz="1600" spc="-5">
                <a:latin typeface="Tahoma"/>
                <a:cs typeface="Tahoma"/>
              </a:rPr>
              <a:t>коронавирусной </a:t>
            </a:r>
            <a:r>
              <a:rPr dirty="0" sz="1600">
                <a:latin typeface="Tahoma"/>
                <a:cs typeface="Tahoma"/>
              </a:rPr>
              <a:t>инфекции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COVID-19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0"/>
              </a:spcBef>
              <a:buAutoNum type="arabicPeriod" startAt="12"/>
              <a:tabLst>
                <a:tab pos="357505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Системную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работу по</a:t>
            </a:r>
            <a:r>
              <a:rPr dirty="0" sz="1600" spc="-9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информированию</a:t>
            </a:r>
            <a:endParaRPr sz="1600">
              <a:latin typeface="Tahoma"/>
              <a:cs typeface="Tahoma"/>
            </a:endParaRPr>
          </a:p>
          <a:p>
            <a:pPr marL="356870" marR="404495">
              <a:lnSpc>
                <a:spcPct val="100000"/>
              </a:lnSpc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населения о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рисках COVID-19</a:t>
            </a:r>
            <a:r>
              <a:rPr dirty="0" sz="1600">
                <a:latin typeface="Tahoma"/>
                <a:cs typeface="Tahoma"/>
              </a:rPr>
              <a:t>, мерах  индивидуальной профилактики, обращая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особое  </a:t>
            </a:r>
            <a:r>
              <a:rPr dirty="0" sz="1600" spc="5">
                <a:latin typeface="Tahoma"/>
                <a:cs typeface="Tahoma"/>
              </a:rPr>
              <a:t>внимание на </a:t>
            </a:r>
            <a:r>
              <a:rPr dirty="0" sz="1600">
                <a:latin typeface="Tahoma"/>
                <a:cs typeface="Tahoma"/>
              </a:rPr>
              <a:t>необходимость</a:t>
            </a:r>
            <a:r>
              <a:rPr dirty="0" sz="1600" spc="-14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своевременного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 spc="5">
                <a:latin typeface="Tahoma"/>
                <a:cs typeface="Tahoma"/>
              </a:rPr>
              <a:t>обращения за </a:t>
            </a:r>
            <a:r>
              <a:rPr dirty="0" sz="1600">
                <a:latin typeface="Tahoma"/>
                <a:cs typeface="Tahoma"/>
              </a:rPr>
              <a:t>медицинской </a:t>
            </a:r>
            <a:r>
              <a:rPr dirty="0" sz="1600" spc="5">
                <a:latin typeface="Tahoma"/>
                <a:cs typeface="Tahoma"/>
              </a:rPr>
              <a:t>помощью при</a:t>
            </a:r>
            <a:r>
              <a:rPr dirty="0" sz="1600" spc="-18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появлении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первых симптомов респираторных</a:t>
            </a:r>
            <a:r>
              <a:rPr dirty="0" sz="1600" spc="-12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заболеваний</a:t>
            </a:r>
            <a:endParaRPr sz="1600">
              <a:latin typeface="Tahoma"/>
              <a:cs typeface="Tahoma"/>
            </a:endParaRPr>
          </a:p>
          <a:p>
            <a:pPr marL="356870" marR="385445" indent="-344805">
              <a:lnSpc>
                <a:spcPct val="100000"/>
              </a:lnSpc>
              <a:spcBef>
                <a:spcPts val="1200"/>
              </a:spcBef>
              <a:buAutoNum type="arabicPeriod" startAt="13"/>
              <a:tabLst>
                <a:tab pos="357505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Оказание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медицинской помощи</a:t>
            </a:r>
            <a:r>
              <a:rPr dirty="0" sz="1600" spc="-11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пациентам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с ОРВИ в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амбулаторных условиях,  преимущественно </a:t>
            </a:r>
            <a:r>
              <a:rPr dirty="0" sz="1600" spc="10" b="1">
                <a:solidFill>
                  <a:srgbClr val="006FC0"/>
                </a:solidFill>
                <a:latin typeface="Tahoma"/>
                <a:cs typeface="Tahoma"/>
              </a:rPr>
              <a:t>на</a:t>
            </a:r>
            <a:r>
              <a:rPr dirty="0" sz="1600" spc="-10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дому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8366" y="47955"/>
            <a:ext cx="846709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ВРЕМЕННЫЙ ПОРЯДОК </a:t>
            </a:r>
            <a:r>
              <a:rPr dirty="0" sz="1800" spc="-10"/>
              <a:t>ОРГАНИЗАЦИИ </a:t>
            </a:r>
            <a:r>
              <a:rPr dirty="0" sz="1800" spc="-5"/>
              <a:t>РАБОТЫ МЕДИЦИНСКИХ</a:t>
            </a:r>
            <a:r>
              <a:rPr dirty="0" sz="1800" spc="65"/>
              <a:t> </a:t>
            </a:r>
            <a:r>
              <a:rPr dirty="0" sz="1800" spc="-10"/>
              <a:t>ОРГАНИЗАЦИЙ,</a:t>
            </a:r>
            <a:endParaRPr sz="1800"/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800" spc="-5"/>
              <a:t>ОКАЗЫВАЮЩИХ МЕДИЦИНСКУЮ </a:t>
            </a:r>
            <a:r>
              <a:rPr dirty="0" sz="1800"/>
              <a:t>ПОМОЩЬ В АМБУЛАТОРНЫХ</a:t>
            </a:r>
            <a:r>
              <a:rPr dirty="0" sz="1800" spc="5"/>
              <a:t> </a:t>
            </a:r>
            <a:r>
              <a:rPr dirty="0" sz="1800" spc="-10"/>
              <a:t>УСЛОВИЯХ</a:t>
            </a:r>
            <a:endParaRPr sz="18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24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2492755" y="532825"/>
            <a:ext cx="7202170" cy="702945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2612390">
              <a:lnSpc>
                <a:spcPct val="100000"/>
              </a:lnSpc>
              <a:spcBef>
                <a:spcPts val="605"/>
              </a:spcBef>
            </a:pPr>
            <a:r>
              <a:rPr dirty="0" sz="1800">
                <a:latin typeface="Tahoma"/>
                <a:cs typeface="Tahoma"/>
              </a:rPr>
              <a:t>И </a:t>
            </a:r>
            <a:r>
              <a:rPr dirty="0" sz="1800" spc="-5">
                <a:latin typeface="Tahoma"/>
                <a:cs typeface="Tahoma"/>
              </a:rPr>
              <a:t>УСЛОВИЯХ ДНЕВНОГО</a:t>
            </a:r>
            <a:r>
              <a:rPr dirty="0" sz="1800" spc="-1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СТАЦИОНАРА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Руководители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медицинских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организаций обеспечивают</a:t>
            </a:r>
            <a:r>
              <a:rPr dirty="0" sz="1800" spc="7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(3)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9000" y="1375917"/>
            <a:ext cx="5140960" cy="5059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56870" marR="180975" indent="-344805">
              <a:lnSpc>
                <a:spcPct val="100000"/>
              </a:lnSpc>
              <a:spcBef>
                <a:spcPts val="110"/>
              </a:spcBef>
              <a:buClr>
                <a:srgbClr val="006FC0"/>
              </a:buClr>
              <a:buFont typeface="Tahoma"/>
              <a:buAutoNum type="arabicPeriod" startAt="14"/>
              <a:tabLst>
                <a:tab pos="412115" algn="l"/>
              </a:tabLst>
            </a:pPr>
            <a:r>
              <a:rPr dirty="0"/>
              <a:t>	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Актуализацию </a:t>
            </a:r>
            <a:r>
              <a:rPr dirty="0" sz="1500" spc="-5" b="1">
                <a:solidFill>
                  <a:srgbClr val="006FC0"/>
                </a:solidFill>
                <a:latin typeface="Tahoma"/>
                <a:cs typeface="Tahoma"/>
              </a:rPr>
              <a:t>сведений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о лицах в возрасте  старше 60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лет</a:t>
            </a:r>
            <a:r>
              <a:rPr dirty="0" sz="1500">
                <a:latin typeface="Tahoma"/>
                <a:cs typeface="Tahoma"/>
              </a:rPr>
              <a:t>, </a:t>
            </a:r>
            <a:r>
              <a:rPr dirty="0" sz="1500" spc="5">
                <a:latin typeface="Tahoma"/>
                <a:cs typeface="Tahoma"/>
              </a:rPr>
              <a:t>а </a:t>
            </a:r>
            <a:r>
              <a:rPr dirty="0" sz="1500" spc="-5">
                <a:latin typeface="Tahoma"/>
                <a:cs typeface="Tahoma"/>
              </a:rPr>
              <a:t>также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лицах,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страдающих 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хроническими заболеваниями </a:t>
            </a:r>
            <a:r>
              <a:rPr dirty="0" sz="1500" spc="-5">
                <a:latin typeface="Tahoma"/>
                <a:cs typeface="Tahoma"/>
              </a:rPr>
              <a:t>бронхолегочной,  сердечно-сосудистой </a:t>
            </a:r>
            <a:r>
              <a:rPr dirty="0" sz="1500" spc="5">
                <a:latin typeface="Tahoma"/>
                <a:cs typeface="Tahoma"/>
              </a:rPr>
              <a:t>и </a:t>
            </a:r>
            <a:r>
              <a:rPr dirty="0" sz="1500" spc="-5">
                <a:latin typeface="Tahoma"/>
                <a:cs typeface="Tahoma"/>
              </a:rPr>
              <a:t>эндокринной</a:t>
            </a:r>
            <a:r>
              <a:rPr dirty="0" sz="1500" spc="-3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систем,</a:t>
            </a:r>
            <a:endParaRPr sz="15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500">
                <a:latin typeface="Tahoma"/>
                <a:cs typeface="Tahoma"/>
              </a:rPr>
              <a:t>беременных </a:t>
            </a:r>
            <a:r>
              <a:rPr dirty="0" sz="1500" spc="-5">
                <a:latin typeface="Tahoma"/>
                <a:cs typeface="Tahoma"/>
              </a:rPr>
              <a:t>женщинах, </a:t>
            </a:r>
            <a:r>
              <a:rPr dirty="0" sz="1500">
                <a:latin typeface="Tahoma"/>
                <a:cs typeface="Tahoma"/>
              </a:rPr>
              <a:t>проживающих </a:t>
            </a:r>
            <a:r>
              <a:rPr dirty="0" sz="1500" spc="-5">
                <a:latin typeface="Tahoma"/>
                <a:cs typeface="Tahoma"/>
              </a:rPr>
              <a:t>на</a:t>
            </a:r>
            <a:r>
              <a:rPr dirty="0" sz="1500" spc="-5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территории</a:t>
            </a:r>
            <a:endParaRPr sz="15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500">
                <a:latin typeface="Tahoma"/>
                <a:cs typeface="Tahoma"/>
              </a:rPr>
              <a:t>обслуживания </a:t>
            </a:r>
            <a:r>
              <a:rPr dirty="0" sz="1500" spc="-5">
                <a:latin typeface="Tahoma"/>
                <a:cs typeface="Tahoma"/>
              </a:rPr>
              <a:t>медицинской</a:t>
            </a:r>
            <a:r>
              <a:rPr dirty="0" sz="1500" spc="-10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организации</a:t>
            </a:r>
            <a:endParaRPr sz="1500">
              <a:latin typeface="Tahoma"/>
              <a:cs typeface="Tahoma"/>
            </a:endParaRPr>
          </a:p>
          <a:p>
            <a:pPr marL="356870" marR="929640" indent="-344805">
              <a:lnSpc>
                <a:spcPct val="100000"/>
              </a:lnSpc>
              <a:spcBef>
                <a:spcPts val="1200"/>
              </a:spcBef>
              <a:buAutoNum type="arabicPeriod" startAt="15"/>
              <a:tabLst>
                <a:tab pos="357505" algn="l"/>
              </a:tabLst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Возможность дистанционной</a:t>
            </a:r>
            <a:r>
              <a:rPr dirty="0" sz="1500" spc="-18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выписки  лекарственных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препаратов, </a:t>
            </a:r>
            <a:r>
              <a:rPr dirty="0" sz="1500" spc="-5" b="1">
                <a:solidFill>
                  <a:srgbClr val="006FC0"/>
                </a:solidFill>
                <a:latin typeface="Tahoma"/>
                <a:cs typeface="Tahoma"/>
              </a:rPr>
              <a:t>доставки 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их на</a:t>
            </a:r>
            <a:r>
              <a:rPr dirty="0" sz="1500" spc="-5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дом</a:t>
            </a:r>
            <a:endParaRPr sz="15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5"/>
              </a:spcBef>
              <a:buAutoNum type="arabicPeriod" startAt="15"/>
              <a:tabLst>
                <a:tab pos="357505" algn="l"/>
              </a:tabLst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Медицинское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наблюдение</a:t>
            </a:r>
            <a:r>
              <a:rPr dirty="0" sz="1500" spc="-17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(ежедневная</a:t>
            </a:r>
            <a:endParaRPr sz="15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500" spc="-5">
                <a:latin typeface="Tahoma"/>
                <a:cs typeface="Tahoma"/>
              </a:rPr>
              <a:t>термометрия, </a:t>
            </a:r>
            <a:r>
              <a:rPr dirty="0" sz="1500">
                <a:latin typeface="Tahoma"/>
                <a:cs typeface="Tahoma"/>
              </a:rPr>
              <a:t>опрос гражданина</a:t>
            </a:r>
            <a:r>
              <a:rPr dirty="0" sz="1500" spc="-55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медицинским</a:t>
            </a:r>
            <a:endParaRPr sz="1500">
              <a:latin typeface="Tahoma"/>
              <a:cs typeface="Tahoma"/>
            </a:endParaRPr>
          </a:p>
          <a:p>
            <a:pPr marL="356870" marR="45085">
              <a:lnSpc>
                <a:spcPct val="100000"/>
              </a:lnSpc>
            </a:pPr>
            <a:r>
              <a:rPr dirty="0" sz="1500" spc="-5">
                <a:latin typeface="Tahoma"/>
                <a:cs typeface="Tahoma"/>
              </a:rPr>
              <a:t>работником,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 spc="-5">
                <a:latin typeface="Tahoma"/>
                <a:cs typeface="Tahoma"/>
              </a:rPr>
              <a:t>том </a:t>
            </a:r>
            <a:r>
              <a:rPr dirty="0" sz="1500">
                <a:latin typeface="Tahoma"/>
                <a:cs typeface="Tahoma"/>
              </a:rPr>
              <a:t>числе </a:t>
            </a:r>
            <a:r>
              <a:rPr dirty="0" sz="1500" spc="-5">
                <a:latin typeface="Tahoma"/>
                <a:cs typeface="Tahoma"/>
              </a:rPr>
              <a:t>по телефону, на </a:t>
            </a:r>
            <a:r>
              <a:rPr dirty="0" sz="1500">
                <a:latin typeface="Tahoma"/>
                <a:cs typeface="Tahoma"/>
              </a:rPr>
              <a:t>предмет  </a:t>
            </a:r>
            <a:r>
              <a:rPr dirty="0" sz="1500" spc="-5">
                <a:latin typeface="Tahoma"/>
                <a:cs typeface="Tahoma"/>
              </a:rPr>
              <a:t>наличия симптомов </a:t>
            </a:r>
            <a:r>
              <a:rPr dirty="0" sz="1500" spc="5">
                <a:latin typeface="Tahoma"/>
                <a:cs typeface="Tahoma"/>
              </a:rPr>
              <a:t>ОРВИ</a:t>
            </a:r>
            <a:r>
              <a:rPr dirty="0" sz="1500" spc="5" b="1">
                <a:latin typeface="Tahoma"/>
                <a:cs typeface="Tahoma"/>
              </a:rPr>
              <a:t>)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граждан,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вернувшихся 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из стран, в которых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зарегистрированы случаи 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r>
              <a:rPr dirty="0" sz="1500" spc="5">
                <a:latin typeface="Tahoma"/>
                <a:cs typeface="Tahoma"/>
              </a:rPr>
              <a:t>, </a:t>
            </a:r>
            <a:r>
              <a:rPr dirty="0" sz="1500" spc="-5">
                <a:latin typeface="Tahoma"/>
                <a:cs typeface="Tahoma"/>
              </a:rPr>
              <a:t>на период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не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менее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14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календарных  дней </a:t>
            </a:r>
            <a:r>
              <a:rPr dirty="0" sz="1500" spc="5">
                <a:latin typeface="Tahoma"/>
                <a:cs typeface="Tahoma"/>
              </a:rPr>
              <a:t>с </a:t>
            </a:r>
            <a:r>
              <a:rPr dirty="0" sz="1500">
                <a:latin typeface="Tahoma"/>
                <a:cs typeface="Tahoma"/>
              </a:rPr>
              <a:t>момента их возвращения, </a:t>
            </a:r>
            <a:r>
              <a:rPr dirty="0" sz="1500" spc="5">
                <a:latin typeface="Tahoma"/>
                <a:cs typeface="Tahoma"/>
              </a:rPr>
              <a:t>а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также</a:t>
            </a:r>
            <a:endParaRPr sz="15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500">
                <a:latin typeface="Tahoma"/>
                <a:cs typeface="Tahoma"/>
              </a:rPr>
              <a:t>проживающих </a:t>
            </a:r>
            <a:r>
              <a:rPr dirty="0" sz="1500" spc="-5">
                <a:latin typeface="Tahoma"/>
                <a:cs typeface="Tahoma"/>
              </a:rPr>
              <a:t>совместно </a:t>
            </a:r>
            <a:r>
              <a:rPr dirty="0" sz="1500" spc="5">
                <a:latin typeface="Tahoma"/>
                <a:cs typeface="Tahoma"/>
              </a:rPr>
              <a:t>с </a:t>
            </a:r>
            <a:r>
              <a:rPr dirty="0" sz="1500" spc="-5">
                <a:latin typeface="Tahoma"/>
                <a:cs typeface="Tahoma"/>
              </a:rPr>
              <a:t>ними</a:t>
            </a:r>
            <a:r>
              <a:rPr dirty="0" sz="1500" spc="-45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лиц</a:t>
            </a:r>
            <a:endParaRPr sz="1500">
              <a:latin typeface="Tahoma"/>
              <a:cs typeface="Tahoma"/>
            </a:endParaRPr>
          </a:p>
          <a:p>
            <a:pPr marL="356870" marR="840740" indent="-344805">
              <a:lnSpc>
                <a:spcPct val="100000"/>
              </a:lnSpc>
              <a:spcBef>
                <a:spcPts val="1200"/>
              </a:spcBef>
              <a:buAutoNum type="arabicPeriod" startAt="17"/>
              <a:tabLst>
                <a:tab pos="357505" algn="l"/>
              </a:tabLst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Немедленная изоляция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и, </a:t>
            </a:r>
            <a:r>
              <a:rPr dirty="0" sz="1500" spc="10" b="1">
                <a:solidFill>
                  <a:srgbClr val="006FC0"/>
                </a:solidFill>
                <a:latin typeface="Tahoma"/>
                <a:cs typeface="Tahoma"/>
              </a:rPr>
              <a:t>при</a:t>
            </a:r>
            <a:r>
              <a:rPr dirty="0" sz="1500" spc="-18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наличии 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показаний, госпитализация</a:t>
            </a:r>
            <a:r>
              <a:rPr dirty="0" sz="1500" spc="-12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пациентов</a:t>
            </a:r>
            <a:endParaRPr sz="15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>
                <a:latin typeface="Tahoma"/>
                <a:cs typeface="Tahoma"/>
              </a:rPr>
              <a:t>специально созданные для </a:t>
            </a:r>
            <a:r>
              <a:rPr dirty="0" sz="1500" spc="-5">
                <a:latin typeface="Tahoma"/>
                <a:cs typeface="Tahoma"/>
              </a:rPr>
              <a:t>данного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контингента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6097" y="1375917"/>
            <a:ext cx="5064760" cy="5059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68935">
              <a:lnSpc>
                <a:spcPct val="100000"/>
              </a:lnSpc>
              <a:spcBef>
                <a:spcPts val="110"/>
              </a:spcBef>
            </a:pPr>
            <a:r>
              <a:rPr dirty="0" sz="1500" spc="-5">
                <a:latin typeface="Tahoma"/>
                <a:cs typeface="Tahoma"/>
              </a:rPr>
              <a:t>медицинские </a:t>
            </a:r>
            <a:r>
              <a:rPr dirty="0" sz="1500">
                <a:latin typeface="Tahoma"/>
                <a:cs typeface="Tahoma"/>
              </a:rPr>
              <a:t>организации,</a:t>
            </a:r>
            <a:r>
              <a:rPr dirty="0" sz="1500" spc="35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оказывающие</a:t>
            </a:r>
            <a:endParaRPr sz="1500">
              <a:latin typeface="Tahoma"/>
              <a:cs typeface="Tahoma"/>
            </a:endParaRPr>
          </a:p>
          <a:p>
            <a:pPr marL="368935" marR="252729">
              <a:lnSpc>
                <a:spcPct val="100000"/>
              </a:lnSpc>
            </a:pPr>
            <a:r>
              <a:rPr dirty="0" sz="1500" spc="-5">
                <a:latin typeface="Tahoma"/>
                <a:cs typeface="Tahoma"/>
              </a:rPr>
              <a:t>медицинскую </a:t>
            </a:r>
            <a:r>
              <a:rPr dirty="0" sz="1500">
                <a:latin typeface="Tahoma"/>
                <a:cs typeface="Tahoma"/>
              </a:rPr>
              <a:t>помощь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>
                <a:latin typeface="Tahoma"/>
                <a:cs typeface="Tahoma"/>
              </a:rPr>
              <a:t>стационарных </a:t>
            </a:r>
            <a:r>
              <a:rPr dirty="0" sz="1500" spc="-5">
                <a:latin typeface="Tahoma"/>
                <a:cs typeface="Tahoma"/>
              </a:rPr>
              <a:t>условиях,  </a:t>
            </a:r>
            <a:r>
              <a:rPr dirty="0" sz="1500">
                <a:latin typeface="Tahoma"/>
                <a:cs typeface="Tahoma"/>
              </a:rPr>
              <a:t>производится </a:t>
            </a:r>
            <a:r>
              <a:rPr dirty="0" sz="1500" spc="10" b="1">
                <a:solidFill>
                  <a:srgbClr val="006FC0"/>
                </a:solidFill>
                <a:latin typeface="Tahoma"/>
                <a:cs typeface="Tahoma"/>
              </a:rPr>
              <a:t>при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появлении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подозрения</a:t>
            </a:r>
            <a:r>
              <a:rPr dirty="0" sz="1500" spc="-29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или 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установления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факта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заболевания</a:t>
            </a:r>
            <a:r>
              <a:rPr dirty="0" sz="1500" spc="-229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500">
              <a:latin typeface="Tahoma"/>
              <a:cs typeface="Tahoma"/>
            </a:endParaRPr>
          </a:p>
          <a:p>
            <a:pPr marL="368935" indent="-356870">
              <a:lnSpc>
                <a:spcPct val="100000"/>
              </a:lnSpc>
              <a:spcBef>
                <a:spcPts val="1205"/>
              </a:spcBef>
              <a:buAutoNum type="arabicPeriod" startAt="18"/>
              <a:tabLst>
                <a:tab pos="369570" algn="l"/>
              </a:tabLst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Передача сводной</a:t>
            </a:r>
            <a:r>
              <a:rPr dirty="0" sz="1500" spc="-10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статистической</a:t>
            </a:r>
            <a:endParaRPr sz="1500">
              <a:latin typeface="Tahoma"/>
              <a:cs typeface="Tahoma"/>
            </a:endParaRPr>
          </a:p>
          <a:p>
            <a:pPr marL="368935">
              <a:lnSpc>
                <a:spcPct val="100000"/>
              </a:lnSpc>
            </a:pP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информации </a:t>
            </a:r>
            <a:r>
              <a:rPr dirty="0" sz="1500" spc="5">
                <a:latin typeface="Tahoma"/>
                <a:cs typeface="Tahoma"/>
              </a:rPr>
              <a:t>о </a:t>
            </a:r>
            <a:r>
              <a:rPr dirty="0" sz="1500">
                <a:latin typeface="Tahoma"/>
                <a:cs typeface="Tahoma"/>
              </a:rPr>
              <a:t>результатах</a:t>
            </a:r>
            <a:r>
              <a:rPr dirty="0" sz="1500" spc="-150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медицинского</a:t>
            </a:r>
            <a:endParaRPr sz="1500">
              <a:latin typeface="Tahoma"/>
              <a:cs typeface="Tahoma"/>
            </a:endParaRPr>
          </a:p>
          <a:p>
            <a:pPr marL="368935" marR="386715">
              <a:lnSpc>
                <a:spcPct val="100000"/>
              </a:lnSpc>
            </a:pPr>
            <a:r>
              <a:rPr dirty="0" sz="1500" spc="-5">
                <a:latin typeface="Tahoma"/>
                <a:cs typeface="Tahoma"/>
              </a:rPr>
              <a:t>наблюдения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в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территориальное управление  Роспотребнадзора</a:t>
            </a:r>
            <a:endParaRPr sz="1500">
              <a:latin typeface="Tahoma"/>
              <a:cs typeface="Tahoma"/>
            </a:endParaRPr>
          </a:p>
          <a:p>
            <a:pPr algn="just" marL="368935" marR="751840" indent="-356870">
              <a:lnSpc>
                <a:spcPct val="100000"/>
              </a:lnSpc>
              <a:spcBef>
                <a:spcPts val="1205"/>
              </a:spcBef>
              <a:buAutoNum type="arabicPeriod" startAt="19"/>
              <a:tabLst>
                <a:tab pos="369570" algn="l"/>
              </a:tabLst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Немедленная изоляция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и, </a:t>
            </a:r>
            <a:r>
              <a:rPr dirty="0" sz="1500" spc="10" b="1">
                <a:solidFill>
                  <a:srgbClr val="006FC0"/>
                </a:solidFill>
                <a:latin typeface="Tahoma"/>
                <a:cs typeface="Tahoma"/>
              </a:rPr>
              <a:t>при</a:t>
            </a:r>
            <a:r>
              <a:rPr dirty="0" sz="1500" spc="-18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наличии 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показаний, </a:t>
            </a:r>
            <a:r>
              <a:rPr dirty="0" sz="1500" spc="-5">
                <a:latin typeface="Tahoma"/>
                <a:cs typeface="Tahoma"/>
              </a:rPr>
              <a:t>госпитализация </a:t>
            </a:r>
            <a:r>
              <a:rPr dirty="0" sz="1500" spc="5">
                <a:latin typeface="Tahoma"/>
                <a:cs typeface="Tahoma"/>
              </a:rPr>
              <a:t>в</a:t>
            </a:r>
            <a:r>
              <a:rPr dirty="0" sz="1500" spc="-50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специально</a:t>
            </a:r>
            <a:endParaRPr sz="1500">
              <a:latin typeface="Tahoma"/>
              <a:cs typeface="Tahoma"/>
            </a:endParaRPr>
          </a:p>
          <a:p>
            <a:pPr algn="just" marL="368935" marR="5080">
              <a:lnSpc>
                <a:spcPct val="100000"/>
              </a:lnSpc>
            </a:pPr>
            <a:r>
              <a:rPr dirty="0" sz="1500">
                <a:latin typeface="Tahoma"/>
                <a:cs typeface="Tahoma"/>
              </a:rPr>
              <a:t>созданные </a:t>
            </a:r>
            <a:r>
              <a:rPr dirty="0" sz="1500" spc="-5">
                <a:latin typeface="Tahoma"/>
                <a:cs typeface="Tahoma"/>
              </a:rPr>
              <a:t>медицинские </a:t>
            </a:r>
            <a:r>
              <a:rPr dirty="0" sz="1500">
                <a:latin typeface="Tahoma"/>
                <a:cs typeface="Tahoma"/>
              </a:rPr>
              <a:t>организации, оказывающие  </a:t>
            </a:r>
            <a:r>
              <a:rPr dirty="0" sz="1500" spc="-5">
                <a:latin typeface="Tahoma"/>
                <a:cs typeface="Tahoma"/>
              </a:rPr>
              <a:t>медицинскую </a:t>
            </a:r>
            <a:r>
              <a:rPr dirty="0" sz="1500">
                <a:latin typeface="Tahoma"/>
                <a:cs typeface="Tahoma"/>
              </a:rPr>
              <a:t>помощь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>
                <a:latin typeface="Tahoma"/>
                <a:cs typeface="Tahoma"/>
              </a:rPr>
              <a:t>стационарных </a:t>
            </a:r>
            <a:r>
              <a:rPr dirty="0" sz="1500" spc="-5">
                <a:latin typeface="Tahoma"/>
                <a:cs typeface="Tahoma"/>
              </a:rPr>
              <a:t>условиях, </a:t>
            </a:r>
            <a:r>
              <a:rPr dirty="0" sz="1500">
                <a:latin typeface="Tahoma"/>
                <a:cs typeface="Tahoma"/>
              </a:rPr>
              <a:t>при  </a:t>
            </a:r>
            <a:r>
              <a:rPr dirty="0" sz="1500" spc="-5">
                <a:latin typeface="Tahoma"/>
                <a:cs typeface="Tahoma"/>
              </a:rPr>
              <a:t>появлении подозрения </a:t>
            </a:r>
            <a:r>
              <a:rPr dirty="0" sz="1500">
                <a:latin typeface="Tahoma"/>
                <a:cs typeface="Tahoma"/>
              </a:rPr>
              <a:t>или </a:t>
            </a:r>
            <a:r>
              <a:rPr dirty="0" sz="1500" spc="-5">
                <a:latin typeface="Tahoma"/>
                <a:cs typeface="Tahoma"/>
              </a:rPr>
              <a:t>установления</a:t>
            </a:r>
            <a:r>
              <a:rPr dirty="0" sz="1500" spc="35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факта</a:t>
            </a:r>
            <a:endParaRPr sz="1500">
              <a:latin typeface="Tahoma"/>
              <a:cs typeface="Tahoma"/>
            </a:endParaRPr>
          </a:p>
          <a:p>
            <a:pPr algn="just" marL="368935">
              <a:lnSpc>
                <a:spcPct val="100000"/>
              </a:lnSpc>
            </a:pPr>
            <a:r>
              <a:rPr dirty="0" sz="1500">
                <a:latin typeface="Tahoma"/>
                <a:cs typeface="Tahoma"/>
              </a:rPr>
              <a:t>заболевания</a:t>
            </a:r>
            <a:r>
              <a:rPr dirty="0" sz="1500" spc="-50"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500">
              <a:latin typeface="Tahoma"/>
              <a:cs typeface="Tahoma"/>
            </a:endParaRPr>
          </a:p>
          <a:p>
            <a:pPr marL="368935" marR="230504" indent="-356870">
              <a:lnSpc>
                <a:spcPct val="100000"/>
              </a:lnSpc>
              <a:spcBef>
                <a:spcPts val="1205"/>
              </a:spcBef>
              <a:buAutoNum type="arabicPeriod" startAt="20"/>
              <a:tabLst>
                <a:tab pos="369570" algn="l"/>
              </a:tabLst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Обеспечивают </a:t>
            </a:r>
            <a:r>
              <a:rPr dirty="0" sz="1500" spc="-5" b="1">
                <a:solidFill>
                  <a:srgbClr val="006FC0"/>
                </a:solidFill>
                <a:latin typeface="Tahoma"/>
                <a:cs typeface="Tahoma"/>
              </a:rPr>
              <a:t>возможность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оформления 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листков </a:t>
            </a:r>
            <a:r>
              <a:rPr dirty="0" sz="1500" spc="-5" b="1">
                <a:solidFill>
                  <a:srgbClr val="006FC0"/>
                </a:solidFill>
                <a:latin typeface="Tahoma"/>
                <a:cs typeface="Tahoma"/>
              </a:rPr>
              <a:t>нетрудоспособности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без</a:t>
            </a:r>
            <a:r>
              <a:rPr dirty="0" sz="1500" spc="-17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посещения</a:t>
            </a:r>
            <a:endParaRPr sz="1500">
              <a:latin typeface="Tahoma"/>
              <a:cs typeface="Tahoma"/>
            </a:endParaRPr>
          </a:p>
          <a:p>
            <a:pPr marL="368935" marR="99060">
              <a:lnSpc>
                <a:spcPct val="100000"/>
              </a:lnSpc>
            </a:pP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медицинской организации </a:t>
            </a:r>
            <a:r>
              <a:rPr dirty="0" sz="1500">
                <a:latin typeface="Tahoma"/>
                <a:cs typeface="Tahoma"/>
              </a:rPr>
              <a:t>лицам, прибывшим</a:t>
            </a:r>
            <a:r>
              <a:rPr dirty="0" sz="1500" spc="-260"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в  </a:t>
            </a:r>
            <a:r>
              <a:rPr dirty="0" sz="1500" spc="-5">
                <a:latin typeface="Tahoma"/>
                <a:cs typeface="Tahoma"/>
              </a:rPr>
              <a:t>Российскую </a:t>
            </a:r>
            <a:r>
              <a:rPr dirty="0" sz="1500">
                <a:latin typeface="Tahoma"/>
                <a:cs typeface="Tahoma"/>
              </a:rPr>
              <a:t>Федерацию </a:t>
            </a:r>
            <a:r>
              <a:rPr dirty="0" sz="1500" spc="-5">
                <a:latin typeface="Tahoma"/>
                <a:cs typeface="Tahoma"/>
              </a:rPr>
              <a:t>из </a:t>
            </a:r>
            <a:r>
              <a:rPr dirty="0" sz="1500">
                <a:latin typeface="Tahoma"/>
                <a:cs typeface="Tahoma"/>
              </a:rPr>
              <a:t>стран, </a:t>
            </a:r>
            <a:r>
              <a:rPr dirty="0" sz="1500" spc="5">
                <a:latin typeface="Tahoma"/>
                <a:cs typeface="Tahoma"/>
              </a:rPr>
              <a:t>в</a:t>
            </a:r>
            <a:r>
              <a:rPr dirty="0" sz="1500" spc="-60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которых</a:t>
            </a:r>
            <a:endParaRPr sz="1500">
              <a:latin typeface="Tahoma"/>
              <a:cs typeface="Tahoma"/>
            </a:endParaRPr>
          </a:p>
          <a:p>
            <a:pPr marL="368935" marR="110489">
              <a:lnSpc>
                <a:spcPct val="100000"/>
              </a:lnSpc>
            </a:pPr>
            <a:r>
              <a:rPr dirty="0" sz="1500">
                <a:latin typeface="Tahoma"/>
                <a:cs typeface="Tahoma"/>
              </a:rPr>
              <a:t>зарегистрированы случаи заболевания </a:t>
            </a:r>
            <a:r>
              <a:rPr dirty="0" sz="1500" spc="5">
                <a:latin typeface="Tahoma"/>
                <a:cs typeface="Tahoma"/>
              </a:rPr>
              <a:t>COVID-19,</a:t>
            </a:r>
            <a:r>
              <a:rPr dirty="0" sz="1500" spc="-175"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а  </a:t>
            </a:r>
            <a:r>
              <a:rPr dirty="0" sz="1500" spc="-5">
                <a:latin typeface="Tahoma"/>
                <a:cs typeface="Tahoma"/>
              </a:rPr>
              <a:t>также </a:t>
            </a:r>
            <a:r>
              <a:rPr dirty="0" sz="1500">
                <a:latin typeface="Tahoma"/>
                <a:cs typeface="Tahoma"/>
              </a:rPr>
              <a:t>проживающим </a:t>
            </a:r>
            <a:r>
              <a:rPr dirty="0" sz="1500" spc="-5">
                <a:latin typeface="Tahoma"/>
                <a:cs typeface="Tahoma"/>
              </a:rPr>
              <a:t>совместно </a:t>
            </a:r>
            <a:r>
              <a:rPr dirty="0" sz="1500" spc="5">
                <a:latin typeface="Tahoma"/>
                <a:cs typeface="Tahoma"/>
              </a:rPr>
              <a:t>с </a:t>
            </a:r>
            <a:r>
              <a:rPr dirty="0" sz="1500" spc="-5">
                <a:latin typeface="Tahoma"/>
                <a:cs typeface="Tahoma"/>
              </a:rPr>
              <a:t>ними</a:t>
            </a:r>
            <a:r>
              <a:rPr dirty="0" sz="1500" spc="-30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лицам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4976" y="2426207"/>
            <a:ext cx="5706110" cy="4432300"/>
          </a:xfrm>
          <a:custGeom>
            <a:avLst/>
            <a:gdLst/>
            <a:ahLst/>
            <a:cxnLst/>
            <a:rect l="l" t="t" r="r" b="b"/>
            <a:pathLst>
              <a:path w="5706109" h="4432300">
                <a:moveTo>
                  <a:pt x="5705856" y="0"/>
                </a:moveTo>
                <a:lnTo>
                  <a:pt x="0" y="0"/>
                </a:lnTo>
                <a:lnTo>
                  <a:pt x="0" y="4431792"/>
                </a:lnTo>
                <a:lnTo>
                  <a:pt x="5705856" y="4431792"/>
                </a:lnTo>
                <a:lnTo>
                  <a:pt x="5705856" y="0"/>
                </a:lnTo>
                <a:close/>
              </a:path>
            </a:pathLst>
          </a:custGeom>
          <a:solidFill>
            <a:srgbClr val="005390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1168" y="2426207"/>
            <a:ext cx="5882640" cy="4432300"/>
          </a:xfrm>
          <a:custGeom>
            <a:avLst/>
            <a:gdLst/>
            <a:ahLst/>
            <a:cxnLst/>
            <a:rect l="l" t="t" r="r" b="b"/>
            <a:pathLst>
              <a:path w="5882640" h="4432300">
                <a:moveTo>
                  <a:pt x="5882640" y="0"/>
                </a:moveTo>
                <a:lnTo>
                  <a:pt x="0" y="0"/>
                </a:lnTo>
                <a:lnTo>
                  <a:pt x="0" y="4431792"/>
                </a:lnTo>
                <a:lnTo>
                  <a:pt x="5882640" y="4431792"/>
                </a:lnTo>
                <a:lnTo>
                  <a:pt x="5882640" y="0"/>
                </a:lnTo>
                <a:close/>
              </a:path>
            </a:pathLst>
          </a:custGeom>
          <a:solidFill>
            <a:srgbClr val="E36C09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14929" y="136982"/>
            <a:ext cx="879665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АЛГОРИТМ ДЕЙСТВИЙ МЕДИЦИНСКИХ РАБОТНИКОВ,</a:t>
            </a:r>
            <a:r>
              <a:rPr dirty="0" sz="1800" spc="10"/>
              <a:t> </a:t>
            </a:r>
            <a:r>
              <a:rPr dirty="0" sz="1800" spc="-5"/>
              <a:t>ОКАЗЫВАЮЩИХ</a:t>
            </a:r>
            <a:endParaRPr sz="1800"/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800" spc="-5"/>
              <a:t>МЕДИЦИНСКУЮ </a:t>
            </a:r>
            <a:r>
              <a:rPr dirty="0" sz="1800"/>
              <a:t>ПОМОЩЬ В АМБУЛАТОРНЫХ </a:t>
            </a:r>
            <a:r>
              <a:rPr dirty="0" sz="1800" spc="-5"/>
              <a:t>УСЛОВИЯХ, </a:t>
            </a:r>
            <a:r>
              <a:rPr dirty="0" sz="1800"/>
              <a:t>В ТОМ </a:t>
            </a:r>
            <a:r>
              <a:rPr dirty="0" sz="1800" spc="-5"/>
              <a:t>ЧИСЛЕ </a:t>
            </a:r>
            <a:r>
              <a:rPr dirty="0" sz="1800"/>
              <a:t>НА</a:t>
            </a:r>
            <a:r>
              <a:rPr dirty="0" sz="1800" spc="-45"/>
              <a:t> </a:t>
            </a:r>
            <a:r>
              <a:rPr dirty="0" sz="1800" spc="-5"/>
              <a:t>ДОМУ,</a:t>
            </a:r>
            <a:endParaRPr sz="1800"/>
          </a:p>
        </p:txBody>
      </p:sp>
      <p:sp>
        <p:nvSpPr>
          <p:cNvPr id="5" name="object 5"/>
          <p:cNvSpPr txBox="1"/>
          <p:nvPr/>
        </p:nvSpPr>
        <p:spPr>
          <a:xfrm>
            <a:off x="11812905" y="6485635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28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02400" y="2509774"/>
            <a:ext cx="5212715" cy="22225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latin typeface="Tahoma"/>
                <a:cs typeface="Tahoma"/>
              </a:rPr>
              <a:t>Тактика: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взятие </a:t>
            </a:r>
            <a:r>
              <a:rPr dirty="0" sz="1600">
                <a:latin typeface="Tahoma"/>
                <a:cs typeface="Tahoma"/>
              </a:rPr>
              <a:t>биоматериала (мазок </a:t>
            </a:r>
            <a:r>
              <a:rPr dirty="0" sz="1600" spc="5">
                <a:latin typeface="Tahoma"/>
                <a:cs typeface="Tahoma"/>
              </a:rPr>
              <a:t>из </a:t>
            </a:r>
            <a:r>
              <a:rPr dirty="0" sz="1600" spc="-10">
                <a:latin typeface="Tahoma"/>
                <a:cs typeface="Tahoma"/>
              </a:rPr>
              <a:t>носа- </a:t>
            </a:r>
            <a:r>
              <a:rPr dirty="0" sz="1600">
                <a:latin typeface="Tahoma"/>
                <a:cs typeface="Tahoma"/>
              </a:rPr>
              <a:t>и</a:t>
            </a:r>
            <a:r>
              <a:rPr dirty="0" sz="1600" spc="-3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ротоглотки)</a:t>
            </a:r>
            <a:endParaRPr sz="1600">
              <a:latin typeface="Tahoma"/>
              <a:cs typeface="Tahoma"/>
            </a:endParaRPr>
          </a:p>
          <a:p>
            <a:pPr marL="299085" marR="140970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(в </a:t>
            </a:r>
            <a:r>
              <a:rPr dirty="0" sz="1600">
                <a:latin typeface="Tahoma"/>
                <a:cs typeface="Tahoma"/>
              </a:rPr>
              <a:t>1-й </a:t>
            </a:r>
            <a:r>
              <a:rPr dirty="0" sz="1600" spc="-5">
                <a:latin typeface="Tahoma"/>
                <a:cs typeface="Tahoma"/>
              </a:rPr>
              <a:t>день </a:t>
            </a:r>
            <a:r>
              <a:rPr dirty="0" sz="1600">
                <a:latin typeface="Tahoma"/>
                <a:cs typeface="Tahoma"/>
              </a:rPr>
              <a:t>мазок берётся </a:t>
            </a:r>
            <a:r>
              <a:rPr dirty="0" sz="1600" spc="5">
                <a:latin typeface="Tahoma"/>
                <a:cs typeface="Tahoma"/>
              </a:rPr>
              <a:t>в </a:t>
            </a:r>
            <a:r>
              <a:rPr dirty="0" sz="1600">
                <a:latin typeface="Tahoma"/>
                <a:cs typeface="Tahoma"/>
              </a:rPr>
              <a:t>аэропорту или ином  транспортном </a:t>
            </a:r>
            <a:r>
              <a:rPr dirty="0" sz="1600" spc="-5">
                <a:latin typeface="Tahoma"/>
                <a:cs typeface="Tahoma"/>
              </a:rPr>
              <a:t>узле, </a:t>
            </a:r>
            <a:r>
              <a:rPr dirty="0" sz="1600" spc="5">
                <a:latin typeface="Tahoma"/>
                <a:cs typeface="Tahoma"/>
              </a:rPr>
              <a:t>на 11 </a:t>
            </a:r>
            <a:r>
              <a:rPr dirty="0" sz="1600" spc="-5">
                <a:latin typeface="Tahoma"/>
                <a:cs typeface="Tahoma"/>
              </a:rPr>
              <a:t>день </a:t>
            </a:r>
            <a:r>
              <a:rPr dirty="0" sz="1600">
                <a:latin typeface="Tahoma"/>
                <a:cs typeface="Tahoma"/>
              </a:rPr>
              <a:t>обращения</a:t>
            </a:r>
            <a:r>
              <a:rPr dirty="0" sz="1600" spc="-14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врачом  </a:t>
            </a:r>
            <a:r>
              <a:rPr dirty="0" sz="1600">
                <a:latin typeface="Tahoma"/>
                <a:cs typeface="Tahoma"/>
              </a:rPr>
              <a:t>поликлиники) </a:t>
            </a:r>
            <a:r>
              <a:rPr dirty="0" sz="1600" spc="5">
                <a:latin typeface="Tahoma"/>
                <a:cs typeface="Tahoma"/>
              </a:rPr>
              <a:t>(у </a:t>
            </a:r>
            <a:r>
              <a:rPr dirty="0" sz="1600" spc="-5">
                <a:latin typeface="Tahoma"/>
                <a:cs typeface="Tahoma"/>
              </a:rPr>
              <a:t>тех, кто </a:t>
            </a:r>
            <a:r>
              <a:rPr dirty="0" sz="1600">
                <a:latin typeface="Tahoma"/>
                <a:cs typeface="Tahoma"/>
              </a:rPr>
              <a:t>прибыл из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стран,</a:t>
            </a:r>
            <a:endParaRPr sz="1600">
              <a:latin typeface="Tahoma"/>
              <a:cs typeface="Tahoma"/>
            </a:endParaRPr>
          </a:p>
          <a:p>
            <a:pPr marL="299085" marR="21209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которых </a:t>
            </a:r>
            <a:r>
              <a:rPr dirty="0" sz="1600">
                <a:latin typeface="Tahoma"/>
                <a:cs typeface="Tahoma"/>
              </a:rPr>
              <a:t>зарегистрированы </a:t>
            </a:r>
            <a:r>
              <a:rPr dirty="0" sz="1600" spc="-5">
                <a:latin typeface="Tahoma"/>
                <a:cs typeface="Tahoma"/>
              </a:rPr>
              <a:t>случаи </a:t>
            </a:r>
            <a:r>
              <a:rPr dirty="0" sz="1600">
                <a:latin typeface="Tahoma"/>
                <a:cs typeface="Tahoma"/>
              </a:rPr>
              <a:t>заболевания  COVID-19)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выдача листка нетрудоспособности </a:t>
            </a: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5">
                <a:latin typeface="Tahoma"/>
                <a:cs typeface="Tahoma"/>
              </a:rPr>
              <a:t>14</a:t>
            </a:r>
            <a:r>
              <a:rPr dirty="0" sz="1600" spc="-2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дней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изоляция </a:t>
            </a: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-5">
                <a:latin typeface="Tahoma"/>
                <a:cs typeface="Tahoma"/>
              </a:rPr>
              <a:t>дому </a:t>
            </a: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5">
                <a:latin typeface="Tahoma"/>
                <a:cs typeface="Tahoma"/>
              </a:rPr>
              <a:t>14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дней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02400" y="4948885"/>
            <a:ext cx="4925695" cy="17348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b="1">
                <a:latin typeface="Tahoma"/>
                <a:cs typeface="Tahoma"/>
              </a:rPr>
              <a:t>Врач обязан проинформировать</a:t>
            </a:r>
            <a:r>
              <a:rPr dirty="0" sz="1600" spc="395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пациента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latin typeface="Tahoma"/>
                <a:cs typeface="Tahoma"/>
              </a:rPr>
              <a:t>o</a:t>
            </a:r>
            <a:r>
              <a:rPr dirty="0" sz="1600" spc="-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нижеследующем: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Необходимости </a:t>
            </a:r>
            <a:r>
              <a:rPr dirty="0" sz="1600">
                <a:latin typeface="Tahoma"/>
                <a:cs typeface="Tahoma"/>
              </a:rPr>
              <a:t>находиться </a:t>
            </a:r>
            <a:r>
              <a:rPr dirty="0" sz="1600" spc="-5">
                <a:latin typeface="Tahoma"/>
                <a:cs typeface="Tahoma"/>
              </a:rPr>
              <a:t>дома </a:t>
            </a:r>
            <a:r>
              <a:rPr dirty="0" sz="1600">
                <a:latin typeface="Tahoma"/>
                <a:cs typeface="Tahoma"/>
              </a:rPr>
              <a:t>и</a:t>
            </a:r>
            <a:r>
              <a:rPr dirty="0" sz="1600" spc="-5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запрете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покидать</a:t>
            </a:r>
            <a:r>
              <a:rPr dirty="0" sz="1600" spc="-2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дом</a:t>
            </a:r>
            <a:endParaRPr sz="1600">
              <a:latin typeface="Tahoma"/>
              <a:cs typeface="Tahoma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случае появления </a:t>
            </a:r>
            <a:r>
              <a:rPr dirty="0" sz="1600">
                <a:latin typeface="Tahoma"/>
                <a:cs typeface="Tahoma"/>
              </a:rPr>
              <a:t>симптомов </a:t>
            </a:r>
            <a:r>
              <a:rPr dirty="0" sz="1600" spc="-5">
                <a:latin typeface="Tahoma"/>
                <a:cs typeface="Tahoma"/>
              </a:rPr>
              <a:t>ОРВИ </a:t>
            </a:r>
            <a:r>
              <a:rPr dirty="0" sz="1600">
                <a:latin typeface="Tahoma"/>
                <a:cs typeface="Tahoma"/>
              </a:rPr>
              <a:t>или других  заболеваний незамедлительного </a:t>
            </a:r>
            <a:r>
              <a:rPr dirty="0" sz="1600" spc="-5">
                <a:latin typeface="Tahoma"/>
                <a:cs typeface="Tahoma"/>
              </a:rPr>
              <a:t>вызова врача  </a:t>
            </a:r>
            <a:r>
              <a:rPr dirty="0" sz="1600" spc="5">
                <a:latin typeface="Tahoma"/>
                <a:cs typeface="Tahoma"/>
              </a:rPr>
              <a:t>на</a:t>
            </a:r>
            <a:r>
              <a:rPr dirty="0" sz="1600" spc="-30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дом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1168" y="2087879"/>
            <a:ext cx="5882640" cy="338455"/>
          </a:xfrm>
          <a:custGeom>
            <a:avLst/>
            <a:gdLst/>
            <a:ahLst/>
            <a:cxnLst/>
            <a:rect l="l" t="t" r="r" b="b"/>
            <a:pathLst>
              <a:path w="5882640" h="338455">
                <a:moveTo>
                  <a:pt x="5826252" y="0"/>
                </a:moveTo>
                <a:lnTo>
                  <a:pt x="56388" y="0"/>
                </a:lnTo>
                <a:lnTo>
                  <a:pt x="34440" y="4435"/>
                </a:lnTo>
                <a:lnTo>
                  <a:pt x="16516" y="16525"/>
                </a:lnTo>
                <a:lnTo>
                  <a:pt x="4431" y="34450"/>
                </a:lnTo>
                <a:lnTo>
                  <a:pt x="0" y="56387"/>
                </a:lnTo>
                <a:lnTo>
                  <a:pt x="0" y="338328"/>
                </a:lnTo>
                <a:lnTo>
                  <a:pt x="5882640" y="338328"/>
                </a:lnTo>
                <a:lnTo>
                  <a:pt x="5882640" y="56387"/>
                </a:lnTo>
                <a:lnTo>
                  <a:pt x="5878204" y="34450"/>
                </a:lnTo>
                <a:lnTo>
                  <a:pt x="5866114" y="16525"/>
                </a:lnTo>
                <a:lnTo>
                  <a:pt x="5848189" y="4435"/>
                </a:lnTo>
                <a:lnTo>
                  <a:pt x="58262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84976" y="2087879"/>
            <a:ext cx="5706110" cy="338455"/>
          </a:xfrm>
          <a:custGeom>
            <a:avLst/>
            <a:gdLst/>
            <a:ahLst/>
            <a:cxnLst/>
            <a:rect l="l" t="t" r="r" b="b"/>
            <a:pathLst>
              <a:path w="5706109" h="338455">
                <a:moveTo>
                  <a:pt x="5649468" y="0"/>
                </a:moveTo>
                <a:lnTo>
                  <a:pt x="56387" y="0"/>
                </a:lnTo>
                <a:lnTo>
                  <a:pt x="34450" y="4435"/>
                </a:lnTo>
                <a:lnTo>
                  <a:pt x="16525" y="16525"/>
                </a:lnTo>
                <a:lnTo>
                  <a:pt x="4435" y="34450"/>
                </a:lnTo>
                <a:lnTo>
                  <a:pt x="0" y="56387"/>
                </a:lnTo>
                <a:lnTo>
                  <a:pt x="0" y="338328"/>
                </a:lnTo>
                <a:lnTo>
                  <a:pt x="5705856" y="338328"/>
                </a:lnTo>
                <a:lnTo>
                  <a:pt x="5705856" y="56387"/>
                </a:lnTo>
                <a:lnTo>
                  <a:pt x="5701420" y="34450"/>
                </a:lnTo>
                <a:lnTo>
                  <a:pt x="5689330" y="16525"/>
                </a:lnTo>
                <a:lnTo>
                  <a:pt x="5671405" y="4435"/>
                </a:lnTo>
                <a:lnTo>
                  <a:pt x="5649468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31291" y="685876"/>
            <a:ext cx="10545445" cy="1703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820545">
              <a:lnSpc>
                <a:spcPts val="2155"/>
              </a:lnSpc>
              <a:spcBef>
                <a:spcPts val="100"/>
              </a:spcBef>
            </a:pPr>
            <a:r>
              <a:rPr dirty="0" sz="1800">
                <a:latin typeface="Tahoma"/>
                <a:cs typeface="Tahoma"/>
              </a:rPr>
              <a:t>ПАЦИЕНТАМ С ОСТРЫМИ </a:t>
            </a:r>
            <a:r>
              <a:rPr dirty="0" sz="1800" spc="-5">
                <a:latin typeface="Tahoma"/>
                <a:cs typeface="Tahoma"/>
              </a:rPr>
              <a:t>РЕСПИРАТОРНЫМИ ВИРУСНЫМИ</a:t>
            </a:r>
            <a:r>
              <a:rPr dirty="0" sz="1800" spc="-8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ИНФЕКЦИЯМИ</a:t>
            </a:r>
            <a:endParaRPr sz="1800">
              <a:latin typeface="Tahoma"/>
              <a:cs typeface="Tahoma"/>
            </a:endParaRPr>
          </a:p>
          <a:p>
            <a:pPr algn="ctr" marL="1821814">
              <a:lnSpc>
                <a:spcPts val="1675"/>
              </a:lnSpc>
            </a:pPr>
            <a:r>
              <a:rPr dirty="0" sz="1400" spc="-5">
                <a:latin typeface="Tahoma"/>
                <a:cs typeface="Tahoma"/>
              </a:rPr>
              <a:t>Приложение </a:t>
            </a:r>
            <a:r>
              <a:rPr dirty="0" sz="1400" spc="-10">
                <a:latin typeface="Tahoma"/>
                <a:cs typeface="Tahoma"/>
              </a:rPr>
              <a:t>№ </a:t>
            </a:r>
            <a:r>
              <a:rPr dirty="0" sz="1400" spc="-5">
                <a:latin typeface="Tahoma"/>
                <a:cs typeface="Tahoma"/>
              </a:rPr>
              <a:t>4 к приказу </a:t>
            </a:r>
            <a:r>
              <a:rPr dirty="0" sz="1400" spc="-10">
                <a:latin typeface="Tahoma"/>
                <a:cs typeface="Tahoma"/>
              </a:rPr>
              <a:t>Минздрава </a:t>
            </a:r>
            <a:r>
              <a:rPr dirty="0" sz="1400" spc="-5">
                <a:latin typeface="Tahoma"/>
                <a:cs typeface="Tahoma"/>
              </a:rPr>
              <a:t>России от </a:t>
            </a:r>
            <a:r>
              <a:rPr dirty="0" sz="1400">
                <a:latin typeface="Tahoma"/>
                <a:cs typeface="Tahoma"/>
              </a:rPr>
              <a:t>19.03.2020 </a:t>
            </a:r>
            <a:r>
              <a:rPr dirty="0" sz="1400" spc="-10">
                <a:latin typeface="Tahoma"/>
                <a:cs typeface="Tahoma"/>
              </a:rPr>
              <a:t>№</a:t>
            </a:r>
            <a:r>
              <a:rPr dirty="0" sz="1400" spc="135">
                <a:latin typeface="Tahoma"/>
                <a:cs typeface="Tahoma"/>
              </a:rPr>
              <a:t> </a:t>
            </a:r>
            <a:r>
              <a:rPr dirty="0" sz="1400">
                <a:latin typeface="Tahoma"/>
                <a:cs typeface="Tahoma"/>
              </a:rPr>
              <a:t>198н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919"/>
              </a:spcBef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Пациент вернулся в течение последних 14 дней из стран, в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которых</a:t>
            </a:r>
            <a:r>
              <a:rPr dirty="0" sz="1800" spc="1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зарегистрированы</a:t>
            </a:r>
            <a:endParaRPr sz="1800">
              <a:latin typeface="Tahoma"/>
              <a:cs typeface="Tahoma"/>
            </a:endParaRPr>
          </a:p>
          <a:p>
            <a:pPr algn="ctr" marL="2540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случаи новой коронавирусной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инфекции COVID-19</a:t>
            </a:r>
            <a:r>
              <a:rPr dirty="0" sz="1800" spc="3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(I)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Tahoma"/>
              <a:cs typeface="Tahoma"/>
            </a:endParaRPr>
          </a:p>
          <a:p>
            <a:pPr algn="ctr" marL="39370">
              <a:lnSpc>
                <a:spcPct val="100000"/>
              </a:lnSpc>
              <a:tabLst>
                <a:tab pos="5918200" algn="l"/>
              </a:tabLst>
            </a:pPr>
            <a:r>
              <a:rPr dirty="0" sz="1600" spc="-5" b="1">
                <a:solidFill>
                  <a:srgbClr val="FFFFFF"/>
                </a:solidFill>
                <a:latin typeface="Tahoma"/>
                <a:cs typeface="Tahoma"/>
              </a:rPr>
              <a:t>Есть</a:t>
            </a:r>
            <a:r>
              <a:rPr dirty="0" sz="1600" spc="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симптомы</a:t>
            </a:r>
            <a:r>
              <a:rPr dirty="0" sz="16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ОРВИ	Нет симптомов</a:t>
            </a:r>
            <a:r>
              <a:rPr dirty="0" sz="1600" spc="-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ОРВИ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8384" y="2483357"/>
            <a:ext cx="5572125" cy="4283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5" b="1">
                <a:latin typeface="Tahoma"/>
                <a:cs typeface="Tahoma"/>
              </a:rPr>
              <a:t>Лёгкое</a:t>
            </a:r>
            <a:r>
              <a:rPr dirty="0" sz="1600" spc="-15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течение: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изоляция </a:t>
            </a: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-5">
                <a:latin typeface="Tahoma"/>
                <a:cs typeface="Tahoma"/>
              </a:rPr>
              <a:t>дому </a:t>
            </a: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5">
                <a:latin typeface="Tahoma"/>
                <a:cs typeface="Tahoma"/>
              </a:rPr>
              <a:t>14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дней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взятие биоматериала (мазок </a:t>
            </a:r>
            <a:r>
              <a:rPr dirty="0" sz="1600" spc="5">
                <a:latin typeface="Tahoma"/>
                <a:cs typeface="Tahoma"/>
              </a:rPr>
              <a:t>из </a:t>
            </a:r>
            <a:r>
              <a:rPr dirty="0" sz="1600">
                <a:latin typeface="Tahoma"/>
                <a:cs typeface="Tahoma"/>
              </a:rPr>
              <a:t>носо- </a:t>
            </a:r>
            <a:r>
              <a:rPr dirty="0" sz="1600" spc="5">
                <a:latin typeface="Tahoma"/>
                <a:cs typeface="Tahoma"/>
              </a:rPr>
              <a:t>и</a:t>
            </a:r>
            <a:r>
              <a:rPr dirty="0" sz="1600" spc="-10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ротоглотки)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600" spc="5">
                <a:latin typeface="Tahoma"/>
                <a:cs typeface="Tahoma"/>
              </a:rPr>
              <a:t>(в </a:t>
            </a:r>
            <a:r>
              <a:rPr dirty="0" sz="1600">
                <a:latin typeface="Tahoma"/>
                <a:cs typeface="Tahoma"/>
              </a:rPr>
              <a:t>1,3,11 </a:t>
            </a:r>
            <a:r>
              <a:rPr dirty="0" sz="1600" spc="-5">
                <a:latin typeface="Tahoma"/>
                <a:cs typeface="Tahoma"/>
              </a:rPr>
              <a:t>день </a:t>
            </a:r>
            <a:r>
              <a:rPr dirty="0" sz="1600">
                <a:latin typeface="Tahoma"/>
                <a:cs typeface="Tahoma"/>
              </a:rPr>
              <a:t>обращения) по</a:t>
            </a:r>
            <a:r>
              <a:rPr dirty="0" sz="1600" spc="-105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Cito!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контроль результатов </a:t>
            </a:r>
            <a:r>
              <a:rPr dirty="0" sz="1600">
                <a:latin typeface="Tahoma"/>
                <a:cs typeface="Tahoma"/>
              </a:rPr>
              <a:t>мазка </a:t>
            </a:r>
            <a:r>
              <a:rPr dirty="0" sz="1600" spc="-5">
                <a:latin typeface="Tahoma"/>
                <a:cs typeface="Tahoma"/>
              </a:rPr>
              <a:t>через день </a:t>
            </a:r>
            <a:r>
              <a:rPr dirty="0" sz="1600">
                <a:latin typeface="Tahoma"/>
                <a:cs typeface="Tahoma"/>
              </a:rPr>
              <a:t>после забора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назначение</a:t>
            </a:r>
            <a:r>
              <a:rPr dirty="0" sz="1600" spc="-5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лечения</a:t>
            </a:r>
            <a:endParaRPr sz="1600">
              <a:latin typeface="Tahoma"/>
              <a:cs typeface="Tahoma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оформление </a:t>
            </a:r>
            <a:r>
              <a:rPr dirty="0" sz="1600" spc="-5">
                <a:latin typeface="Tahoma"/>
                <a:cs typeface="Tahoma"/>
              </a:rPr>
              <a:t>листка нетрудоспособности </a:t>
            </a: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5">
                <a:latin typeface="Tahoma"/>
                <a:cs typeface="Tahoma"/>
              </a:rPr>
              <a:t>14 </a:t>
            </a:r>
            <a:r>
              <a:rPr dirty="0" sz="1600" spc="-5">
                <a:latin typeface="Tahoma"/>
                <a:cs typeface="Tahoma"/>
              </a:rPr>
              <a:t>дней  </a:t>
            </a:r>
            <a:r>
              <a:rPr dirty="0" sz="1600" spc="5">
                <a:latin typeface="Tahoma"/>
                <a:cs typeface="Tahoma"/>
              </a:rPr>
              <a:t>(при </a:t>
            </a:r>
            <a:r>
              <a:rPr dirty="0" sz="1600" spc="-5">
                <a:latin typeface="Tahoma"/>
                <a:cs typeface="Tahoma"/>
              </a:rPr>
              <a:t>появлении </a:t>
            </a:r>
            <a:r>
              <a:rPr dirty="0" sz="1600">
                <a:latin typeface="Tahoma"/>
                <a:cs typeface="Tahoma"/>
              </a:rPr>
              <a:t>симптоматики на </a:t>
            </a:r>
            <a:r>
              <a:rPr dirty="0" sz="1600" spc="5">
                <a:latin typeface="Tahoma"/>
                <a:cs typeface="Tahoma"/>
              </a:rPr>
              <a:t>1-14-й </a:t>
            </a:r>
            <a:r>
              <a:rPr dirty="0" sz="1600" spc="-5">
                <a:latin typeface="Tahoma"/>
                <a:cs typeface="Tahoma"/>
              </a:rPr>
              <a:t>день</a:t>
            </a:r>
            <a:r>
              <a:rPr dirty="0" sz="1600" spc="-17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изоляции  оформление </a:t>
            </a:r>
            <a:r>
              <a:rPr dirty="0" sz="1600" spc="-5">
                <a:latin typeface="Tahoma"/>
                <a:cs typeface="Tahoma"/>
              </a:rPr>
              <a:t>нового листка нетрудоспособности </a:t>
            </a:r>
            <a:r>
              <a:rPr dirty="0" sz="1600">
                <a:latin typeface="Tahoma"/>
                <a:cs typeface="Tahoma"/>
              </a:rPr>
              <a:t>с </a:t>
            </a:r>
            <a:r>
              <a:rPr dirty="0" sz="1600" spc="5">
                <a:latin typeface="Tahoma"/>
                <a:cs typeface="Tahoma"/>
              </a:rPr>
              <a:t>15-го  </a:t>
            </a:r>
            <a:r>
              <a:rPr dirty="0" sz="1600">
                <a:latin typeface="Tahoma"/>
                <a:cs typeface="Tahoma"/>
              </a:rPr>
              <a:t>дня </a:t>
            </a:r>
            <a:r>
              <a:rPr dirty="0" sz="1600" spc="5">
                <a:latin typeface="Tahoma"/>
                <a:cs typeface="Tahoma"/>
              </a:rPr>
              <a:t>на </a:t>
            </a:r>
            <a:r>
              <a:rPr dirty="0" sz="1600" spc="-5">
                <a:latin typeface="Tahoma"/>
                <a:cs typeface="Tahoma"/>
              </a:rPr>
              <a:t>весь </a:t>
            </a:r>
            <a:r>
              <a:rPr dirty="0" sz="1600">
                <a:latin typeface="Tahoma"/>
                <a:cs typeface="Tahoma"/>
              </a:rPr>
              <a:t>период</a:t>
            </a:r>
            <a:r>
              <a:rPr dirty="0" sz="1600" spc="-8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заболевания)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dirty="0" sz="1600" b="1">
                <a:latin typeface="Tahoma"/>
                <a:cs typeface="Tahoma"/>
              </a:rPr>
              <a:t>Тяжёлое</a:t>
            </a:r>
            <a:r>
              <a:rPr dirty="0" sz="1600" spc="-35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течение: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5">
                <a:latin typeface="Tahoma"/>
                <a:cs typeface="Tahoma"/>
              </a:rPr>
              <a:t>при </a:t>
            </a:r>
            <a:r>
              <a:rPr dirty="0" sz="1600">
                <a:latin typeface="Tahoma"/>
                <a:cs typeface="Tahoma"/>
              </a:rPr>
              <a:t>выраженной</a:t>
            </a:r>
            <a:r>
              <a:rPr dirty="0" sz="1600" spc="-5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интоксикации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декомпенсации </a:t>
            </a:r>
            <a:r>
              <a:rPr dirty="0" sz="1600">
                <a:latin typeface="Tahoma"/>
                <a:cs typeface="Tahoma"/>
              </a:rPr>
              <a:t>по </a:t>
            </a:r>
            <a:r>
              <a:rPr dirty="0" sz="1600" spc="-5">
                <a:latin typeface="Tahoma"/>
                <a:cs typeface="Tahoma"/>
              </a:rPr>
              <a:t>основному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заболеванию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при </a:t>
            </a:r>
            <a:r>
              <a:rPr dirty="0" sz="1600" spc="-5">
                <a:latin typeface="Tahoma"/>
                <a:cs typeface="Tahoma"/>
              </a:rPr>
              <a:t>SPo2≤90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%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5">
                <a:latin typeface="Tahoma"/>
                <a:cs typeface="Tahoma"/>
              </a:rPr>
              <a:t>при </a:t>
            </a:r>
            <a:r>
              <a:rPr dirty="0" sz="1600">
                <a:latin typeface="Tahoma"/>
                <a:cs typeface="Tahoma"/>
              </a:rPr>
              <a:t>температуре </a:t>
            </a:r>
            <a:r>
              <a:rPr dirty="0" sz="1600" spc="-5">
                <a:latin typeface="Tahoma"/>
                <a:cs typeface="Tahoma"/>
              </a:rPr>
              <a:t>тела </a:t>
            </a:r>
            <a:r>
              <a:rPr dirty="0" sz="1600" spc="5">
                <a:latin typeface="Tahoma"/>
                <a:cs typeface="Tahoma"/>
              </a:rPr>
              <a:t>&gt;38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C</a:t>
            </a:r>
            <a:endParaRPr sz="1600">
              <a:latin typeface="Tahoma"/>
              <a:cs typeface="Tahoma"/>
            </a:endParaRPr>
          </a:p>
          <a:p>
            <a:pPr marL="12700" marR="399415">
              <a:lnSpc>
                <a:spcPct val="100000"/>
              </a:lnSpc>
            </a:pPr>
            <a:r>
              <a:rPr dirty="0" sz="1600" b="1">
                <a:latin typeface="Tahoma"/>
                <a:cs typeface="Tahoma"/>
              </a:rPr>
              <a:t>госпитализация специализированной</a:t>
            </a:r>
            <a:r>
              <a:rPr dirty="0" sz="1600" spc="-114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выездной  бригадой </a:t>
            </a:r>
            <a:r>
              <a:rPr dirty="0" sz="1600" spc="-5" b="1">
                <a:latin typeface="Tahoma"/>
                <a:cs typeface="Tahoma"/>
              </a:rPr>
              <a:t>скорой </a:t>
            </a:r>
            <a:r>
              <a:rPr dirty="0" sz="1600" b="1">
                <a:latin typeface="Tahoma"/>
                <a:cs typeface="Tahoma"/>
              </a:rPr>
              <a:t>медицинской</a:t>
            </a:r>
            <a:r>
              <a:rPr dirty="0" sz="1600" spc="-7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помощи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4976" y="2383535"/>
            <a:ext cx="5706110" cy="4331335"/>
          </a:xfrm>
          <a:custGeom>
            <a:avLst/>
            <a:gdLst/>
            <a:ahLst/>
            <a:cxnLst/>
            <a:rect l="l" t="t" r="r" b="b"/>
            <a:pathLst>
              <a:path w="5706109" h="4331334">
                <a:moveTo>
                  <a:pt x="5705856" y="0"/>
                </a:moveTo>
                <a:lnTo>
                  <a:pt x="0" y="0"/>
                </a:lnTo>
                <a:lnTo>
                  <a:pt x="0" y="4331208"/>
                </a:lnTo>
                <a:lnTo>
                  <a:pt x="5705856" y="4331208"/>
                </a:lnTo>
                <a:lnTo>
                  <a:pt x="5705856" y="0"/>
                </a:lnTo>
                <a:close/>
              </a:path>
            </a:pathLst>
          </a:custGeom>
          <a:solidFill>
            <a:srgbClr val="005390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1168" y="2426207"/>
            <a:ext cx="5882640" cy="4331335"/>
          </a:xfrm>
          <a:custGeom>
            <a:avLst/>
            <a:gdLst/>
            <a:ahLst/>
            <a:cxnLst/>
            <a:rect l="l" t="t" r="r" b="b"/>
            <a:pathLst>
              <a:path w="5882640" h="4331334">
                <a:moveTo>
                  <a:pt x="5882640" y="0"/>
                </a:moveTo>
                <a:lnTo>
                  <a:pt x="0" y="0"/>
                </a:lnTo>
                <a:lnTo>
                  <a:pt x="0" y="4331208"/>
                </a:lnTo>
                <a:lnTo>
                  <a:pt x="5882640" y="4331208"/>
                </a:lnTo>
                <a:lnTo>
                  <a:pt x="5882640" y="0"/>
                </a:lnTo>
                <a:close/>
              </a:path>
            </a:pathLst>
          </a:custGeom>
          <a:solidFill>
            <a:srgbClr val="E36C09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14929" y="126872"/>
            <a:ext cx="879538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АЛГОРИТМ ДЕЙСТВИЙ МЕДИЦИНСКИХ РАБОТНИКОВ,</a:t>
            </a:r>
            <a:r>
              <a:rPr dirty="0" sz="1800" spc="10"/>
              <a:t> </a:t>
            </a:r>
            <a:r>
              <a:rPr dirty="0" sz="1800" spc="-5"/>
              <a:t>ОКАЗЫВАЮЩИХ</a:t>
            </a:r>
            <a:endParaRPr sz="1800"/>
          </a:p>
          <a:p>
            <a:pPr algn="ctr">
              <a:lnSpc>
                <a:spcPct val="100000"/>
              </a:lnSpc>
            </a:pPr>
            <a:r>
              <a:rPr dirty="0" sz="1800" spc="-5"/>
              <a:t>МЕДИЦИНСКУЮ </a:t>
            </a:r>
            <a:r>
              <a:rPr dirty="0" sz="1800"/>
              <a:t>ПОМОЩЬ В </a:t>
            </a:r>
            <a:r>
              <a:rPr dirty="0" sz="1800" spc="-5"/>
              <a:t>АМБУЛАТОРНЫХ УСЛОВИЯХ, </a:t>
            </a:r>
            <a:r>
              <a:rPr dirty="0" sz="1800"/>
              <a:t>В ТОМ </a:t>
            </a:r>
            <a:r>
              <a:rPr dirty="0" sz="1800" spc="-5"/>
              <a:t>ЧИСЛЕ </a:t>
            </a:r>
            <a:r>
              <a:rPr dirty="0" sz="1800"/>
              <a:t>НА</a:t>
            </a:r>
            <a:r>
              <a:rPr dirty="0" sz="1800" spc="-5"/>
              <a:t> ДОМУ,</a:t>
            </a:r>
            <a:endParaRPr sz="1800"/>
          </a:p>
        </p:txBody>
      </p:sp>
      <p:sp>
        <p:nvSpPr>
          <p:cNvPr id="5" name="object 5"/>
          <p:cNvSpPr txBox="1"/>
          <p:nvPr/>
        </p:nvSpPr>
        <p:spPr>
          <a:xfrm>
            <a:off x="572820" y="2592705"/>
            <a:ext cx="5235575" cy="20396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5" b="1">
                <a:latin typeface="Tahoma"/>
                <a:cs typeface="Tahoma"/>
              </a:rPr>
              <a:t>Лёгкое</a:t>
            </a:r>
            <a:r>
              <a:rPr dirty="0" sz="1600" spc="-15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течение: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изоляция на </a:t>
            </a:r>
            <a:r>
              <a:rPr dirty="0" sz="1600" spc="-5">
                <a:latin typeface="Tahoma"/>
                <a:cs typeface="Tahoma"/>
              </a:rPr>
              <a:t>дому </a:t>
            </a: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5">
                <a:latin typeface="Tahoma"/>
                <a:cs typeface="Tahoma"/>
              </a:rPr>
              <a:t>14</a:t>
            </a:r>
            <a:r>
              <a:rPr dirty="0" sz="1600" spc="-8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дней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взятие биоматериала (мазок из</a:t>
            </a:r>
            <a:r>
              <a:rPr dirty="0" sz="1600" spc="-10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носо-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 spc="-5">
                <a:latin typeface="Tahoma"/>
                <a:cs typeface="Tahoma"/>
              </a:rPr>
              <a:t>ротоглотки) </a:t>
            </a:r>
            <a:r>
              <a:rPr dirty="0" sz="1600" spc="5">
                <a:latin typeface="Tahoma"/>
                <a:cs typeface="Tahoma"/>
              </a:rPr>
              <a:t>(в </a:t>
            </a:r>
            <a:r>
              <a:rPr dirty="0" sz="1600">
                <a:latin typeface="Tahoma"/>
                <a:cs typeface="Tahoma"/>
              </a:rPr>
              <a:t>1,3,11 </a:t>
            </a:r>
            <a:r>
              <a:rPr dirty="0" sz="1600" spc="-5">
                <a:latin typeface="Tahoma"/>
                <a:cs typeface="Tahoma"/>
              </a:rPr>
              <a:t>день</a:t>
            </a:r>
            <a:r>
              <a:rPr dirty="0" sz="1600" spc="-7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обращения)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контроль </a:t>
            </a:r>
            <a:r>
              <a:rPr dirty="0" sz="1600" spc="-5">
                <a:latin typeface="Tahoma"/>
                <a:cs typeface="Tahoma"/>
              </a:rPr>
              <a:t>результатов </a:t>
            </a:r>
            <a:r>
              <a:rPr dirty="0" sz="1600">
                <a:latin typeface="Tahoma"/>
                <a:cs typeface="Tahoma"/>
              </a:rPr>
              <a:t>мазка </a:t>
            </a:r>
            <a:r>
              <a:rPr dirty="0" sz="1600" spc="-5">
                <a:latin typeface="Tahoma"/>
                <a:cs typeface="Tahoma"/>
              </a:rPr>
              <a:t>через</a:t>
            </a:r>
            <a:r>
              <a:rPr dirty="0" sz="1600" spc="-1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день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5">
                <a:latin typeface="Tahoma"/>
                <a:cs typeface="Tahoma"/>
              </a:rPr>
              <a:t>назначение</a:t>
            </a:r>
            <a:r>
              <a:rPr dirty="0" sz="1600" spc="-7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лечения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оформление </a:t>
            </a:r>
            <a:r>
              <a:rPr dirty="0" sz="1600" spc="-5">
                <a:latin typeface="Tahoma"/>
                <a:cs typeface="Tahoma"/>
              </a:rPr>
              <a:t>листка нетрудоспособности </a:t>
            </a: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5">
                <a:latin typeface="Tahoma"/>
                <a:cs typeface="Tahoma"/>
              </a:rPr>
              <a:t>14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дней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79070" rIns="0" bIns="0" rtlCol="0" vert="horz">
            <a:spAutoFit/>
          </a:bodyPr>
          <a:lstStyle/>
          <a:p>
            <a:pPr marL="408940" marR="12065">
              <a:lnSpc>
                <a:spcPct val="100000"/>
              </a:lnSpc>
              <a:spcBef>
                <a:spcPts val="1410"/>
              </a:spcBef>
            </a:pPr>
            <a:r>
              <a:rPr dirty="0"/>
              <a:t>Тактика:</a:t>
            </a:r>
          </a:p>
          <a:p>
            <a:pPr marL="695325" marR="1206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95325" algn="l"/>
                <a:tab pos="695960" algn="l"/>
              </a:tabLst>
            </a:pPr>
            <a:r>
              <a:rPr dirty="0" spc="-5" b="0">
                <a:latin typeface="Tahoma"/>
                <a:cs typeface="Tahoma"/>
              </a:rPr>
              <a:t>выдача листка нетрудоспособности </a:t>
            </a:r>
            <a:r>
              <a:rPr dirty="0" b="0">
                <a:latin typeface="Tahoma"/>
                <a:cs typeface="Tahoma"/>
              </a:rPr>
              <a:t>на </a:t>
            </a:r>
            <a:r>
              <a:rPr dirty="0" spc="5" b="0">
                <a:latin typeface="Tahoma"/>
                <a:cs typeface="Tahoma"/>
              </a:rPr>
              <a:t>14</a:t>
            </a:r>
            <a:r>
              <a:rPr dirty="0" spc="-30" b="0">
                <a:latin typeface="Tahoma"/>
                <a:cs typeface="Tahoma"/>
              </a:rPr>
              <a:t> </a:t>
            </a:r>
            <a:r>
              <a:rPr dirty="0" spc="-5" b="0">
                <a:latin typeface="Tahoma"/>
                <a:cs typeface="Tahoma"/>
              </a:rPr>
              <a:t>дней</a:t>
            </a:r>
          </a:p>
          <a:p>
            <a:pPr marL="695325" marR="1206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95325" algn="l"/>
                <a:tab pos="695960" algn="l"/>
              </a:tabLst>
            </a:pPr>
            <a:r>
              <a:rPr dirty="0" spc="-5" b="0">
                <a:latin typeface="Tahoma"/>
                <a:cs typeface="Tahoma"/>
              </a:rPr>
              <a:t>изоляция </a:t>
            </a:r>
            <a:r>
              <a:rPr dirty="0" b="0">
                <a:latin typeface="Tahoma"/>
                <a:cs typeface="Tahoma"/>
              </a:rPr>
              <a:t>на </a:t>
            </a:r>
            <a:r>
              <a:rPr dirty="0" spc="-5" b="0">
                <a:latin typeface="Tahoma"/>
                <a:cs typeface="Tahoma"/>
              </a:rPr>
              <a:t>дому </a:t>
            </a:r>
            <a:r>
              <a:rPr dirty="0" b="0">
                <a:latin typeface="Tahoma"/>
                <a:cs typeface="Tahoma"/>
              </a:rPr>
              <a:t>на </a:t>
            </a:r>
            <a:r>
              <a:rPr dirty="0" spc="5" b="0">
                <a:latin typeface="Tahoma"/>
                <a:cs typeface="Tahoma"/>
              </a:rPr>
              <a:t>14</a:t>
            </a:r>
            <a:r>
              <a:rPr dirty="0" spc="-60" b="0">
                <a:latin typeface="Tahoma"/>
                <a:cs typeface="Tahoma"/>
              </a:rPr>
              <a:t> </a:t>
            </a:r>
            <a:r>
              <a:rPr dirty="0" spc="-5" b="0">
                <a:latin typeface="Tahoma"/>
                <a:cs typeface="Tahoma"/>
              </a:rPr>
              <a:t>дней</a:t>
            </a:r>
          </a:p>
          <a:p>
            <a:pPr marL="408940" marR="12065">
              <a:lnSpc>
                <a:spcPct val="100000"/>
              </a:lnSpc>
              <a:spcBef>
                <a:spcPts val="600"/>
              </a:spcBef>
            </a:pPr>
            <a:r>
              <a:rPr dirty="0"/>
              <a:t>Врач обязан проинформировать</a:t>
            </a:r>
            <a:r>
              <a:rPr dirty="0" spc="-65"/>
              <a:t> </a:t>
            </a:r>
            <a:r>
              <a:rPr dirty="0"/>
              <a:t>пациента</a:t>
            </a:r>
          </a:p>
          <a:p>
            <a:pPr marL="408940" marR="12065">
              <a:lnSpc>
                <a:spcPct val="100000"/>
              </a:lnSpc>
            </a:pPr>
            <a:r>
              <a:rPr dirty="0" spc="5"/>
              <a:t>o</a:t>
            </a:r>
            <a:r>
              <a:rPr dirty="0" spc="-5"/>
              <a:t> </a:t>
            </a:r>
            <a:r>
              <a:rPr dirty="0"/>
              <a:t>нижеследующем:</a:t>
            </a:r>
          </a:p>
          <a:p>
            <a:pPr marL="695325" marR="94932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695325" algn="l"/>
                <a:tab pos="695960" algn="l"/>
              </a:tabLst>
            </a:pPr>
            <a:r>
              <a:rPr dirty="0" spc="-5" b="0">
                <a:latin typeface="Tahoma"/>
                <a:cs typeface="Tahoma"/>
              </a:rPr>
              <a:t>Необходимости </a:t>
            </a:r>
            <a:r>
              <a:rPr dirty="0" b="0">
                <a:latin typeface="Tahoma"/>
                <a:cs typeface="Tahoma"/>
              </a:rPr>
              <a:t>находиться </a:t>
            </a:r>
            <a:r>
              <a:rPr dirty="0" spc="-5" b="0">
                <a:latin typeface="Tahoma"/>
                <a:cs typeface="Tahoma"/>
              </a:rPr>
              <a:t>дома </a:t>
            </a:r>
            <a:r>
              <a:rPr dirty="0" b="0">
                <a:latin typeface="Tahoma"/>
                <a:cs typeface="Tahoma"/>
              </a:rPr>
              <a:t>и запрете  </a:t>
            </a:r>
            <a:r>
              <a:rPr dirty="0" spc="-5" b="0">
                <a:latin typeface="Tahoma"/>
                <a:cs typeface="Tahoma"/>
              </a:rPr>
              <a:t>покидать</a:t>
            </a:r>
            <a:r>
              <a:rPr dirty="0" spc="-20" b="0">
                <a:latin typeface="Tahoma"/>
                <a:cs typeface="Tahoma"/>
              </a:rPr>
              <a:t> </a:t>
            </a:r>
            <a:r>
              <a:rPr dirty="0" spc="-5" b="0">
                <a:latin typeface="Tahoma"/>
                <a:cs typeface="Tahoma"/>
              </a:rPr>
              <a:t>дом</a:t>
            </a:r>
          </a:p>
          <a:p>
            <a:pPr marL="695325" marR="407034" indent="-287020">
              <a:lnSpc>
                <a:spcPct val="100000"/>
              </a:lnSpc>
              <a:buFont typeface="Arial"/>
              <a:buChar char="•"/>
              <a:tabLst>
                <a:tab pos="695325" algn="l"/>
                <a:tab pos="695960" algn="l"/>
              </a:tabLst>
            </a:pPr>
            <a:r>
              <a:rPr dirty="0" spc="5" b="0">
                <a:latin typeface="Tahoma"/>
                <a:cs typeface="Tahoma"/>
              </a:rPr>
              <a:t>В </a:t>
            </a:r>
            <a:r>
              <a:rPr dirty="0" spc="-5" b="0">
                <a:latin typeface="Tahoma"/>
                <a:cs typeface="Tahoma"/>
              </a:rPr>
              <a:t>случае </a:t>
            </a:r>
            <a:r>
              <a:rPr dirty="0" b="0">
                <a:latin typeface="Tahoma"/>
                <a:cs typeface="Tahoma"/>
              </a:rPr>
              <a:t>появления симптомов </a:t>
            </a:r>
            <a:r>
              <a:rPr dirty="0" spc="-5" b="0">
                <a:latin typeface="Tahoma"/>
                <a:cs typeface="Tahoma"/>
              </a:rPr>
              <a:t>ОРВИ </a:t>
            </a:r>
            <a:r>
              <a:rPr dirty="0" b="0">
                <a:latin typeface="Tahoma"/>
                <a:cs typeface="Tahoma"/>
              </a:rPr>
              <a:t>или</a:t>
            </a:r>
            <a:r>
              <a:rPr dirty="0" spc="-125" b="0">
                <a:latin typeface="Tahoma"/>
                <a:cs typeface="Tahoma"/>
              </a:rPr>
              <a:t> </a:t>
            </a:r>
            <a:r>
              <a:rPr dirty="0" b="0">
                <a:latin typeface="Tahoma"/>
                <a:cs typeface="Tahoma"/>
              </a:rPr>
              <a:t>других  заболеваний незамедлительного </a:t>
            </a:r>
            <a:r>
              <a:rPr dirty="0" spc="-5" b="0">
                <a:latin typeface="Tahoma"/>
                <a:cs typeface="Tahoma"/>
              </a:rPr>
              <a:t>вызова врача  </a:t>
            </a:r>
            <a:r>
              <a:rPr dirty="0" b="0">
                <a:latin typeface="Tahoma"/>
                <a:cs typeface="Tahoma"/>
              </a:rPr>
              <a:t>на</a:t>
            </a:r>
            <a:r>
              <a:rPr dirty="0" spc="-30" b="0">
                <a:latin typeface="Tahoma"/>
                <a:cs typeface="Tahoma"/>
              </a:rPr>
              <a:t> </a:t>
            </a:r>
            <a:r>
              <a:rPr dirty="0" spc="-10" b="0">
                <a:latin typeface="Tahoma"/>
                <a:cs typeface="Tahoma"/>
              </a:rPr>
              <a:t>дом</a:t>
            </a:r>
          </a:p>
          <a:p>
            <a:pPr marR="12065">
              <a:lnSpc>
                <a:spcPct val="100000"/>
              </a:lnSpc>
            </a:pPr>
            <a:endParaRPr sz="1900">
              <a:latin typeface="Tahoma"/>
              <a:cs typeface="Tahoma"/>
            </a:endParaRPr>
          </a:p>
          <a:p>
            <a:pPr marR="12065">
              <a:lnSpc>
                <a:spcPct val="100000"/>
              </a:lnSpc>
            </a:pPr>
            <a:endParaRPr sz="1900">
              <a:latin typeface="Tahoma"/>
              <a:cs typeface="Tahoma"/>
            </a:endParaRPr>
          </a:p>
          <a:p>
            <a:pPr marR="12065">
              <a:lnSpc>
                <a:spcPct val="100000"/>
              </a:lnSpc>
            </a:pPr>
            <a:endParaRPr sz="1900">
              <a:latin typeface="Tahoma"/>
              <a:cs typeface="Tahoma"/>
            </a:endParaRPr>
          </a:p>
          <a:p>
            <a:pPr marR="12065">
              <a:lnSpc>
                <a:spcPct val="100000"/>
              </a:lnSpc>
              <a:spcBef>
                <a:spcPts val="30"/>
              </a:spcBef>
            </a:pPr>
            <a:endParaRPr sz="2550">
              <a:latin typeface="Tahoma"/>
              <a:cs typeface="Tahoma"/>
            </a:endParaRPr>
          </a:p>
          <a:p>
            <a:pPr algn="r">
              <a:lnSpc>
                <a:spcPct val="100000"/>
              </a:lnSpc>
            </a:pPr>
            <a:r>
              <a:rPr dirty="0" sz="1100" spc="-10">
                <a:solidFill>
                  <a:srgbClr val="BEBEBE"/>
                </a:solidFill>
              </a:rPr>
              <a:t>29</a:t>
            </a:r>
            <a:endParaRPr sz="1100"/>
          </a:p>
        </p:txBody>
      </p:sp>
      <p:sp>
        <p:nvSpPr>
          <p:cNvPr id="7" name="object 7"/>
          <p:cNvSpPr txBox="1"/>
          <p:nvPr/>
        </p:nvSpPr>
        <p:spPr>
          <a:xfrm>
            <a:off x="603910" y="4929581"/>
            <a:ext cx="5179060" cy="17348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b="1">
                <a:latin typeface="Tahoma"/>
                <a:cs typeface="Tahoma"/>
              </a:rPr>
              <a:t>Тяжёлое</a:t>
            </a:r>
            <a:r>
              <a:rPr dirty="0" sz="1600" spc="-40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течение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декомпенсации </a:t>
            </a:r>
            <a:r>
              <a:rPr dirty="0" sz="1600">
                <a:latin typeface="Tahoma"/>
                <a:cs typeface="Tahoma"/>
              </a:rPr>
              <a:t>по </a:t>
            </a:r>
            <a:r>
              <a:rPr dirty="0" sz="1600" spc="-5">
                <a:latin typeface="Tahoma"/>
                <a:cs typeface="Tahoma"/>
              </a:rPr>
              <a:t>основному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заболеванию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SPo2≤90</a:t>
            </a:r>
            <a:r>
              <a:rPr dirty="0" sz="1600" spc="-20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%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температура </a:t>
            </a:r>
            <a:r>
              <a:rPr dirty="0" sz="1600" spc="-5">
                <a:latin typeface="Tahoma"/>
                <a:cs typeface="Tahoma"/>
              </a:rPr>
              <a:t>тела </a:t>
            </a:r>
            <a:r>
              <a:rPr dirty="0" sz="1600" spc="5">
                <a:latin typeface="Tahoma"/>
                <a:cs typeface="Tahoma"/>
              </a:rPr>
              <a:t>&gt;38,5</a:t>
            </a:r>
            <a:r>
              <a:rPr dirty="0" sz="1600" spc="-80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C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выраженная </a:t>
            </a:r>
            <a:r>
              <a:rPr dirty="0" sz="1600" spc="-5">
                <a:latin typeface="Tahoma"/>
                <a:cs typeface="Tahoma"/>
              </a:rPr>
              <a:t>интоксикация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г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latin typeface="Tahoma"/>
                <a:cs typeface="Tahoma"/>
              </a:rPr>
              <a:t>госпитализация специализированной</a:t>
            </a:r>
            <a:r>
              <a:rPr dirty="0" sz="1600" spc="-8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выездной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latin typeface="Tahoma"/>
                <a:cs typeface="Tahoma"/>
              </a:rPr>
              <a:t>бригадой </a:t>
            </a:r>
            <a:r>
              <a:rPr dirty="0" sz="1600" spc="-5" b="1">
                <a:latin typeface="Tahoma"/>
                <a:cs typeface="Tahoma"/>
              </a:rPr>
              <a:t>скорой </a:t>
            </a:r>
            <a:r>
              <a:rPr dirty="0" sz="1600" b="1">
                <a:latin typeface="Tahoma"/>
                <a:cs typeface="Tahoma"/>
              </a:rPr>
              <a:t>медицинской</a:t>
            </a:r>
            <a:r>
              <a:rPr dirty="0" sz="1600" spc="-8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помощи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1168" y="2087879"/>
            <a:ext cx="5882640" cy="338455"/>
          </a:xfrm>
          <a:custGeom>
            <a:avLst/>
            <a:gdLst/>
            <a:ahLst/>
            <a:cxnLst/>
            <a:rect l="l" t="t" r="r" b="b"/>
            <a:pathLst>
              <a:path w="5882640" h="338455">
                <a:moveTo>
                  <a:pt x="5826252" y="0"/>
                </a:moveTo>
                <a:lnTo>
                  <a:pt x="56388" y="0"/>
                </a:lnTo>
                <a:lnTo>
                  <a:pt x="34440" y="4435"/>
                </a:lnTo>
                <a:lnTo>
                  <a:pt x="16516" y="16525"/>
                </a:lnTo>
                <a:lnTo>
                  <a:pt x="4431" y="34450"/>
                </a:lnTo>
                <a:lnTo>
                  <a:pt x="0" y="56387"/>
                </a:lnTo>
                <a:lnTo>
                  <a:pt x="0" y="338328"/>
                </a:lnTo>
                <a:lnTo>
                  <a:pt x="5882640" y="338328"/>
                </a:lnTo>
                <a:lnTo>
                  <a:pt x="5882640" y="56387"/>
                </a:lnTo>
                <a:lnTo>
                  <a:pt x="5878204" y="34450"/>
                </a:lnTo>
                <a:lnTo>
                  <a:pt x="5866114" y="16525"/>
                </a:lnTo>
                <a:lnTo>
                  <a:pt x="5848189" y="4435"/>
                </a:lnTo>
                <a:lnTo>
                  <a:pt x="58262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84976" y="2087879"/>
            <a:ext cx="5706110" cy="338455"/>
          </a:xfrm>
          <a:custGeom>
            <a:avLst/>
            <a:gdLst/>
            <a:ahLst/>
            <a:cxnLst/>
            <a:rect l="l" t="t" r="r" b="b"/>
            <a:pathLst>
              <a:path w="5706109" h="338455">
                <a:moveTo>
                  <a:pt x="5649468" y="0"/>
                </a:moveTo>
                <a:lnTo>
                  <a:pt x="56387" y="0"/>
                </a:lnTo>
                <a:lnTo>
                  <a:pt x="34450" y="4435"/>
                </a:lnTo>
                <a:lnTo>
                  <a:pt x="16525" y="16525"/>
                </a:lnTo>
                <a:lnTo>
                  <a:pt x="4435" y="34450"/>
                </a:lnTo>
                <a:lnTo>
                  <a:pt x="0" y="56387"/>
                </a:lnTo>
                <a:lnTo>
                  <a:pt x="0" y="338328"/>
                </a:lnTo>
                <a:lnTo>
                  <a:pt x="5705856" y="338328"/>
                </a:lnTo>
                <a:lnTo>
                  <a:pt x="5705856" y="56387"/>
                </a:lnTo>
                <a:lnTo>
                  <a:pt x="5701420" y="34450"/>
                </a:lnTo>
                <a:lnTo>
                  <a:pt x="5689330" y="16525"/>
                </a:lnTo>
                <a:lnTo>
                  <a:pt x="5671405" y="4435"/>
                </a:lnTo>
                <a:lnTo>
                  <a:pt x="5649468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02004" y="521461"/>
            <a:ext cx="10399395" cy="1867535"/>
          </a:xfrm>
          <a:prstGeom prst="rect">
            <a:avLst/>
          </a:prstGeom>
        </p:spPr>
        <p:txBody>
          <a:bodyPr wrap="square" lIns="0" tIns="167005" rIns="0" bIns="0" rtlCol="0" vert="horz">
            <a:spAutoFit/>
          </a:bodyPr>
          <a:lstStyle/>
          <a:p>
            <a:pPr marL="2212975">
              <a:lnSpc>
                <a:spcPct val="100000"/>
              </a:lnSpc>
              <a:spcBef>
                <a:spcPts val="1315"/>
              </a:spcBef>
            </a:pPr>
            <a:r>
              <a:rPr dirty="0" sz="1800" spc="-5">
                <a:latin typeface="Tahoma"/>
                <a:cs typeface="Tahoma"/>
              </a:rPr>
              <a:t>ПАЦИЕНТАМ </a:t>
            </a:r>
            <a:r>
              <a:rPr dirty="0" sz="1800">
                <a:latin typeface="Tahoma"/>
                <a:cs typeface="Tahoma"/>
              </a:rPr>
              <a:t>С </a:t>
            </a:r>
            <a:r>
              <a:rPr dirty="0" sz="1800" spc="-5">
                <a:latin typeface="Tahoma"/>
                <a:cs typeface="Tahoma"/>
              </a:rPr>
              <a:t>ОСТРЫМИ РЕСПИРАТОРНЫМИ ВИРУСНЫМИ</a:t>
            </a:r>
            <a:r>
              <a:rPr dirty="0" sz="1800" spc="-5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ИНФЕКЦИЯМИ</a:t>
            </a:r>
            <a:endParaRPr sz="1800">
              <a:latin typeface="Tahoma"/>
              <a:cs typeface="Tahoma"/>
            </a:endParaRPr>
          </a:p>
          <a:p>
            <a:pPr algn="ctr" marL="12700" marR="5080">
              <a:lnSpc>
                <a:spcPct val="100000"/>
              </a:lnSpc>
              <a:spcBef>
                <a:spcPts val="1215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Контактный: был контакт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 вернувшимся с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территории, где зарегистрированы случаи  новой коронавирусной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инфекции (вернувшийся с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респираторными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симптомами.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Без  подтверждённой коронавирусной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инфекции)</a:t>
            </a:r>
            <a:r>
              <a:rPr dirty="0" sz="1800" spc="6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(II)</a:t>
            </a:r>
            <a:endParaRPr sz="1800">
              <a:latin typeface="Tahoma"/>
              <a:cs typeface="Tahoma"/>
            </a:endParaRPr>
          </a:p>
          <a:p>
            <a:pPr algn="ctr" marL="43815">
              <a:lnSpc>
                <a:spcPct val="100000"/>
              </a:lnSpc>
              <a:spcBef>
                <a:spcPts val="1510"/>
              </a:spcBef>
              <a:tabLst>
                <a:tab pos="5922645" algn="l"/>
              </a:tabLst>
            </a:pPr>
            <a:r>
              <a:rPr dirty="0" sz="1600" spc="-5" b="1">
                <a:solidFill>
                  <a:srgbClr val="FFFFFF"/>
                </a:solidFill>
                <a:latin typeface="Tahoma"/>
                <a:cs typeface="Tahoma"/>
              </a:rPr>
              <a:t>Есть</a:t>
            </a:r>
            <a:r>
              <a:rPr dirty="0" sz="1600" spc="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симптомы</a:t>
            </a:r>
            <a:r>
              <a:rPr dirty="0" sz="16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ОРВИ	Нет симптомов</a:t>
            </a:r>
            <a:r>
              <a:rPr dirty="0" sz="1600" spc="-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ОРВИ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1264" y="204977"/>
            <a:ext cx="848233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15">
                <a:latin typeface="Arial"/>
                <a:cs typeface="Arial"/>
              </a:rPr>
              <a:t>СОЗДАНИЕ </a:t>
            </a:r>
            <a:r>
              <a:rPr dirty="0" sz="2000" spc="-25">
                <a:latin typeface="Arial"/>
                <a:cs typeface="Arial"/>
              </a:rPr>
              <a:t>ФЕДЕРАЛЬНЫХ </a:t>
            </a:r>
            <a:r>
              <a:rPr dirty="0" sz="2000" spc="-20">
                <a:latin typeface="Arial"/>
                <a:cs typeface="Arial"/>
              </a:rPr>
              <a:t>ДИСТАНЦИОННЫХ</a:t>
            </a:r>
            <a:r>
              <a:rPr dirty="0" sz="2000" spc="315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КОНСУЛЬТАТИВНЫХ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01264" y="509473"/>
            <a:ext cx="6325235" cy="3295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latin typeface="Arial"/>
                <a:cs typeface="Arial"/>
              </a:rPr>
              <a:t>ЦЕНТРОВ АНЕСТЕЗИОЛОГИИ-</a:t>
            </a:r>
            <a:r>
              <a:rPr dirty="0" spc="85">
                <a:latin typeface="Arial"/>
                <a:cs typeface="Arial"/>
              </a:rPr>
              <a:t> </a:t>
            </a:r>
            <a:r>
              <a:rPr dirty="0" spc="-30">
                <a:latin typeface="Arial"/>
                <a:cs typeface="Arial"/>
              </a:rPr>
              <a:t>РЕАНИМАТОЛОГИИ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858625" y="6485635"/>
            <a:ext cx="11493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BEBEBE"/>
                </a:solidFill>
                <a:latin typeface="Tahoma"/>
                <a:cs typeface="Tahoma"/>
              </a:rPr>
              <a:t>3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6973" y="2205355"/>
            <a:ext cx="124079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ФДРКЦ</a:t>
            </a:r>
            <a:r>
              <a:rPr dirty="0" sz="1600" spc="-12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для  взрослых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7138" y="2027681"/>
            <a:ext cx="7449820" cy="758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5">
                <a:latin typeface="Tahoma"/>
                <a:cs typeface="Tahoma"/>
              </a:rPr>
              <a:t>базе </a:t>
            </a:r>
            <a:r>
              <a:rPr dirty="0" sz="1600">
                <a:latin typeface="Tahoma"/>
                <a:cs typeface="Tahoma"/>
              </a:rPr>
              <a:t>Федерального </a:t>
            </a:r>
            <a:r>
              <a:rPr dirty="0" sz="1600" spc="-5">
                <a:latin typeface="Tahoma"/>
                <a:cs typeface="Tahoma"/>
              </a:rPr>
              <a:t>государственного </a:t>
            </a:r>
            <a:r>
              <a:rPr dirty="0" sz="1600">
                <a:latin typeface="Tahoma"/>
                <a:cs typeface="Tahoma"/>
              </a:rPr>
              <a:t>автономного</a:t>
            </a:r>
            <a:r>
              <a:rPr dirty="0" sz="1600" spc="-8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образовательного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учреждения высшего </a:t>
            </a:r>
            <a:r>
              <a:rPr dirty="0" sz="1600">
                <a:latin typeface="Tahoma"/>
                <a:cs typeface="Tahoma"/>
              </a:rPr>
              <a:t>образования </a:t>
            </a:r>
            <a:r>
              <a:rPr dirty="0" sz="1600" spc="5" b="1">
                <a:latin typeface="Tahoma"/>
                <a:cs typeface="Tahoma"/>
              </a:rPr>
              <a:t>Первый </a:t>
            </a:r>
            <a:r>
              <a:rPr dirty="0" sz="1600" spc="-5" b="1">
                <a:latin typeface="Tahoma"/>
                <a:cs typeface="Tahoma"/>
              </a:rPr>
              <a:t>Московский</a:t>
            </a:r>
            <a:r>
              <a:rPr dirty="0" sz="1600" spc="-1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государственный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spc="5" b="1">
                <a:latin typeface="Tahoma"/>
                <a:cs typeface="Tahoma"/>
              </a:rPr>
              <a:t>медицинский </a:t>
            </a:r>
            <a:r>
              <a:rPr dirty="0" sz="1600" b="1">
                <a:latin typeface="Tahoma"/>
                <a:cs typeface="Tahoma"/>
              </a:rPr>
              <a:t>университет </a:t>
            </a:r>
            <a:r>
              <a:rPr dirty="0" sz="1600" spc="5" b="1">
                <a:latin typeface="Tahoma"/>
                <a:cs typeface="Tahoma"/>
              </a:rPr>
              <a:t>имени </a:t>
            </a:r>
            <a:r>
              <a:rPr dirty="0" sz="1600" b="1">
                <a:latin typeface="Tahoma"/>
                <a:cs typeface="Tahoma"/>
              </a:rPr>
              <a:t>И.М. Сеченова </a:t>
            </a:r>
            <a:r>
              <a:rPr dirty="0" sz="1600">
                <a:latin typeface="Tahoma"/>
                <a:cs typeface="Tahoma"/>
              </a:rPr>
              <a:t>Минздрава</a:t>
            </a:r>
            <a:r>
              <a:rPr dirty="0" sz="1600" spc="-28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России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96973" y="3309874"/>
            <a:ext cx="1088390" cy="51498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ФДРКЦ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для</a:t>
            </a:r>
            <a:r>
              <a:rPr dirty="0" sz="1600" spc="-8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детей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64005" y="1047953"/>
            <a:ext cx="8330565" cy="575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Консультативные центры </a:t>
            </a:r>
            <a:r>
              <a:rPr dirty="0" sz="1800" spc="-10" b="1">
                <a:solidFill>
                  <a:srgbClr val="FF0000"/>
                </a:solidFill>
                <a:latin typeface="Tahoma"/>
                <a:cs typeface="Tahoma"/>
              </a:rPr>
              <a:t>по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вопросам диагностики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и лечения</a:t>
            </a:r>
            <a:r>
              <a:rPr dirty="0" sz="1800" spc="15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новой</a:t>
            </a:r>
            <a:endParaRPr sz="1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коронавирусной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инфекции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COVID-19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и</a:t>
            </a:r>
            <a:r>
              <a:rPr dirty="0" sz="1800" spc="3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пневмоний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17138" y="3091052"/>
            <a:ext cx="8272145" cy="1002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5">
                <a:latin typeface="Tahoma"/>
                <a:cs typeface="Tahoma"/>
              </a:rPr>
              <a:t>базе </a:t>
            </a:r>
            <a:r>
              <a:rPr dirty="0" sz="1600">
                <a:latin typeface="Tahoma"/>
                <a:cs typeface="Tahoma"/>
              </a:rPr>
              <a:t>обособленного </a:t>
            </a:r>
            <a:r>
              <a:rPr dirty="0" sz="1600" spc="-5">
                <a:latin typeface="Tahoma"/>
                <a:cs typeface="Tahoma"/>
              </a:rPr>
              <a:t>структурного </a:t>
            </a:r>
            <a:r>
              <a:rPr dirty="0" sz="1600">
                <a:latin typeface="Tahoma"/>
                <a:cs typeface="Tahoma"/>
              </a:rPr>
              <a:t>подразделения - Российская </a:t>
            </a:r>
            <a:r>
              <a:rPr dirty="0" sz="1600" spc="-5">
                <a:latin typeface="Tahoma"/>
                <a:cs typeface="Tahoma"/>
              </a:rPr>
              <a:t>детская клиническая  </a:t>
            </a:r>
            <a:r>
              <a:rPr dirty="0" sz="1600">
                <a:latin typeface="Tahoma"/>
                <a:cs typeface="Tahoma"/>
              </a:rPr>
              <a:t>больница федерального </a:t>
            </a:r>
            <a:r>
              <a:rPr dirty="0" sz="1600" spc="-5">
                <a:latin typeface="Tahoma"/>
                <a:cs typeface="Tahoma"/>
              </a:rPr>
              <a:t>государственного </a:t>
            </a:r>
            <a:r>
              <a:rPr dirty="0" sz="1600">
                <a:latin typeface="Tahoma"/>
                <a:cs typeface="Tahoma"/>
              </a:rPr>
              <a:t>автономного </a:t>
            </a:r>
            <a:r>
              <a:rPr dirty="0" sz="1600" spc="-5">
                <a:latin typeface="Tahoma"/>
                <a:cs typeface="Tahoma"/>
              </a:rPr>
              <a:t>образовательного учреждения  высшего </a:t>
            </a:r>
            <a:r>
              <a:rPr dirty="0" sz="1600">
                <a:latin typeface="Tahoma"/>
                <a:cs typeface="Tahoma"/>
              </a:rPr>
              <a:t>образования «</a:t>
            </a:r>
            <a:r>
              <a:rPr dirty="0" sz="1600" b="1">
                <a:latin typeface="Tahoma"/>
                <a:cs typeface="Tahoma"/>
              </a:rPr>
              <a:t>Российский национальный</a:t>
            </a:r>
            <a:r>
              <a:rPr dirty="0" sz="1600" spc="-12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исследовательский</a:t>
            </a:r>
            <a:endParaRPr sz="160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z="1600" spc="5" b="1">
                <a:latin typeface="Tahoma"/>
                <a:cs typeface="Tahoma"/>
              </a:rPr>
              <a:t>медицинский </a:t>
            </a:r>
            <a:r>
              <a:rPr dirty="0" sz="1600" b="1">
                <a:latin typeface="Tahoma"/>
                <a:cs typeface="Tahoma"/>
              </a:rPr>
              <a:t>университет </a:t>
            </a:r>
            <a:r>
              <a:rPr dirty="0" sz="1600" spc="5" b="1">
                <a:latin typeface="Tahoma"/>
                <a:cs typeface="Tahoma"/>
              </a:rPr>
              <a:t>имени </a:t>
            </a:r>
            <a:r>
              <a:rPr dirty="0" sz="1600" b="1">
                <a:latin typeface="Tahoma"/>
                <a:cs typeface="Tahoma"/>
              </a:rPr>
              <a:t>Н.И. Пирогова</a:t>
            </a:r>
            <a:r>
              <a:rPr dirty="0" sz="1600">
                <a:latin typeface="Tahoma"/>
                <a:cs typeface="Tahoma"/>
              </a:rPr>
              <a:t>» Минздрава</a:t>
            </a:r>
            <a:r>
              <a:rPr dirty="0" sz="1600" spc="-29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России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96973" y="4401692"/>
            <a:ext cx="1365250" cy="51498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ФДРКЦ</a:t>
            </a:r>
            <a:r>
              <a:rPr dirty="0" sz="1600" spc="-6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для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бе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р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е</a:t>
            </a:r>
            <a:r>
              <a:rPr dirty="0" sz="1600" spc="10" b="1">
                <a:solidFill>
                  <a:srgbClr val="005390"/>
                </a:solidFill>
                <a:latin typeface="Tahoma"/>
                <a:cs typeface="Tahoma"/>
              </a:rPr>
              <a:t>м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е</a:t>
            </a:r>
            <a:r>
              <a:rPr dirty="0" sz="1600" spc="15" b="1">
                <a:solidFill>
                  <a:srgbClr val="005390"/>
                </a:solidFill>
                <a:latin typeface="Tahoma"/>
                <a:cs typeface="Tahoma"/>
              </a:rPr>
              <a:t>н</a:t>
            </a:r>
            <a:r>
              <a:rPr dirty="0" sz="1600" spc="10" b="1">
                <a:solidFill>
                  <a:srgbClr val="005390"/>
                </a:solidFill>
                <a:latin typeface="Tahoma"/>
                <a:cs typeface="Tahoma"/>
              </a:rPr>
              <a:t>н</a:t>
            </a:r>
            <a:r>
              <a:rPr dirty="0" sz="1600" spc="-15" b="1">
                <a:solidFill>
                  <a:srgbClr val="005390"/>
                </a:solidFill>
                <a:latin typeface="Tahoma"/>
                <a:cs typeface="Tahoma"/>
              </a:rPr>
              <a:t>ы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х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17138" y="4302074"/>
            <a:ext cx="8060690" cy="7588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dirty="0" sz="1600" spc="5">
                <a:latin typeface="Tahoma"/>
                <a:cs typeface="Tahoma"/>
              </a:rPr>
              <a:t>на базе </a:t>
            </a:r>
            <a:r>
              <a:rPr dirty="0" sz="1600">
                <a:latin typeface="Tahoma"/>
                <a:cs typeface="Tahoma"/>
              </a:rPr>
              <a:t>федерального </a:t>
            </a:r>
            <a:r>
              <a:rPr dirty="0" sz="1600" spc="-5">
                <a:latin typeface="Tahoma"/>
                <a:cs typeface="Tahoma"/>
              </a:rPr>
              <a:t>государственного </a:t>
            </a:r>
            <a:r>
              <a:rPr dirty="0" sz="1600">
                <a:latin typeface="Tahoma"/>
                <a:cs typeface="Tahoma"/>
              </a:rPr>
              <a:t>бюджетного </a:t>
            </a:r>
            <a:r>
              <a:rPr dirty="0" sz="1600" spc="-5">
                <a:latin typeface="Tahoma"/>
                <a:cs typeface="Tahoma"/>
              </a:rPr>
              <a:t>учреждения </a:t>
            </a:r>
            <a:r>
              <a:rPr dirty="0" sz="1600" spc="5">
                <a:latin typeface="Tahoma"/>
                <a:cs typeface="Tahoma"/>
              </a:rPr>
              <a:t>«</a:t>
            </a:r>
            <a:r>
              <a:rPr dirty="0" sz="1600" spc="5" b="1">
                <a:latin typeface="Tahoma"/>
                <a:cs typeface="Tahoma"/>
              </a:rPr>
              <a:t>Национальный  медицинский </a:t>
            </a:r>
            <a:r>
              <a:rPr dirty="0" sz="1600" b="1">
                <a:latin typeface="Tahoma"/>
                <a:cs typeface="Tahoma"/>
              </a:rPr>
              <a:t>исследовательский </a:t>
            </a:r>
            <a:r>
              <a:rPr dirty="0" sz="1600" spc="5" b="1">
                <a:latin typeface="Tahoma"/>
                <a:cs typeface="Tahoma"/>
              </a:rPr>
              <a:t>центр </a:t>
            </a:r>
            <a:r>
              <a:rPr dirty="0" sz="1600" b="1">
                <a:latin typeface="Tahoma"/>
                <a:cs typeface="Tahoma"/>
              </a:rPr>
              <a:t>акушерства, гинекологии </a:t>
            </a:r>
            <a:r>
              <a:rPr dirty="0" sz="1600" spc="5" b="1">
                <a:latin typeface="Tahoma"/>
                <a:cs typeface="Tahoma"/>
              </a:rPr>
              <a:t>и  </a:t>
            </a:r>
            <a:r>
              <a:rPr dirty="0" sz="1600" b="1">
                <a:latin typeface="Tahoma"/>
                <a:cs typeface="Tahoma"/>
              </a:rPr>
              <a:t>перинатологии </a:t>
            </a:r>
            <a:r>
              <a:rPr dirty="0" sz="1600" spc="5" b="1">
                <a:latin typeface="Tahoma"/>
                <a:cs typeface="Tahoma"/>
              </a:rPr>
              <a:t>имени </a:t>
            </a:r>
            <a:r>
              <a:rPr dirty="0" sz="1600" b="1">
                <a:latin typeface="Tahoma"/>
                <a:cs typeface="Tahoma"/>
              </a:rPr>
              <a:t>академика В.И. </a:t>
            </a:r>
            <a:r>
              <a:rPr dirty="0" sz="1600" spc="5" b="1">
                <a:latin typeface="Tahoma"/>
                <a:cs typeface="Tahoma"/>
              </a:rPr>
              <a:t>Кулакова</a:t>
            </a:r>
            <a:r>
              <a:rPr dirty="0" sz="1600" spc="5">
                <a:latin typeface="Tahoma"/>
                <a:cs typeface="Tahoma"/>
              </a:rPr>
              <a:t>» </a:t>
            </a:r>
            <a:r>
              <a:rPr dirty="0" sz="1600">
                <a:latin typeface="Tahoma"/>
                <a:cs typeface="Tahoma"/>
              </a:rPr>
              <a:t>Минздрава</a:t>
            </a:r>
            <a:r>
              <a:rPr dirty="0" sz="1600" spc="-24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России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96973" y="5417007"/>
            <a:ext cx="1203325" cy="51498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Резервный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ФДРКЦ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17138" y="5382259"/>
            <a:ext cx="7414259" cy="758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5">
                <a:latin typeface="Tahoma"/>
                <a:cs typeface="Tahoma"/>
              </a:rPr>
              <a:t>базе </a:t>
            </a:r>
            <a:r>
              <a:rPr dirty="0" sz="1600">
                <a:latin typeface="Tahoma"/>
                <a:cs typeface="Tahoma"/>
              </a:rPr>
              <a:t>федерального </a:t>
            </a:r>
            <a:r>
              <a:rPr dirty="0" sz="1600" spc="-5">
                <a:latin typeface="Tahoma"/>
                <a:cs typeface="Tahoma"/>
              </a:rPr>
              <a:t>государственного бюджетного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учреждения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«</a:t>
            </a:r>
            <a:r>
              <a:rPr dirty="0" sz="1600" b="1">
                <a:latin typeface="Tahoma"/>
                <a:cs typeface="Tahoma"/>
              </a:rPr>
              <a:t>Национальный медико-хирургический </a:t>
            </a:r>
            <a:r>
              <a:rPr dirty="0" sz="1600" spc="5" b="1">
                <a:latin typeface="Tahoma"/>
                <a:cs typeface="Tahoma"/>
              </a:rPr>
              <a:t>Центр имени </a:t>
            </a:r>
            <a:r>
              <a:rPr dirty="0" sz="1600" b="1">
                <a:latin typeface="Tahoma"/>
                <a:cs typeface="Tahoma"/>
              </a:rPr>
              <a:t>Н.И.</a:t>
            </a:r>
            <a:r>
              <a:rPr dirty="0" sz="1600" spc="-24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Пирогова</a:t>
            </a:r>
            <a:r>
              <a:rPr dirty="0" sz="1600">
                <a:latin typeface="Tahoma"/>
                <a:cs typeface="Tahoma"/>
              </a:rPr>
              <a:t>»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Минздрава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России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55009" y="6261608"/>
            <a:ext cx="61595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Единый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номер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колл-центра:</a:t>
            </a:r>
            <a:r>
              <a:rPr dirty="0" sz="1800" spc="4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2400" spc="-5" b="1">
                <a:solidFill>
                  <a:srgbClr val="FF0000"/>
                </a:solidFill>
                <a:latin typeface="Tahoma"/>
                <a:cs typeface="Tahoma"/>
              </a:rPr>
              <a:t>8-800-200-46-46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74548" y="2994660"/>
            <a:ext cx="10891520" cy="0"/>
          </a:xfrm>
          <a:custGeom>
            <a:avLst/>
            <a:gdLst/>
            <a:ahLst/>
            <a:cxnLst/>
            <a:rect l="l" t="t" r="r" b="b"/>
            <a:pathLst>
              <a:path w="10891520" h="0">
                <a:moveTo>
                  <a:pt x="0" y="0"/>
                </a:moveTo>
                <a:lnTo>
                  <a:pt x="10891520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4548" y="1869948"/>
            <a:ext cx="10891520" cy="0"/>
          </a:xfrm>
          <a:custGeom>
            <a:avLst/>
            <a:gdLst/>
            <a:ahLst/>
            <a:cxnLst/>
            <a:rect l="l" t="t" r="r" b="b"/>
            <a:pathLst>
              <a:path w="10891520" h="0">
                <a:moveTo>
                  <a:pt x="0" y="0"/>
                </a:moveTo>
                <a:lnTo>
                  <a:pt x="10891520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4548" y="4189476"/>
            <a:ext cx="10891520" cy="0"/>
          </a:xfrm>
          <a:custGeom>
            <a:avLst/>
            <a:gdLst/>
            <a:ahLst/>
            <a:cxnLst/>
            <a:rect l="l" t="t" r="r" b="b"/>
            <a:pathLst>
              <a:path w="10891520" h="0">
                <a:moveTo>
                  <a:pt x="0" y="0"/>
                </a:moveTo>
                <a:lnTo>
                  <a:pt x="10891520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4548" y="5180076"/>
            <a:ext cx="10891520" cy="0"/>
          </a:xfrm>
          <a:custGeom>
            <a:avLst/>
            <a:gdLst/>
            <a:ahLst/>
            <a:cxnLst/>
            <a:rect l="l" t="t" r="r" b="b"/>
            <a:pathLst>
              <a:path w="10891520" h="0">
                <a:moveTo>
                  <a:pt x="0" y="0"/>
                </a:moveTo>
                <a:lnTo>
                  <a:pt x="10891520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16280" y="3270758"/>
            <a:ext cx="691896" cy="581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37616" y="2173985"/>
            <a:ext cx="722376" cy="529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46865" y="5386832"/>
            <a:ext cx="575881" cy="645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62583" y="4319015"/>
            <a:ext cx="420624" cy="685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168" y="2087879"/>
            <a:ext cx="5882640" cy="338455"/>
          </a:xfrm>
          <a:custGeom>
            <a:avLst/>
            <a:gdLst/>
            <a:ahLst/>
            <a:cxnLst/>
            <a:rect l="l" t="t" r="r" b="b"/>
            <a:pathLst>
              <a:path w="5882640" h="338455">
                <a:moveTo>
                  <a:pt x="5826252" y="0"/>
                </a:moveTo>
                <a:lnTo>
                  <a:pt x="56388" y="0"/>
                </a:lnTo>
                <a:lnTo>
                  <a:pt x="34440" y="4435"/>
                </a:lnTo>
                <a:lnTo>
                  <a:pt x="16516" y="16525"/>
                </a:lnTo>
                <a:lnTo>
                  <a:pt x="4431" y="34450"/>
                </a:lnTo>
                <a:lnTo>
                  <a:pt x="0" y="56387"/>
                </a:lnTo>
                <a:lnTo>
                  <a:pt x="0" y="338328"/>
                </a:lnTo>
                <a:lnTo>
                  <a:pt x="5882640" y="338328"/>
                </a:lnTo>
                <a:lnTo>
                  <a:pt x="5882640" y="56387"/>
                </a:lnTo>
                <a:lnTo>
                  <a:pt x="5878204" y="34450"/>
                </a:lnTo>
                <a:lnTo>
                  <a:pt x="5866114" y="16525"/>
                </a:lnTo>
                <a:lnTo>
                  <a:pt x="5848189" y="4435"/>
                </a:lnTo>
                <a:lnTo>
                  <a:pt x="58262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84976" y="2087879"/>
            <a:ext cx="5706110" cy="338455"/>
          </a:xfrm>
          <a:custGeom>
            <a:avLst/>
            <a:gdLst/>
            <a:ahLst/>
            <a:cxnLst/>
            <a:rect l="l" t="t" r="r" b="b"/>
            <a:pathLst>
              <a:path w="5706109" h="338455">
                <a:moveTo>
                  <a:pt x="5649468" y="0"/>
                </a:moveTo>
                <a:lnTo>
                  <a:pt x="56387" y="0"/>
                </a:lnTo>
                <a:lnTo>
                  <a:pt x="34450" y="4435"/>
                </a:lnTo>
                <a:lnTo>
                  <a:pt x="16525" y="16525"/>
                </a:lnTo>
                <a:lnTo>
                  <a:pt x="4435" y="34450"/>
                </a:lnTo>
                <a:lnTo>
                  <a:pt x="0" y="56387"/>
                </a:lnTo>
                <a:lnTo>
                  <a:pt x="0" y="338328"/>
                </a:lnTo>
                <a:lnTo>
                  <a:pt x="5705856" y="338328"/>
                </a:lnTo>
                <a:lnTo>
                  <a:pt x="5705856" y="56387"/>
                </a:lnTo>
                <a:lnTo>
                  <a:pt x="5701420" y="34450"/>
                </a:lnTo>
                <a:lnTo>
                  <a:pt x="5689330" y="16525"/>
                </a:lnTo>
                <a:lnTo>
                  <a:pt x="5671405" y="4435"/>
                </a:lnTo>
                <a:lnTo>
                  <a:pt x="5649468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284976" y="2426207"/>
            <a:ext cx="5706110" cy="4432300"/>
          </a:xfrm>
          <a:custGeom>
            <a:avLst/>
            <a:gdLst/>
            <a:ahLst/>
            <a:cxnLst/>
            <a:rect l="l" t="t" r="r" b="b"/>
            <a:pathLst>
              <a:path w="5706109" h="4432300">
                <a:moveTo>
                  <a:pt x="5705856" y="0"/>
                </a:moveTo>
                <a:lnTo>
                  <a:pt x="0" y="0"/>
                </a:lnTo>
                <a:lnTo>
                  <a:pt x="0" y="4431792"/>
                </a:lnTo>
                <a:lnTo>
                  <a:pt x="5705856" y="4431792"/>
                </a:lnTo>
                <a:lnTo>
                  <a:pt x="5705856" y="0"/>
                </a:lnTo>
                <a:close/>
              </a:path>
            </a:pathLst>
          </a:custGeom>
          <a:solidFill>
            <a:srgbClr val="005390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01168" y="2426207"/>
            <a:ext cx="5895340" cy="4432300"/>
          </a:xfrm>
          <a:custGeom>
            <a:avLst/>
            <a:gdLst/>
            <a:ahLst/>
            <a:cxnLst/>
            <a:rect l="l" t="t" r="r" b="b"/>
            <a:pathLst>
              <a:path w="5895340" h="4432300">
                <a:moveTo>
                  <a:pt x="5894832" y="0"/>
                </a:moveTo>
                <a:lnTo>
                  <a:pt x="0" y="0"/>
                </a:lnTo>
                <a:lnTo>
                  <a:pt x="0" y="4431792"/>
                </a:lnTo>
                <a:lnTo>
                  <a:pt x="5894832" y="4431792"/>
                </a:lnTo>
                <a:lnTo>
                  <a:pt x="5894832" y="0"/>
                </a:lnTo>
                <a:close/>
              </a:path>
            </a:pathLst>
          </a:custGeom>
          <a:solidFill>
            <a:srgbClr val="E36C09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18307" y="118694"/>
            <a:ext cx="8796655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5240">
              <a:lnSpc>
                <a:spcPct val="100000"/>
              </a:lnSpc>
              <a:spcBef>
                <a:spcPts val="100"/>
              </a:spcBef>
            </a:pPr>
            <a:r>
              <a:rPr dirty="0" sz="1800"/>
              <a:t>АЛГОРИТМ </a:t>
            </a:r>
            <a:r>
              <a:rPr dirty="0" sz="1800" spc="-5"/>
              <a:t>ДЕЙСТВИЙ МЕДИЦИНСКИХ </a:t>
            </a:r>
            <a:r>
              <a:rPr dirty="0" sz="1800"/>
              <a:t>РАБОТНИКОВ,</a:t>
            </a:r>
            <a:r>
              <a:rPr dirty="0" sz="1800" spc="20"/>
              <a:t> </a:t>
            </a:r>
            <a:r>
              <a:rPr dirty="0" sz="1800" spc="-5"/>
              <a:t>ОКАЗЫВАЮЩИХ</a:t>
            </a:r>
            <a:endParaRPr sz="1800"/>
          </a:p>
          <a:p>
            <a:pPr algn="ctr" marL="12065" marR="5080">
              <a:lnSpc>
                <a:spcPct val="100000"/>
              </a:lnSpc>
              <a:spcBef>
                <a:spcPts val="5"/>
              </a:spcBef>
            </a:pPr>
            <a:r>
              <a:rPr dirty="0" sz="1800" spc="-5"/>
              <a:t>МЕДИЦИНСКУЮ </a:t>
            </a:r>
            <a:r>
              <a:rPr dirty="0" sz="1800"/>
              <a:t>ПОМОЩЬ В АМБУЛАТОРНЫХ </a:t>
            </a:r>
            <a:r>
              <a:rPr dirty="0" sz="1800" spc="-5"/>
              <a:t>УСЛОВИЯХ, </a:t>
            </a:r>
            <a:r>
              <a:rPr dirty="0" sz="1800"/>
              <a:t>В ТОМ </a:t>
            </a:r>
            <a:r>
              <a:rPr dirty="0" sz="1800" spc="-5"/>
              <a:t>ЧИСЛЕ </a:t>
            </a:r>
            <a:r>
              <a:rPr dirty="0" sz="1800"/>
              <a:t>НА </a:t>
            </a:r>
            <a:r>
              <a:rPr dirty="0" sz="1800" spc="-5"/>
              <a:t>ДОМУ,  ПАЦИЕНТАМ </a:t>
            </a:r>
            <a:r>
              <a:rPr dirty="0" sz="1800"/>
              <a:t>С </a:t>
            </a:r>
            <a:r>
              <a:rPr dirty="0" sz="1800" spc="-5"/>
              <a:t>ОСТРЫМИ РЕСПИРАТОРНЫМИ </a:t>
            </a:r>
            <a:r>
              <a:rPr dirty="0" sz="1800" spc="-10"/>
              <a:t>ВИРУСНЫМИ</a:t>
            </a:r>
            <a:r>
              <a:rPr dirty="0" sz="1800" spc="-25"/>
              <a:t> </a:t>
            </a:r>
            <a:r>
              <a:rPr dirty="0" sz="1800" spc="-5"/>
              <a:t>ИНФЕКЦИЯМИ</a:t>
            </a:r>
            <a:endParaRPr sz="1800"/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32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1296161" y="1114171"/>
            <a:ext cx="9605010" cy="1275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Группа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риска: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лица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старше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60 лет; лица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от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25 </a:t>
            </a:r>
            <a:r>
              <a:rPr dirty="0" sz="1800" spc="5" b="1">
                <a:solidFill>
                  <a:srgbClr val="006FC0"/>
                </a:solidFill>
                <a:latin typeface="Tahoma"/>
                <a:cs typeface="Tahoma"/>
              </a:rPr>
              <a:t>до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60</a:t>
            </a:r>
            <a:r>
              <a:rPr dirty="0" sz="1800" spc="-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лет,</a:t>
            </a:r>
            <a:endParaRPr sz="1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при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наличии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хронических заболеваний бронхолёгочной,</a:t>
            </a:r>
            <a:r>
              <a:rPr dirty="0" sz="1800" spc="14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сердечно-сосудистой,</a:t>
            </a:r>
            <a:endParaRPr sz="1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эндокринной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системы; беременные женщины</a:t>
            </a:r>
            <a:r>
              <a:rPr dirty="0" sz="1800" spc="2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(III)</a:t>
            </a:r>
            <a:endParaRPr sz="1800">
              <a:latin typeface="Tahoma"/>
              <a:cs typeface="Tahoma"/>
            </a:endParaRPr>
          </a:p>
          <a:p>
            <a:pPr algn="ctr" marL="50165">
              <a:lnSpc>
                <a:spcPct val="100000"/>
              </a:lnSpc>
              <a:spcBef>
                <a:spcPts val="1435"/>
              </a:spcBef>
              <a:tabLst>
                <a:tab pos="5928995" algn="l"/>
              </a:tabLst>
            </a:pPr>
            <a:r>
              <a:rPr dirty="0" sz="1600" spc="-5" b="1">
                <a:solidFill>
                  <a:srgbClr val="FFFFFF"/>
                </a:solidFill>
                <a:latin typeface="Tahoma"/>
                <a:cs typeface="Tahoma"/>
              </a:rPr>
              <a:t>Есть</a:t>
            </a:r>
            <a:r>
              <a:rPr dirty="0" sz="1600" spc="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симптомы</a:t>
            </a:r>
            <a:r>
              <a:rPr dirty="0" sz="16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ОРВИ	Нет симптомов</a:t>
            </a:r>
            <a:r>
              <a:rPr dirty="0" sz="1600" spc="-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ОРВИ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1426" y="2678049"/>
            <a:ext cx="5234940" cy="17189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5" b="1">
                <a:latin typeface="Tahoma"/>
                <a:cs typeface="Tahoma"/>
              </a:rPr>
              <a:t>Лёгкое</a:t>
            </a:r>
            <a:r>
              <a:rPr dirty="0" sz="1600" spc="-15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течение: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взятие </a:t>
            </a:r>
            <a:r>
              <a:rPr dirty="0" sz="1600">
                <a:latin typeface="Tahoma"/>
                <a:cs typeface="Tahoma"/>
              </a:rPr>
              <a:t>биоматериала (мазок из носа- и</a:t>
            </a:r>
            <a:r>
              <a:rPr dirty="0" sz="1600" spc="-6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ротоглотки)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(в 1,11 </a:t>
            </a:r>
            <a:r>
              <a:rPr dirty="0" sz="1600" spc="-5">
                <a:latin typeface="Tahoma"/>
                <a:cs typeface="Tahoma"/>
              </a:rPr>
              <a:t>день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обращения)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лечение </a:t>
            </a:r>
            <a:r>
              <a:rPr dirty="0" sz="1600">
                <a:latin typeface="Tahoma"/>
                <a:cs typeface="Tahoma"/>
              </a:rPr>
              <a:t>на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дому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назначение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лечения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оформление </a:t>
            </a:r>
            <a:r>
              <a:rPr dirty="0" sz="1600" spc="-5">
                <a:latin typeface="Tahoma"/>
                <a:cs typeface="Tahoma"/>
              </a:rPr>
              <a:t>листка нетрудоспособности </a:t>
            </a:r>
            <a:r>
              <a:rPr dirty="0" sz="1600">
                <a:latin typeface="Tahoma"/>
                <a:cs typeface="Tahoma"/>
              </a:rPr>
              <a:t>на </a:t>
            </a:r>
            <a:r>
              <a:rPr dirty="0" sz="1600" spc="5">
                <a:latin typeface="Tahoma"/>
                <a:cs typeface="Tahoma"/>
              </a:rPr>
              <a:t>14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дней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08191" y="2603068"/>
            <a:ext cx="5062855" cy="1961514"/>
          </a:xfrm>
          <a:prstGeom prst="rect">
            <a:avLst/>
          </a:prstGeom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1600" b="1">
                <a:latin typeface="Tahoma"/>
                <a:cs typeface="Tahoma"/>
              </a:rPr>
              <a:t>Тактика: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1600" b="1">
                <a:latin typeface="Tahoma"/>
                <a:cs typeface="Tahoma"/>
              </a:rPr>
              <a:t>Врач обязан проинформировать</a:t>
            </a:r>
            <a:r>
              <a:rPr dirty="0" sz="1600" spc="409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пациента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spc="5" b="1">
                <a:latin typeface="Tahoma"/>
                <a:cs typeface="Tahoma"/>
              </a:rPr>
              <a:t>o</a:t>
            </a:r>
            <a:r>
              <a:rPr dirty="0" sz="1600" spc="-1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нижеследующем:</a:t>
            </a:r>
            <a:endParaRPr sz="1600">
              <a:latin typeface="Tahoma"/>
              <a:cs typeface="Tahoma"/>
            </a:endParaRPr>
          </a:p>
          <a:p>
            <a:pPr marL="299085" marR="5080" indent="-28702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случае </a:t>
            </a:r>
            <a:r>
              <a:rPr dirty="0" sz="1600">
                <a:latin typeface="Tahoma"/>
                <a:cs typeface="Tahoma"/>
              </a:rPr>
              <a:t>необходимости посещения</a:t>
            </a:r>
            <a:r>
              <a:rPr dirty="0" sz="1600" spc="-14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поликлиники,  в </a:t>
            </a:r>
            <a:r>
              <a:rPr dirty="0" sz="1600" spc="-5">
                <a:latin typeface="Tahoma"/>
                <a:cs typeface="Tahoma"/>
              </a:rPr>
              <a:t>том </a:t>
            </a:r>
            <a:r>
              <a:rPr dirty="0" sz="1600">
                <a:latin typeface="Tahoma"/>
                <a:cs typeface="Tahoma"/>
              </a:rPr>
              <a:t>числе при </a:t>
            </a:r>
            <a:r>
              <a:rPr dirty="0" sz="1600" spc="-5">
                <a:latin typeface="Tahoma"/>
                <a:cs typeface="Tahoma"/>
              </a:rPr>
              <a:t>появлении </a:t>
            </a:r>
            <a:r>
              <a:rPr dirty="0" sz="1600">
                <a:latin typeface="Tahoma"/>
                <a:cs typeface="Tahoma"/>
              </a:rPr>
              <a:t>симптомов </a:t>
            </a:r>
            <a:r>
              <a:rPr dirty="0" sz="1600" spc="-5">
                <a:latin typeface="Tahoma"/>
                <a:cs typeface="Tahoma"/>
              </a:rPr>
              <a:t>ОРВИ </a:t>
            </a:r>
            <a:r>
              <a:rPr dirty="0" sz="1600">
                <a:latin typeface="Tahoma"/>
                <a:cs typeface="Tahoma"/>
              </a:rPr>
              <a:t>или  других заболеваний, пациент </a:t>
            </a:r>
            <a:r>
              <a:rPr dirty="0" sz="1600" spc="-5">
                <a:latin typeface="Tahoma"/>
                <a:cs typeface="Tahoma"/>
              </a:rPr>
              <a:t>вызывает врача </a:t>
            </a:r>
            <a:r>
              <a:rPr dirty="0" sz="1600" spc="5">
                <a:latin typeface="Tahoma"/>
                <a:cs typeface="Tahoma"/>
              </a:rPr>
              <a:t>на  </a:t>
            </a:r>
            <a:r>
              <a:rPr dirty="0" sz="1600" spc="-10">
                <a:latin typeface="Tahoma"/>
                <a:cs typeface="Tahoma"/>
              </a:rPr>
              <a:t>дом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6582" y="4834890"/>
            <a:ext cx="5177155" cy="1734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latin typeface="Tahoma"/>
                <a:cs typeface="Tahoma"/>
              </a:rPr>
              <a:t>Тяжёлое</a:t>
            </a:r>
            <a:r>
              <a:rPr dirty="0" sz="1600" spc="-40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течение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декомпенсации </a:t>
            </a:r>
            <a:r>
              <a:rPr dirty="0" sz="1600" spc="5">
                <a:latin typeface="Tahoma"/>
                <a:cs typeface="Tahoma"/>
              </a:rPr>
              <a:t>по </a:t>
            </a:r>
            <a:r>
              <a:rPr dirty="0" sz="1600" spc="-5">
                <a:latin typeface="Tahoma"/>
                <a:cs typeface="Tahoma"/>
              </a:rPr>
              <a:t>основному</a:t>
            </a:r>
            <a:r>
              <a:rPr dirty="0" sz="1600" spc="-7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заболеванию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при </a:t>
            </a:r>
            <a:r>
              <a:rPr dirty="0" sz="1600" spc="-5">
                <a:latin typeface="Tahoma"/>
                <a:cs typeface="Tahoma"/>
              </a:rPr>
              <a:t>SPo2≤90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%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при температуре </a:t>
            </a:r>
            <a:r>
              <a:rPr dirty="0" sz="1600" spc="-5">
                <a:latin typeface="Tahoma"/>
                <a:cs typeface="Tahoma"/>
              </a:rPr>
              <a:t>тела </a:t>
            </a:r>
            <a:r>
              <a:rPr dirty="0" sz="1600" spc="5">
                <a:latin typeface="Tahoma"/>
                <a:cs typeface="Tahoma"/>
              </a:rPr>
              <a:t>&gt;38,5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C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5">
                <a:latin typeface="Tahoma"/>
                <a:cs typeface="Tahoma"/>
              </a:rPr>
              <a:t>при </a:t>
            </a:r>
            <a:r>
              <a:rPr dirty="0" sz="1600">
                <a:latin typeface="Tahoma"/>
                <a:cs typeface="Tahoma"/>
              </a:rPr>
              <a:t>выраженной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интоксикации</a:t>
            </a:r>
            <a:endParaRPr sz="16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b="1">
                <a:latin typeface="Tahoma"/>
                <a:cs typeface="Tahoma"/>
              </a:rPr>
              <a:t>госпитализация специализированной</a:t>
            </a:r>
            <a:r>
              <a:rPr dirty="0" sz="1600" spc="-10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выездной  бригадой </a:t>
            </a:r>
            <a:r>
              <a:rPr dirty="0" sz="1600" spc="-5" b="1">
                <a:latin typeface="Tahoma"/>
                <a:cs typeface="Tahoma"/>
              </a:rPr>
              <a:t>скорой </a:t>
            </a:r>
            <a:r>
              <a:rPr dirty="0" sz="1600" b="1">
                <a:latin typeface="Tahoma"/>
                <a:cs typeface="Tahoma"/>
              </a:rPr>
              <a:t>медицинской</a:t>
            </a:r>
            <a:r>
              <a:rPr dirty="0" sz="1600" spc="-7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помощи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3670" y="211073"/>
            <a:ext cx="880935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R="3810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АЛГОРИТМ ДЕЙСТВИЙ МЕДИЦИНСКИХ РАБОТНИКОВ,</a:t>
            </a:r>
            <a:r>
              <a:rPr dirty="0" sz="1800" spc="10"/>
              <a:t> </a:t>
            </a:r>
            <a:r>
              <a:rPr dirty="0" sz="1800" spc="-5"/>
              <a:t>ОКАЗЫВАЮЩИХ</a:t>
            </a:r>
            <a:endParaRPr sz="1800"/>
          </a:p>
          <a:p>
            <a:pPr algn="ctr">
              <a:lnSpc>
                <a:spcPct val="100000"/>
              </a:lnSpc>
            </a:pPr>
            <a:r>
              <a:rPr dirty="0" sz="1800" spc="-5"/>
              <a:t>МЕДИЦИНСКУЮ </a:t>
            </a:r>
            <a:r>
              <a:rPr dirty="0" sz="1800"/>
              <a:t>ПОМОЩЬ В </a:t>
            </a:r>
            <a:r>
              <a:rPr dirty="0" sz="1800" spc="-5"/>
              <a:t>АМБУЛАТОРНЫХ УСЛОВИЯХ, </a:t>
            </a:r>
            <a:r>
              <a:rPr dirty="0" sz="1800"/>
              <a:t>В ТОМ ЧИСЛЕ НА</a:t>
            </a:r>
            <a:r>
              <a:rPr dirty="0" sz="1800" spc="65"/>
              <a:t> </a:t>
            </a:r>
            <a:r>
              <a:rPr dirty="0" sz="1800" spc="-5"/>
              <a:t>ДОМУ,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3181604" y="759967"/>
            <a:ext cx="78244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ПАЦИЕНТАМ </a:t>
            </a:r>
            <a:r>
              <a:rPr dirty="0" sz="1800">
                <a:latin typeface="Tahoma"/>
                <a:cs typeface="Tahoma"/>
              </a:rPr>
              <a:t>С </a:t>
            </a:r>
            <a:r>
              <a:rPr dirty="0" sz="1800" spc="-5">
                <a:latin typeface="Tahoma"/>
                <a:cs typeface="Tahoma"/>
              </a:rPr>
              <a:t>ОСТРЫМИ РЕСПИРАТОРНЫМИ </a:t>
            </a:r>
            <a:r>
              <a:rPr dirty="0" sz="1800" spc="-10">
                <a:latin typeface="Tahoma"/>
                <a:cs typeface="Tahoma"/>
              </a:rPr>
              <a:t>ВИРУСНЫМИ</a:t>
            </a:r>
            <a:r>
              <a:rPr dirty="0" sz="1800" spc="-5">
                <a:latin typeface="Tahoma"/>
                <a:cs typeface="Tahoma"/>
              </a:rPr>
              <a:t> ИНФЕКЦИЯМИ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74848" y="2947416"/>
            <a:ext cx="5971540" cy="3011805"/>
          </a:xfrm>
          <a:prstGeom prst="rect">
            <a:avLst/>
          </a:prstGeom>
          <a:solidFill>
            <a:srgbClr val="E36C09">
              <a:alpha val="10195"/>
            </a:srgbClr>
          </a:solidFill>
        </p:spPr>
        <p:txBody>
          <a:bodyPr wrap="square" lIns="0" tIns="244475" rIns="0" bIns="0" rtlCol="0" vert="horz">
            <a:spAutoFit/>
          </a:bodyPr>
          <a:lstStyle/>
          <a:p>
            <a:pPr marL="830580" indent="-287020">
              <a:lnSpc>
                <a:spcPct val="100000"/>
              </a:lnSpc>
              <a:spcBef>
                <a:spcPts val="1925"/>
              </a:spcBef>
              <a:buFont typeface="Arial"/>
              <a:buChar char="•"/>
              <a:tabLst>
                <a:tab pos="829944" algn="l"/>
                <a:tab pos="830580" algn="l"/>
              </a:tabLst>
            </a:pPr>
            <a:r>
              <a:rPr dirty="0" sz="1800" spc="-10">
                <a:latin typeface="Tahoma"/>
                <a:cs typeface="Tahoma"/>
              </a:rPr>
              <a:t>лечение </a:t>
            </a:r>
            <a:r>
              <a:rPr dirty="0" sz="1800" spc="-5">
                <a:latin typeface="Tahoma"/>
                <a:cs typeface="Tahoma"/>
              </a:rPr>
              <a:t>на </a:t>
            </a:r>
            <a:r>
              <a:rPr dirty="0" sz="1800">
                <a:latin typeface="Tahoma"/>
                <a:cs typeface="Tahoma"/>
              </a:rPr>
              <a:t>дому </a:t>
            </a:r>
            <a:r>
              <a:rPr dirty="0" sz="1800" spc="-5">
                <a:latin typeface="Tahoma"/>
                <a:cs typeface="Tahoma"/>
              </a:rPr>
              <a:t>или </a:t>
            </a:r>
            <a:r>
              <a:rPr dirty="0" sz="1800">
                <a:latin typeface="Tahoma"/>
                <a:cs typeface="Tahoma"/>
              </a:rPr>
              <a:t>в</a:t>
            </a:r>
            <a:r>
              <a:rPr dirty="0" sz="1800" spc="2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стационаре</a:t>
            </a:r>
            <a:endParaRPr sz="1800">
              <a:latin typeface="Tahoma"/>
              <a:cs typeface="Tahoma"/>
            </a:endParaRPr>
          </a:p>
          <a:p>
            <a:pPr marL="830580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829944" algn="l"/>
                <a:tab pos="830580" algn="l"/>
              </a:tabLst>
            </a:pPr>
            <a:r>
              <a:rPr dirty="0" sz="1800" spc="-10">
                <a:latin typeface="Tahoma"/>
                <a:cs typeface="Tahoma"/>
              </a:rPr>
              <a:t>назначение</a:t>
            </a:r>
            <a:r>
              <a:rPr dirty="0" sz="1800" spc="7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лечения</a:t>
            </a:r>
            <a:endParaRPr sz="1800">
              <a:latin typeface="Tahoma"/>
              <a:cs typeface="Tahoma"/>
            </a:endParaRPr>
          </a:p>
          <a:p>
            <a:pPr marL="830580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829944" algn="l"/>
                <a:tab pos="830580" algn="l"/>
              </a:tabLst>
            </a:pPr>
            <a:r>
              <a:rPr dirty="0" sz="1800" spc="-5">
                <a:latin typeface="Tahoma"/>
                <a:cs typeface="Tahoma"/>
              </a:rPr>
              <a:t>оформление листка</a:t>
            </a:r>
            <a:r>
              <a:rPr dirty="0" sz="1800" spc="1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нетрудоспособности</a:t>
            </a:r>
            <a:endParaRPr sz="1800">
              <a:latin typeface="Tahoma"/>
              <a:cs typeface="Tahoma"/>
            </a:endParaRPr>
          </a:p>
          <a:p>
            <a:pPr marL="829944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Tahoma"/>
                <a:cs typeface="Tahoma"/>
              </a:rPr>
              <a:t>на </a:t>
            </a:r>
            <a:r>
              <a:rPr dirty="0" sz="1800">
                <a:latin typeface="Tahoma"/>
                <a:cs typeface="Tahoma"/>
              </a:rPr>
              <a:t>14</a:t>
            </a:r>
            <a:r>
              <a:rPr dirty="0" sz="1800" spc="1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дней</a:t>
            </a:r>
            <a:endParaRPr sz="1800">
              <a:latin typeface="Tahoma"/>
              <a:cs typeface="Tahoma"/>
            </a:endParaRPr>
          </a:p>
          <a:p>
            <a:pPr algn="just" marL="829944" marR="75882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830580" algn="l"/>
              </a:tabLst>
            </a:pPr>
            <a:r>
              <a:rPr dirty="0" sz="1800" spc="-5">
                <a:latin typeface="Tahoma"/>
                <a:cs typeface="Tahoma"/>
              </a:rPr>
              <a:t>по </a:t>
            </a:r>
            <a:r>
              <a:rPr dirty="0" sz="1800" spc="-10">
                <a:latin typeface="Tahoma"/>
                <a:cs typeface="Tahoma"/>
              </a:rPr>
              <a:t>решению врача </a:t>
            </a:r>
            <a:r>
              <a:rPr dirty="0" sz="1800" spc="-5">
                <a:latin typeface="Tahoma"/>
                <a:cs typeface="Tahoma"/>
              </a:rPr>
              <a:t>взятие </a:t>
            </a:r>
            <a:r>
              <a:rPr dirty="0" sz="1800" spc="-10">
                <a:latin typeface="Tahoma"/>
                <a:cs typeface="Tahoma"/>
              </a:rPr>
              <a:t>биоматериала  </a:t>
            </a:r>
            <a:r>
              <a:rPr dirty="0" sz="1800" spc="-5">
                <a:latin typeface="Tahoma"/>
                <a:cs typeface="Tahoma"/>
              </a:rPr>
              <a:t>(мазок из </a:t>
            </a:r>
            <a:r>
              <a:rPr dirty="0" sz="1800">
                <a:latin typeface="Tahoma"/>
                <a:cs typeface="Tahoma"/>
              </a:rPr>
              <a:t>носо- и </a:t>
            </a:r>
            <a:r>
              <a:rPr dirty="0" sz="1800" spc="-5">
                <a:latin typeface="Tahoma"/>
                <a:cs typeface="Tahoma"/>
              </a:rPr>
              <a:t>ротоглотки на </a:t>
            </a:r>
            <a:r>
              <a:rPr dirty="0" sz="1800">
                <a:latin typeface="Tahoma"/>
                <a:cs typeface="Tahoma"/>
              </a:rPr>
              <a:t>1-й </a:t>
            </a:r>
            <a:r>
              <a:rPr dirty="0" sz="1800" spc="-10">
                <a:latin typeface="Tahoma"/>
                <a:cs typeface="Tahoma"/>
              </a:rPr>
              <a:t>день  обращения)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74848" y="2609088"/>
            <a:ext cx="5971540" cy="338455"/>
          </a:xfrm>
          <a:custGeom>
            <a:avLst/>
            <a:gdLst/>
            <a:ahLst/>
            <a:cxnLst/>
            <a:rect l="l" t="t" r="r" b="b"/>
            <a:pathLst>
              <a:path w="5971540" h="338455">
                <a:moveTo>
                  <a:pt x="5914644" y="0"/>
                </a:moveTo>
                <a:lnTo>
                  <a:pt x="56387" y="0"/>
                </a:lnTo>
                <a:lnTo>
                  <a:pt x="34450" y="4435"/>
                </a:lnTo>
                <a:lnTo>
                  <a:pt x="16525" y="16525"/>
                </a:lnTo>
                <a:lnTo>
                  <a:pt x="4435" y="34450"/>
                </a:lnTo>
                <a:lnTo>
                  <a:pt x="0" y="56387"/>
                </a:lnTo>
                <a:lnTo>
                  <a:pt x="0" y="338327"/>
                </a:lnTo>
                <a:lnTo>
                  <a:pt x="5971032" y="338327"/>
                </a:lnTo>
                <a:lnTo>
                  <a:pt x="5971032" y="56387"/>
                </a:lnTo>
                <a:lnTo>
                  <a:pt x="5966596" y="34450"/>
                </a:lnTo>
                <a:lnTo>
                  <a:pt x="5954506" y="16525"/>
                </a:lnTo>
                <a:lnTo>
                  <a:pt x="5936581" y="4435"/>
                </a:lnTo>
                <a:lnTo>
                  <a:pt x="59146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732023" y="1799082"/>
            <a:ext cx="6733540" cy="11106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6FC0"/>
                </a:solidFill>
                <a:latin typeface="Arial"/>
                <a:cs typeface="Arial"/>
              </a:rPr>
              <a:t>«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Неконтактный» пациент (не входит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в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группы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I,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II,</a:t>
            </a:r>
            <a:r>
              <a:rPr dirty="0" sz="1800" spc="16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III)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200">
              <a:latin typeface="Tahoma"/>
              <a:cs typeface="Tahoma"/>
            </a:endParaRPr>
          </a:p>
          <a:p>
            <a:pPr algn="ctr" marR="220979">
              <a:lnSpc>
                <a:spcPct val="100000"/>
              </a:lnSpc>
              <a:spcBef>
                <a:spcPts val="1805"/>
              </a:spcBef>
            </a:pPr>
            <a:r>
              <a:rPr dirty="0" sz="1600" spc="-5" b="1">
                <a:solidFill>
                  <a:srgbClr val="FFFFFF"/>
                </a:solidFill>
                <a:latin typeface="Tahoma"/>
                <a:cs typeface="Tahoma"/>
              </a:rPr>
              <a:t>Есть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симптомы</a:t>
            </a:r>
            <a:r>
              <a:rPr dirty="0" sz="1600" spc="-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ОРВИ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32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4976" y="2426207"/>
            <a:ext cx="5706110" cy="4432300"/>
          </a:xfrm>
          <a:custGeom>
            <a:avLst/>
            <a:gdLst/>
            <a:ahLst/>
            <a:cxnLst/>
            <a:rect l="l" t="t" r="r" b="b"/>
            <a:pathLst>
              <a:path w="5706109" h="4432300">
                <a:moveTo>
                  <a:pt x="5705856" y="0"/>
                </a:moveTo>
                <a:lnTo>
                  <a:pt x="0" y="0"/>
                </a:lnTo>
                <a:lnTo>
                  <a:pt x="0" y="4431792"/>
                </a:lnTo>
                <a:lnTo>
                  <a:pt x="5705856" y="4431792"/>
                </a:lnTo>
                <a:lnTo>
                  <a:pt x="5705856" y="0"/>
                </a:lnTo>
                <a:close/>
              </a:path>
            </a:pathLst>
          </a:custGeom>
          <a:solidFill>
            <a:srgbClr val="005390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1168" y="2426207"/>
            <a:ext cx="5895340" cy="4419600"/>
          </a:xfrm>
          <a:custGeom>
            <a:avLst/>
            <a:gdLst/>
            <a:ahLst/>
            <a:cxnLst/>
            <a:rect l="l" t="t" r="r" b="b"/>
            <a:pathLst>
              <a:path w="5895340" h="4419600">
                <a:moveTo>
                  <a:pt x="5894832" y="0"/>
                </a:moveTo>
                <a:lnTo>
                  <a:pt x="0" y="0"/>
                </a:lnTo>
                <a:lnTo>
                  <a:pt x="0" y="4419600"/>
                </a:lnTo>
                <a:lnTo>
                  <a:pt x="5894832" y="4419600"/>
                </a:lnTo>
                <a:lnTo>
                  <a:pt x="5894832" y="0"/>
                </a:lnTo>
                <a:close/>
              </a:path>
            </a:pathLst>
          </a:custGeom>
          <a:solidFill>
            <a:srgbClr val="E36C09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14929" y="126872"/>
            <a:ext cx="879538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АЛГОРИТМ ДЕЙСТВИЙ МЕДИЦИНСКИХ РАБОТНИКОВ,</a:t>
            </a:r>
            <a:r>
              <a:rPr dirty="0" sz="1800" spc="10"/>
              <a:t> </a:t>
            </a:r>
            <a:r>
              <a:rPr dirty="0" sz="1800" spc="-5"/>
              <a:t>ОКАЗЫВАЮЩИХ</a:t>
            </a:r>
            <a:endParaRPr sz="1800"/>
          </a:p>
          <a:p>
            <a:pPr algn="ctr">
              <a:lnSpc>
                <a:spcPct val="100000"/>
              </a:lnSpc>
            </a:pPr>
            <a:r>
              <a:rPr dirty="0" sz="1800" spc="-5"/>
              <a:t>МЕДИЦИНСКУЮ </a:t>
            </a:r>
            <a:r>
              <a:rPr dirty="0" sz="1800"/>
              <a:t>ПОМОЩЬ В </a:t>
            </a:r>
            <a:r>
              <a:rPr dirty="0" sz="1800" spc="-5"/>
              <a:t>АМБУЛАТОРНЫХ УСЛОВИЯХ, </a:t>
            </a:r>
            <a:r>
              <a:rPr dirty="0" sz="1800"/>
              <a:t>В ТОМ </a:t>
            </a:r>
            <a:r>
              <a:rPr dirty="0" sz="1800" spc="-5"/>
              <a:t>ЧИСЛЕ </a:t>
            </a:r>
            <a:r>
              <a:rPr dirty="0" sz="1800"/>
              <a:t>НА</a:t>
            </a:r>
            <a:r>
              <a:rPr dirty="0" sz="1800" spc="-5"/>
              <a:t> ДОМУ,</a:t>
            </a:r>
            <a:endParaRPr sz="1800"/>
          </a:p>
        </p:txBody>
      </p:sp>
      <p:sp>
        <p:nvSpPr>
          <p:cNvPr id="5" name="object 5"/>
          <p:cNvSpPr txBox="1"/>
          <p:nvPr/>
        </p:nvSpPr>
        <p:spPr>
          <a:xfrm>
            <a:off x="709676" y="2701797"/>
            <a:ext cx="4486910" cy="298259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latin typeface="Tahoma"/>
                <a:cs typeface="Tahoma"/>
              </a:rPr>
              <a:t>изоляция на </a:t>
            </a:r>
            <a:r>
              <a:rPr dirty="0" sz="1800">
                <a:latin typeface="Tahoma"/>
                <a:cs typeface="Tahoma"/>
              </a:rPr>
              <a:t>дому </a:t>
            </a:r>
            <a:r>
              <a:rPr dirty="0" sz="1800" spc="-5">
                <a:latin typeface="Tahoma"/>
                <a:cs typeface="Tahoma"/>
              </a:rPr>
              <a:t>на </a:t>
            </a:r>
            <a:r>
              <a:rPr dirty="0" sz="1800">
                <a:latin typeface="Tahoma"/>
                <a:cs typeface="Tahoma"/>
              </a:rPr>
              <a:t>14</a:t>
            </a:r>
            <a:r>
              <a:rPr dirty="0" sz="1800" spc="-10">
                <a:latin typeface="Tahoma"/>
                <a:cs typeface="Tahoma"/>
              </a:rPr>
              <a:t> дней</a:t>
            </a:r>
            <a:endParaRPr sz="18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latin typeface="Tahoma"/>
                <a:cs typeface="Tahoma"/>
              </a:rPr>
              <a:t>взятие </a:t>
            </a:r>
            <a:r>
              <a:rPr dirty="0" sz="1800" spc="-10">
                <a:latin typeface="Tahoma"/>
                <a:cs typeface="Tahoma"/>
              </a:rPr>
              <a:t>биоматериала </a:t>
            </a:r>
            <a:r>
              <a:rPr dirty="0" sz="1800" spc="-5">
                <a:latin typeface="Tahoma"/>
                <a:cs typeface="Tahoma"/>
              </a:rPr>
              <a:t>(мазок из </a:t>
            </a:r>
            <a:r>
              <a:rPr dirty="0" sz="1800">
                <a:latin typeface="Tahoma"/>
                <a:cs typeface="Tahoma"/>
              </a:rPr>
              <a:t>носа-</a:t>
            </a:r>
            <a:r>
              <a:rPr dirty="0" sz="1800" spc="75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и</a:t>
            </a:r>
            <a:endParaRPr sz="1800">
              <a:latin typeface="Tahoma"/>
              <a:cs typeface="Tahoma"/>
            </a:endParaRPr>
          </a:p>
          <a:p>
            <a:pPr marL="299085" marR="2915920">
              <a:lnSpc>
                <a:spcPct val="100000"/>
              </a:lnSpc>
            </a:pPr>
            <a:r>
              <a:rPr dirty="0" sz="1800" spc="-15">
                <a:latin typeface="Tahoma"/>
                <a:cs typeface="Tahoma"/>
              </a:rPr>
              <a:t>р</a:t>
            </a:r>
            <a:r>
              <a:rPr dirty="0" sz="1800" spc="5">
                <a:latin typeface="Tahoma"/>
                <a:cs typeface="Tahoma"/>
              </a:rPr>
              <a:t>о</a:t>
            </a:r>
            <a:r>
              <a:rPr dirty="0" sz="1800">
                <a:latin typeface="Tahoma"/>
                <a:cs typeface="Tahoma"/>
              </a:rPr>
              <a:t>то</a:t>
            </a:r>
            <a:r>
              <a:rPr dirty="0" sz="1800" spc="-5">
                <a:latin typeface="Tahoma"/>
                <a:cs typeface="Tahoma"/>
              </a:rPr>
              <a:t>г</a:t>
            </a:r>
            <a:r>
              <a:rPr dirty="0" sz="1800">
                <a:latin typeface="Tahoma"/>
                <a:cs typeface="Tahoma"/>
              </a:rPr>
              <a:t>л</a:t>
            </a:r>
            <a:r>
              <a:rPr dirty="0" sz="1800" spc="5">
                <a:latin typeface="Tahoma"/>
                <a:cs typeface="Tahoma"/>
              </a:rPr>
              <a:t>о</a:t>
            </a:r>
            <a:r>
              <a:rPr dirty="0" sz="1800">
                <a:latin typeface="Tahoma"/>
                <a:cs typeface="Tahoma"/>
              </a:rPr>
              <a:t>т</a:t>
            </a:r>
            <a:r>
              <a:rPr dirty="0" sz="1800" spc="-10">
                <a:latin typeface="Tahoma"/>
                <a:cs typeface="Tahoma"/>
              </a:rPr>
              <a:t>ки</a:t>
            </a:r>
            <a:r>
              <a:rPr dirty="0" sz="1800">
                <a:latin typeface="Tahoma"/>
                <a:cs typeface="Tahoma"/>
              </a:rPr>
              <a:t>)  (1</a:t>
            </a:r>
            <a:r>
              <a:rPr dirty="0" sz="1800" spc="-2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день)</a:t>
            </a:r>
            <a:endParaRPr sz="18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latin typeface="Tahoma"/>
                <a:cs typeface="Tahoma"/>
              </a:rPr>
              <a:t>контроль взятия </a:t>
            </a:r>
            <a:r>
              <a:rPr dirty="0" sz="1800" spc="-10">
                <a:latin typeface="Tahoma"/>
                <a:cs typeface="Tahoma"/>
              </a:rPr>
              <a:t>мазка через </a:t>
            </a:r>
            <a:r>
              <a:rPr dirty="0" sz="1800">
                <a:latin typeface="Tahoma"/>
                <a:cs typeface="Tahoma"/>
              </a:rPr>
              <a:t>1</a:t>
            </a:r>
            <a:r>
              <a:rPr dirty="0" sz="1800" spc="9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день</a:t>
            </a:r>
            <a:endParaRPr sz="18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10">
                <a:latin typeface="Tahoma"/>
                <a:cs typeface="Tahoma"/>
              </a:rPr>
              <a:t>назначение</a:t>
            </a:r>
            <a:r>
              <a:rPr dirty="0" sz="1800" spc="7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лечения</a:t>
            </a:r>
            <a:endParaRPr sz="18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latin typeface="Tahoma"/>
                <a:cs typeface="Tahoma"/>
              </a:rPr>
              <a:t>выдача листка нетрудоспособности</a:t>
            </a:r>
            <a:r>
              <a:rPr dirty="0" sz="1800" spc="-3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на</a:t>
            </a:r>
            <a:endParaRPr sz="18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800">
                <a:latin typeface="Tahoma"/>
                <a:cs typeface="Tahoma"/>
              </a:rPr>
              <a:t>14</a:t>
            </a:r>
            <a:r>
              <a:rPr dirty="0" sz="1800" spc="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дней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5806" y="2765552"/>
            <a:ext cx="10648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Tahoma"/>
                <a:cs typeface="Tahoma"/>
              </a:rPr>
              <a:t>Такти</a:t>
            </a:r>
            <a:r>
              <a:rPr dirty="0" sz="1800" spc="-10" b="1">
                <a:latin typeface="Tahoma"/>
                <a:cs typeface="Tahoma"/>
              </a:rPr>
              <a:t>к</a:t>
            </a:r>
            <a:r>
              <a:rPr dirty="0" sz="1800" b="1">
                <a:latin typeface="Tahoma"/>
                <a:cs typeface="Tahoma"/>
              </a:rPr>
              <a:t>а: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75806" y="3040633"/>
            <a:ext cx="5295265" cy="878840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latin typeface="Tahoma"/>
                <a:cs typeface="Tahoma"/>
              </a:rPr>
              <a:t>изоляция на </a:t>
            </a:r>
            <a:r>
              <a:rPr dirty="0" sz="1800">
                <a:latin typeface="Tahoma"/>
                <a:cs typeface="Tahoma"/>
              </a:rPr>
              <a:t>дому </a:t>
            </a:r>
            <a:r>
              <a:rPr dirty="0" sz="1800" spc="-5">
                <a:latin typeface="Tahoma"/>
                <a:cs typeface="Tahoma"/>
              </a:rPr>
              <a:t>на </a:t>
            </a:r>
            <a:r>
              <a:rPr dirty="0" sz="1800">
                <a:latin typeface="Tahoma"/>
                <a:cs typeface="Tahoma"/>
              </a:rPr>
              <a:t>14 </a:t>
            </a:r>
            <a:r>
              <a:rPr dirty="0" sz="1800" spc="-10">
                <a:latin typeface="Tahoma"/>
                <a:cs typeface="Tahoma"/>
              </a:rPr>
              <a:t>дней</a:t>
            </a:r>
            <a:endParaRPr sz="18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latin typeface="Tahoma"/>
                <a:cs typeface="Tahoma"/>
              </a:rPr>
              <a:t>выдача листка нетрудоспособности на </a:t>
            </a:r>
            <a:r>
              <a:rPr dirty="0" sz="1800">
                <a:latin typeface="Tahoma"/>
                <a:cs typeface="Tahoma"/>
              </a:rPr>
              <a:t>14</a:t>
            </a:r>
            <a:r>
              <a:rPr dirty="0" sz="1800" spc="2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дней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75806" y="4046346"/>
            <a:ext cx="5322570" cy="2526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Tahoma"/>
                <a:cs typeface="Tahoma"/>
              </a:rPr>
              <a:t>Врач </a:t>
            </a:r>
            <a:r>
              <a:rPr dirty="0" sz="1800" spc="-5" b="1">
                <a:latin typeface="Tahoma"/>
                <a:cs typeface="Tahoma"/>
              </a:rPr>
              <a:t>обязан проинформировать пациента</a:t>
            </a:r>
            <a:r>
              <a:rPr dirty="0" sz="1800" spc="60" b="1">
                <a:latin typeface="Tahoma"/>
                <a:cs typeface="Tahoma"/>
              </a:rPr>
              <a:t> </a:t>
            </a:r>
            <a:r>
              <a:rPr dirty="0" sz="1800" b="1">
                <a:latin typeface="Tahoma"/>
                <a:cs typeface="Tahoma"/>
              </a:rPr>
              <a:t>о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Tahoma"/>
                <a:cs typeface="Tahoma"/>
              </a:rPr>
              <a:t>нижеследующем:</a:t>
            </a:r>
            <a:endParaRPr sz="1800">
              <a:latin typeface="Tahoma"/>
              <a:cs typeface="Tahoma"/>
            </a:endParaRPr>
          </a:p>
          <a:p>
            <a:pPr marL="299085" marR="9207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latin typeface="Tahoma"/>
                <a:cs typeface="Tahoma"/>
              </a:rPr>
              <a:t>При </a:t>
            </a:r>
            <a:r>
              <a:rPr dirty="0" sz="1800" spc="-10">
                <a:latin typeface="Tahoma"/>
                <a:cs typeface="Tahoma"/>
              </a:rPr>
              <a:t>посещении пациенту </a:t>
            </a:r>
            <a:r>
              <a:rPr dirty="0" sz="1800" spc="-5">
                <a:latin typeface="Tahoma"/>
                <a:cs typeface="Tahoma"/>
              </a:rPr>
              <a:t>даются </a:t>
            </a:r>
            <a:r>
              <a:rPr dirty="0" sz="1800" spc="-10">
                <a:latin typeface="Tahoma"/>
                <a:cs typeface="Tahoma"/>
              </a:rPr>
              <a:t>разъяснения  </a:t>
            </a:r>
            <a:r>
              <a:rPr dirty="0" sz="1800">
                <a:latin typeface="Tahoma"/>
                <a:cs typeface="Tahoma"/>
              </a:rPr>
              <a:t>о том, что он </a:t>
            </a:r>
            <a:r>
              <a:rPr dirty="0" sz="1800" spc="-5">
                <a:latin typeface="Tahoma"/>
                <a:cs typeface="Tahoma"/>
              </a:rPr>
              <a:t>обязан находиться </a:t>
            </a:r>
            <a:r>
              <a:rPr dirty="0" sz="1800">
                <a:latin typeface="Tahoma"/>
                <a:cs typeface="Tahoma"/>
              </a:rPr>
              <a:t>дома и </a:t>
            </a:r>
            <a:r>
              <a:rPr dirty="0" sz="1800" spc="-5">
                <a:latin typeface="Tahoma"/>
                <a:cs typeface="Tahoma"/>
              </a:rPr>
              <a:t>ему  </a:t>
            </a:r>
            <a:r>
              <a:rPr dirty="0" sz="1800" spc="-10">
                <a:latin typeface="Tahoma"/>
                <a:cs typeface="Tahoma"/>
              </a:rPr>
              <a:t>запрещается </a:t>
            </a:r>
            <a:r>
              <a:rPr dirty="0" sz="1800" spc="-5">
                <a:latin typeface="Tahoma"/>
                <a:cs typeface="Tahoma"/>
              </a:rPr>
              <a:t>покидать</a:t>
            </a:r>
            <a:r>
              <a:rPr dirty="0" sz="1800" spc="10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его</a:t>
            </a:r>
            <a:endParaRPr sz="1800">
              <a:latin typeface="Tahoma"/>
              <a:cs typeface="Tahoma"/>
            </a:endParaRPr>
          </a:p>
          <a:p>
            <a:pPr marL="299085" marR="193040" indent="-28702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Tahoma"/>
                <a:cs typeface="Tahoma"/>
              </a:rPr>
              <a:t>В случае </a:t>
            </a:r>
            <a:r>
              <a:rPr dirty="0" sz="1800" spc="-5">
                <a:latin typeface="Tahoma"/>
                <a:cs typeface="Tahoma"/>
              </a:rPr>
              <a:t>появления </a:t>
            </a:r>
            <a:r>
              <a:rPr dirty="0" sz="1800">
                <a:latin typeface="Tahoma"/>
                <a:cs typeface="Tahoma"/>
              </a:rPr>
              <a:t>симптомов </a:t>
            </a:r>
            <a:r>
              <a:rPr dirty="0" sz="1800" spc="-5">
                <a:latin typeface="Tahoma"/>
                <a:cs typeface="Tahoma"/>
              </a:rPr>
              <a:t>ОРВИ или  </a:t>
            </a:r>
            <a:r>
              <a:rPr dirty="0" sz="1800" spc="-10">
                <a:latin typeface="Tahoma"/>
                <a:cs typeface="Tahoma"/>
              </a:rPr>
              <a:t>других заболеваний пациент вызывает врача  </a:t>
            </a:r>
            <a:r>
              <a:rPr dirty="0" sz="1800" spc="-5">
                <a:latin typeface="Tahoma"/>
                <a:cs typeface="Tahoma"/>
              </a:rPr>
              <a:t>на</a:t>
            </a:r>
            <a:r>
              <a:rPr dirty="0" sz="1800">
                <a:latin typeface="Tahoma"/>
                <a:cs typeface="Tahoma"/>
              </a:rPr>
              <a:t> дом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1168" y="2087879"/>
            <a:ext cx="5882640" cy="338455"/>
          </a:xfrm>
          <a:custGeom>
            <a:avLst/>
            <a:gdLst/>
            <a:ahLst/>
            <a:cxnLst/>
            <a:rect l="l" t="t" r="r" b="b"/>
            <a:pathLst>
              <a:path w="5882640" h="338455">
                <a:moveTo>
                  <a:pt x="5826252" y="0"/>
                </a:moveTo>
                <a:lnTo>
                  <a:pt x="56388" y="0"/>
                </a:lnTo>
                <a:lnTo>
                  <a:pt x="34440" y="4435"/>
                </a:lnTo>
                <a:lnTo>
                  <a:pt x="16516" y="16525"/>
                </a:lnTo>
                <a:lnTo>
                  <a:pt x="4431" y="34450"/>
                </a:lnTo>
                <a:lnTo>
                  <a:pt x="0" y="56387"/>
                </a:lnTo>
                <a:lnTo>
                  <a:pt x="0" y="338328"/>
                </a:lnTo>
                <a:lnTo>
                  <a:pt x="5882640" y="338328"/>
                </a:lnTo>
                <a:lnTo>
                  <a:pt x="5882640" y="56387"/>
                </a:lnTo>
                <a:lnTo>
                  <a:pt x="5878204" y="34450"/>
                </a:lnTo>
                <a:lnTo>
                  <a:pt x="5866114" y="16525"/>
                </a:lnTo>
                <a:lnTo>
                  <a:pt x="5848189" y="4435"/>
                </a:lnTo>
                <a:lnTo>
                  <a:pt x="58262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284976" y="2087879"/>
            <a:ext cx="5706110" cy="338455"/>
          </a:xfrm>
          <a:custGeom>
            <a:avLst/>
            <a:gdLst/>
            <a:ahLst/>
            <a:cxnLst/>
            <a:rect l="l" t="t" r="r" b="b"/>
            <a:pathLst>
              <a:path w="5706109" h="338455">
                <a:moveTo>
                  <a:pt x="5649468" y="0"/>
                </a:moveTo>
                <a:lnTo>
                  <a:pt x="56387" y="0"/>
                </a:lnTo>
                <a:lnTo>
                  <a:pt x="34450" y="4435"/>
                </a:lnTo>
                <a:lnTo>
                  <a:pt x="16525" y="16525"/>
                </a:lnTo>
                <a:lnTo>
                  <a:pt x="4435" y="34450"/>
                </a:lnTo>
                <a:lnTo>
                  <a:pt x="0" y="56387"/>
                </a:lnTo>
                <a:lnTo>
                  <a:pt x="0" y="338328"/>
                </a:lnTo>
                <a:lnTo>
                  <a:pt x="5705856" y="338328"/>
                </a:lnTo>
                <a:lnTo>
                  <a:pt x="5705856" y="56387"/>
                </a:lnTo>
                <a:lnTo>
                  <a:pt x="5701420" y="34450"/>
                </a:lnTo>
                <a:lnTo>
                  <a:pt x="5689330" y="16525"/>
                </a:lnTo>
                <a:lnTo>
                  <a:pt x="5671405" y="4435"/>
                </a:lnTo>
                <a:lnTo>
                  <a:pt x="5649468" y="0"/>
                </a:lnTo>
                <a:close/>
              </a:path>
            </a:pathLst>
          </a:custGeom>
          <a:solidFill>
            <a:srgbClr val="0053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353438" y="551143"/>
            <a:ext cx="9573895" cy="1838325"/>
          </a:xfrm>
          <a:prstGeom prst="rect">
            <a:avLst/>
          </a:prstGeom>
        </p:spPr>
        <p:txBody>
          <a:bodyPr wrap="square" lIns="0" tIns="137160" rIns="0" bIns="0" rtlCol="0" vert="horz">
            <a:spAutoFit/>
          </a:bodyPr>
          <a:lstStyle/>
          <a:p>
            <a:pPr marL="1761489">
              <a:lnSpc>
                <a:spcPct val="100000"/>
              </a:lnSpc>
              <a:spcBef>
                <a:spcPts val="1080"/>
              </a:spcBef>
            </a:pPr>
            <a:r>
              <a:rPr dirty="0" sz="1800" spc="-5">
                <a:latin typeface="Tahoma"/>
                <a:cs typeface="Tahoma"/>
              </a:rPr>
              <a:t>ПАЦИЕНТАМ </a:t>
            </a:r>
            <a:r>
              <a:rPr dirty="0" sz="1800">
                <a:latin typeface="Tahoma"/>
                <a:cs typeface="Tahoma"/>
              </a:rPr>
              <a:t>С </a:t>
            </a:r>
            <a:r>
              <a:rPr dirty="0" sz="1800" spc="-5">
                <a:latin typeface="Tahoma"/>
                <a:cs typeface="Tahoma"/>
              </a:rPr>
              <a:t>ОСТРЫМИ РЕСПИРАТОРНЫМИ ВИРУСНЫМИ</a:t>
            </a:r>
            <a:r>
              <a:rPr dirty="0" sz="1800" spc="-3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ИНФЕКЦИЯМИ</a:t>
            </a:r>
            <a:endParaRPr sz="1800">
              <a:latin typeface="Tahoma"/>
              <a:cs typeface="Tahoma"/>
            </a:endParaRPr>
          </a:p>
          <a:p>
            <a:pPr algn="ctr" marR="97790">
              <a:lnSpc>
                <a:spcPct val="100000"/>
              </a:lnSpc>
              <a:spcBef>
                <a:spcPts val="985"/>
              </a:spcBef>
              <a:tabLst>
                <a:tab pos="4041775" algn="l"/>
              </a:tabLst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Активный</a:t>
            </a:r>
            <a:r>
              <a:rPr dirty="0" sz="1800" spc="3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патронаж</a:t>
            </a:r>
            <a:r>
              <a:rPr dirty="0" sz="1800" spc="2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выездными	бригадами скорой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медицинской</a:t>
            </a:r>
            <a:r>
              <a:rPr dirty="0" sz="1800" spc="-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помощи</a:t>
            </a:r>
            <a:endParaRPr sz="1800">
              <a:latin typeface="Tahoma"/>
              <a:cs typeface="Tahoma"/>
            </a:endParaRPr>
          </a:p>
          <a:p>
            <a:pPr algn="ctr" marR="30480">
              <a:lnSpc>
                <a:spcPct val="100000"/>
              </a:lnSpc>
              <a:spcBef>
                <a:spcPts val="5"/>
              </a:spcBef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к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пациентам,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прибывшим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из стран, в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которых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зарегистрированы случаи</a:t>
            </a:r>
            <a:r>
              <a:rPr dirty="0" sz="1800" spc="21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новой</a:t>
            </a:r>
            <a:endParaRPr sz="1800">
              <a:latin typeface="Tahoma"/>
              <a:cs typeface="Tahoma"/>
            </a:endParaRPr>
          </a:p>
          <a:p>
            <a:pPr algn="ctr" marR="89535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коронавирусной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инфекции</a:t>
            </a:r>
            <a:r>
              <a:rPr dirty="0" sz="1800" spc="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  <a:p>
            <a:pPr algn="ctr" marR="25400">
              <a:lnSpc>
                <a:spcPct val="100000"/>
              </a:lnSpc>
              <a:spcBef>
                <a:spcPts val="1740"/>
              </a:spcBef>
              <a:tabLst>
                <a:tab pos="5878830" algn="l"/>
              </a:tabLst>
            </a:pPr>
            <a:r>
              <a:rPr dirty="0" sz="1600" spc="-5" b="1">
                <a:solidFill>
                  <a:srgbClr val="FFFFFF"/>
                </a:solidFill>
                <a:latin typeface="Tahoma"/>
                <a:cs typeface="Tahoma"/>
              </a:rPr>
              <a:t>Есть</a:t>
            </a:r>
            <a:r>
              <a:rPr dirty="0" sz="1600" spc="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симптомы</a:t>
            </a:r>
            <a:r>
              <a:rPr dirty="0" sz="16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ОРВИ	Нет симптомов</a:t>
            </a:r>
            <a:r>
              <a:rPr dirty="0" sz="1600" spc="-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ОРВИ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32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1442" y="211074"/>
            <a:ext cx="8220709" cy="6343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030595" algn="l"/>
              </a:tabLst>
            </a:pPr>
            <a:r>
              <a:rPr dirty="0" spc="-10"/>
              <a:t>ПРИНЦИПЫ </a:t>
            </a:r>
            <a:r>
              <a:rPr dirty="0" spc="-5"/>
              <a:t>ОКАЗАНИЯ</a:t>
            </a:r>
            <a:r>
              <a:rPr dirty="0" spc="35"/>
              <a:t> </a:t>
            </a:r>
            <a:r>
              <a:rPr dirty="0" spc="-5"/>
              <a:t>МЕДИЦИНСКОЙ</a:t>
            </a:r>
            <a:r>
              <a:rPr dirty="0" spc="20"/>
              <a:t> </a:t>
            </a:r>
            <a:r>
              <a:rPr dirty="0" spc="-10"/>
              <a:t>ПОМОЩИ	</a:t>
            </a:r>
            <a:r>
              <a:rPr dirty="0" spc="-5"/>
              <a:t>В</a:t>
            </a:r>
            <a:r>
              <a:rPr dirty="0" spc="-60"/>
              <a:t> </a:t>
            </a:r>
            <a:r>
              <a:rPr dirty="0" spc="-10"/>
              <a:t>АМБУЛАТОРНЫХ</a:t>
            </a:r>
          </a:p>
          <a:p>
            <a:pPr marL="85725">
              <a:lnSpc>
                <a:spcPct val="100000"/>
              </a:lnSpc>
            </a:pPr>
            <a:r>
              <a:rPr dirty="0" spc="-5"/>
              <a:t>УСЛОВИЯХ </a:t>
            </a:r>
            <a:r>
              <a:rPr dirty="0" spc="-10"/>
              <a:t>ПАЦИЕНТАМ </a:t>
            </a:r>
            <a:r>
              <a:rPr dirty="0" spc="-5"/>
              <a:t>С </a:t>
            </a:r>
            <a:r>
              <a:rPr dirty="0" spc="-10"/>
              <a:t>УСТАНОВЛЕННЫМ </a:t>
            </a:r>
            <a:r>
              <a:rPr dirty="0" spc="-5"/>
              <a:t>ДИАГНОЗОМ</a:t>
            </a:r>
            <a:r>
              <a:rPr dirty="0" spc="90"/>
              <a:t> </a:t>
            </a:r>
            <a:r>
              <a:rPr dirty="0" spc="-5"/>
              <a:t>COVID-19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32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3685159" y="814831"/>
            <a:ext cx="6658609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Arial"/>
                <a:cs typeface="Arial"/>
              </a:rPr>
              <a:t>(</a:t>
            </a:r>
            <a:r>
              <a:rPr dirty="0" sz="1600">
                <a:latin typeface="Tahoma"/>
                <a:cs typeface="Tahoma"/>
              </a:rPr>
              <a:t>приложение </a:t>
            </a:r>
            <a:r>
              <a:rPr dirty="0" sz="1600" spc="-5">
                <a:latin typeface="Tahoma"/>
                <a:cs typeface="Tahoma"/>
              </a:rPr>
              <a:t>№8 </a:t>
            </a:r>
            <a:r>
              <a:rPr dirty="0" sz="1600">
                <a:latin typeface="Tahoma"/>
                <a:cs typeface="Tahoma"/>
              </a:rPr>
              <a:t>к приказу Минздрава России </a:t>
            </a:r>
            <a:r>
              <a:rPr dirty="0" sz="1600" spc="-5">
                <a:latin typeface="Tahoma"/>
                <a:cs typeface="Tahoma"/>
              </a:rPr>
              <a:t>от </a:t>
            </a:r>
            <a:r>
              <a:rPr dirty="0" sz="1600" spc="5">
                <a:latin typeface="Tahoma"/>
                <a:cs typeface="Tahoma"/>
              </a:rPr>
              <a:t>19.03.2020 №</a:t>
            </a:r>
            <a:r>
              <a:rPr dirty="0" sz="1600" spc="-240">
                <a:latin typeface="Tahoma"/>
                <a:cs typeface="Tahoma"/>
              </a:rPr>
              <a:t> </a:t>
            </a:r>
            <a:r>
              <a:rPr dirty="0" sz="1600" spc="15">
                <a:latin typeface="Tahoma"/>
                <a:cs typeface="Tahoma"/>
              </a:rPr>
              <a:t>198н)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6743" y="1311655"/>
            <a:ext cx="566991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1.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При получении положительного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результата</a:t>
            </a:r>
            <a:endParaRPr sz="18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лабораторных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исследований на</a:t>
            </a:r>
            <a:r>
              <a:rPr dirty="0" sz="1800" spc="-2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уполномоченное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лицо</a:t>
            </a:r>
            <a:r>
              <a:rPr dirty="0" sz="1800" spc="5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медицинской</a:t>
            </a:r>
            <a:endParaRPr sz="18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организации: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943" y="2482723"/>
            <a:ext cx="5504815" cy="377697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marR="547370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spc="-5">
                <a:latin typeface="Tahoma"/>
                <a:cs typeface="Tahoma"/>
              </a:rPr>
              <a:t>Уведомляет пациента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о результате </a:t>
            </a:r>
            <a:r>
              <a:rPr dirty="0" sz="1700" spc="-5" b="1">
                <a:solidFill>
                  <a:srgbClr val="006FC0"/>
                </a:solidFill>
                <a:latin typeface="Tahoma"/>
                <a:cs typeface="Tahoma"/>
              </a:rPr>
              <a:t>теста </a:t>
            </a:r>
            <a:r>
              <a:rPr dirty="0" sz="1700">
                <a:latin typeface="Tahoma"/>
                <a:cs typeface="Tahoma"/>
              </a:rPr>
              <a:t>на  </a:t>
            </a:r>
            <a:r>
              <a:rPr dirty="0" sz="1700" spc="-5">
                <a:latin typeface="Tahoma"/>
                <a:cs typeface="Tahoma"/>
              </a:rPr>
              <a:t>COVID-19</a:t>
            </a:r>
            <a:endParaRPr sz="1700">
              <a:latin typeface="Tahoma"/>
              <a:cs typeface="Tahoma"/>
            </a:endParaRPr>
          </a:p>
          <a:p>
            <a:pPr marL="299085" marR="659130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Оповещает администрацию </a:t>
            </a:r>
            <a:r>
              <a:rPr dirty="0" sz="1700" spc="-5">
                <a:latin typeface="Tahoma"/>
                <a:cs typeface="Tahoma"/>
              </a:rPr>
              <a:t>медицинской  организации </a:t>
            </a:r>
            <a:r>
              <a:rPr dirty="0" sz="1700">
                <a:latin typeface="Tahoma"/>
                <a:cs typeface="Tahoma"/>
              </a:rPr>
              <a:t>о </a:t>
            </a:r>
            <a:r>
              <a:rPr dirty="0" sz="1700" spc="-5">
                <a:latin typeface="Tahoma"/>
                <a:cs typeface="Tahoma"/>
              </a:rPr>
              <a:t>результате теста </a:t>
            </a:r>
            <a:r>
              <a:rPr dirty="0" sz="1700">
                <a:latin typeface="Tahoma"/>
                <a:cs typeface="Tahoma"/>
              </a:rPr>
              <a:t>на</a:t>
            </a:r>
            <a:r>
              <a:rPr dirty="0" sz="1700" spc="50">
                <a:latin typeface="Tahoma"/>
                <a:cs typeface="Tahoma"/>
              </a:rPr>
              <a:t> </a:t>
            </a:r>
            <a:r>
              <a:rPr dirty="0" sz="1700" spc="-5">
                <a:latin typeface="Tahoma"/>
                <a:cs typeface="Tahoma"/>
              </a:rPr>
              <a:t>COVID-19</a:t>
            </a:r>
            <a:endParaRPr sz="17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>
                <a:latin typeface="Tahoma"/>
                <a:cs typeface="Tahoma"/>
              </a:rPr>
              <a:t>Вносит </a:t>
            </a:r>
            <a:r>
              <a:rPr dirty="0" sz="1700" spc="-5" b="1">
                <a:solidFill>
                  <a:srgbClr val="006FC0"/>
                </a:solidFill>
                <a:latin typeface="Tahoma"/>
                <a:cs typeface="Tahoma"/>
              </a:rPr>
              <a:t>плановые </a:t>
            </a:r>
            <a:r>
              <a:rPr dirty="0" sz="1700" spc="5" b="1">
                <a:solidFill>
                  <a:srgbClr val="006FC0"/>
                </a:solidFill>
                <a:latin typeface="Tahoma"/>
                <a:cs typeface="Tahoma"/>
              </a:rPr>
              <a:t>даты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на повторный</a:t>
            </a:r>
            <a:r>
              <a:rPr dirty="0" sz="1700" spc="-15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забор</a:t>
            </a:r>
            <a:endParaRPr sz="17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700" spc="-5">
                <a:latin typeface="Tahoma"/>
                <a:cs typeface="Tahoma"/>
              </a:rPr>
              <a:t>биоматериала</a:t>
            </a:r>
            <a:endParaRPr sz="17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spc="-5">
                <a:latin typeface="Tahoma"/>
                <a:cs typeface="Tahoma"/>
              </a:rPr>
              <a:t>Организовывает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осмотр работников</a:t>
            </a:r>
            <a:endParaRPr sz="1700">
              <a:latin typeface="Tahoma"/>
              <a:cs typeface="Tahoma"/>
            </a:endParaRPr>
          </a:p>
          <a:p>
            <a:pPr marL="299085" marR="5080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медицинской организации</a:t>
            </a:r>
            <a:r>
              <a:rPr dirty="0" sz="1700">
                <a:solidFill>
                  <a:srgbClr val="006FC0"/>
                </a:solidFill>
                <a:latin typeface="Tahoma"/>
                <a:cs typeface="Tahoma"/>
              </a:rPr>
              <a:t>, </a:t>
            </a:r>
            <a:r>
              <a:rPr dirty="0" sz="1700" spc="-5">
                <a:latin typeface="Tahoma"/>
                <a:cs typeface="Tahoma"/>
              </a:rPr>
              <a:t>контактировавших</a:t>
            </a:r>
            <a:r>
              <a:rPr dirty="0" sz="1700" spc="-100">
                <a:latin typeface="Tahoma"/>
                <a:cs typeface="Tahoma"/>
              </a:rPr>
              <a:t> </a:t>
            </a:r>
            <a:r>
              <a:rPr dirty="0" sz="1700">
                <a:latin typeface="Tahoma"/>
                <a:cs typeface="Tahoma"/>
              </a:rPr>
              <a:t>с  </a:t>
            </a:r>
            <a:r>
              <a:rPr dirty="0" sz="1700" spc="-10">
                <a:latin typeface="Tahoma"/>
                <a:cs typeface="Tahoma"/>
              </a:rPr>
              <a:t>заболевшим</a:t>
            </a:r>
            <a:endParaRPr sz="1700">
              <a:latin typeface="Tahoma"/>
              <a:cs typeface="Tahoma"/>
            </a:endParaRPr>
          </a:p>
          <a:p>
            <a:pPr marL="299085" marR="3619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>
                <a:latin typeface="Tahoma"/>
                <a:cs typeface="Tahoma"/>
              </a:rPr>
              <a:t>Проводит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опрос пациента </a:t>
            </a:r>
            <a:r>
              <a:rPr dirty="0" sz="1700">
                <a:latin typeface="Tahoma"/>
                <a:cs typeface="Tahoma"/>
              </a:rPr>
              <a:t>с </a:t>
            </a:r>
            <a:r>
              <a:rPr dirty="0" sz="1700" spc="-5">
                <a:latin typeface="Tahoma"/>
                <a:cs typeface="Tahoma"/>
              </a:rPr>
              <a:t>целью </a:t>
            </a:r>
            <a:r>
              <a:rPr dirty="0" sz="1700">
                <a:latin typeface="Tahoma"/>
                <a:cs typeface="Tahoma"/>
              </a:rPr>
              <a:t>уточнения </a:t>
            </a:r>
            <a:r>
              <a:rPr dirty="0" sz="1700" spc="-10">
                <a:latin typeface="Tahoma"/>
                <a:cs typeface="Tahoma"/>
              </a:rPr>
              <a:t>его  </a:t>
            </a:r>
            <a:r>
              <a:rPr dirty="0" sz="1700">
                <a:latin typeface="Tahoma"/>
                <a:cs typeface="Tahoma"/>
              </a:rPr>
              <a:t>состояния</a:t>
            </a:r>
            <a:endParaRPr sz="17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Информирует медработника </a:t>
            </a:r>
            <a:r>
              <a:rPr dirty="0" sz="1700">
                <a:latin typeface="Tahoma"/>
                <a:cs typeface="Tahoma"/>
              </a:rPr>
              <a:t>о</a:t>
            </a:r>
            <a:r>
              <a:rPr dirty="0" sz="1700" spc="-95">
                <a:latin typeface="Tahoma"/>
                <a:cs typeface="Tahoma"/>
              </a:rPr>
              <a:t> </a:t>
            </a:r>
            <a:r>
              <a:rPr dirty="0" sz="1700">
                <a:latin typeface="Tahoma"/>
                <a:cs typeface="Tahoma"/>
              </a:rPr>
              <a:t>состоянии</a:t>
            </a:r>
            <a:endParaRPr sz="17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700" spc="-5">
                <a:latin typeface="Tahoma"/>
                <a:cs typeface="Tahoma"/>
              </a:rPr>
              <a:t>пациента, </a:t>
            </a:r>
            <a:r>
              <a:rPr dirty="0" sz="1700">
                <a:latin typeface="Tahoma"/>
                <a:cs typeface="Tahoma"/>
              </a:rPr>
              <a:t>которому </a:t>
            </a:r>
            <a:r>
              <a:rPr dirty="0" sz="1700" spc="-5">
                <a:latin typeface="Tahoma"/>
                <a:cs typeface="Tahoma"/>
              </a:rPr>
              <a:t>будет оказана</a:t>
            </a:r>
            <a:r>
              <a:rPr dirty="0" sz="1700" spc="20">
                <a:latin typeface="Tahoma"/>
                <a:cs typeface="Tahoma"/>
              </a:rPr>
              <a:t> </a:t>
            </a:r>
            <a:r>
              <a:rPr dirty="0" sz="1700" spc="-5">
                <a:latin typeface="Tahoma"/>
                <a:cs typeface="Tahoma"/>
              </a:rPr>
              <a:t>медпомощь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95998" y="1314069"/>
            <a:ext cx="482727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2. Медицинские</a:t>
            </a:r>
            <a:r>
              <a:rPr dirty="0" sz="1800" spc="-9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работники,</a:t>
            </a:r>
            <a:endParaRPr sz="18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оказывающие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медицинскую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помощь</a:t>
            </a:r>
            <a:endParaRPr sz="18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на дому</a:t>
            </a:r>
            <a:r>
              <a:rPr dirty="0" sz="1800" spc="-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обязаны: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53453" y="2286762"/>
            <a:ext cx="4560570" cy="400557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marR="140271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Использовать </a:t>
            </a:r>
            <a:r>
              <a:rPr dirty="0" sz="1700" spc="-5" b="1">
                <a:solidFill>
                  <a:srgbClr val="006FC0"/>
                </a:solidFill>
                <a:latin typeface="Tahoma"/>
                <a:cs typeface="Tahoma"/>
              </a:rPr>
              <a:t>средства  индивидуальной</a:t>
            </a:r>
            <a:r>
              <a:rPr dirty="0" sz="1700" spc="-3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700" spc="-5" b="1">
                <a:solidFill>
                  <a:srgbClr val="006FC0"/>
                </a:solidFill>
                <a:latin typeface="Tahoma"/>
                <a:cs typeface="Tahoma"/>
              </a:rPr>
              <a:t>защиты</a:t>
            </a:r>
            <a:endParaRPr sz="17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spc="-5">
                <a:latin typeface="Tahoma"/>
                <a:cs typeface="Tahoma"/>
              </a:rPr>
              <a:t>Иметь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запас </a:t>
            </a:r>
            <a:r>
              <a:rPr dirty="0" sz="1700" spc="-5" b="1">
                <a:solidFill>
                  <a:srgbClr val="006FC0"/>
                </a:solidFill>
                <a:latin typeface="Tahoma"/>
                <a:cs typeface="Tahoma"/>
              </a:rPr>
              <a:t>медицинских</a:t>
            </a:r>
            <a:r>
              <a:rPr dirty="0" sz="1700" spc="-3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масок</a:t>
            </a:r>
            <a:endParaRPr sz="17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Обрабатывать </a:t>
            </a:r>
            <a:r>
              <a:rPr dirty="0" sz="1700" spc="5" b="1">
                <a:solidFill>
                  <a:srgbClr val="006FC0"/>
                </a:solidFill>
                <a:latin typeface="Tahoma"/>
                <a:cs typeface="Tahoma"/>
              </a:rPr>
              <a:t>руки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в</a:t>
            </a:r>
            <a:r>
              <a:rPr dirty="0" sz="1700" spc="-9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перчатках</a:t>
            </a:r>
            <a:endParaRPr sz="1700">
              <a:latin typeface="Tahoma"/>
              <a:cs typeface="Tahoma"/>
            </a:endParaRPr>
          </a:p>
          <a:p>
            <a:pPr algn="just" marL="299085">
              <a:lnSpc>
                <a:spcPct val="100000"/>
              </a:lnSpc>
            </a:pPr>
            <a:r>
              <a:rPr dirty="0" sz="1700" spc="-5">
                <a:latin typeface="Tahoma"/>
                <a:cs typeface="Tahoma"/>
              </a:rPr>
              <a:t>дезинфицирующим</a:t>
            </a:r>
            <a:r>
              <a:rPr dirty="0" sz="1700" spc="10">
                <a:latin typeface="Tahoma"/>
                <a:cs typeface="Tahoma"/>
              </a:rPr>
              <a:t> </a:t>
            </a:r>
            <a:r>
              <a:rPr dirty="0" sz="1700" spc="-5">
                <a:latin typeface="Tahoma"/>
                <a:cs typeface="Tahoma"/>
              </a:rPr>
              <a:t>средством</a:t>
            </a:r>
            <a:endParaRPr sz="1700">
              <a:latin typeface="Tahoma"/>
              <a:cs typeface="Tahoma"/>
            </a:endParaRPr>
          </a:p>
          <a:p>
            <a:pPr algn="just" marL="299085" marR="563880" indent="-28702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299720" algn="l"/>
              </a:tabLst>
            </a:pPr>
            <a:r>
              <a:rPr dirty="0" sz="1700" spc="-5">
                <a:latin typeface="Tahoma"/>
                <a:cs typeface="Tahoma"/>
              </a:rPr>
              <a:t>После выхода из квартиры пациента </a:t>
            </a:r>
            <a:r>
              <a:rPr dirty="0" sz="1700" spc="-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700" spc="-5" b="1">
                <a:solidFill>
                  <a:srgbClr val="006FC0"/>
                </a:solidFill>
                <a:latin typeface="Tahoma"/>
                <a:cs typeface="Tahoma"/>
              </a:rPr>
              <a:t>снять средства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индивидуальной  защиты, упаковать </a:t>
            </a:r>
            <a:r>
              <a:rPr dirty="0" sz="1700">
                <a:latin typeface="Tahoma"/>
                <a:cs typeface="Tahoma"/>
              </a:rPr>
              <a:t>их в </a:t>
            </a:r>
            <a:r>
              <a:rPr dirty="0" sz="1700" spc="-10">
                <a:latin typeface="Tahoma"/>
                <a:cs typeface="Tahoma"/>
              </a:rPr>
              <a:t>пакет </a:t>
            </a:r>
            <a:r>
              <a:rPr dirty="0" sz="1700">
                <a:latin typeface="Tahoma"/>
                <a:cs typeface="Tahoma"/>
              </a:rPr>
              <a:t>для  </a:t>
            </a:r>
            <a:r>
              <a:rPr dirty="0" sz="1700" spc="-5">
                <a:latin typeface="Tahoma"/>
                <a:cs typeface="Tahoma"/>
              </a:rPr>
              <a:t>медицинских </a:t>
            </a:r>
            <a:r>
              <a:rPr dirty="0" sz="1700">
                <a:latin typeface="Tahoma"/>
                <a:cs typeface="Tahoma"/>
              </a:rPr>
              <a:t>отходов </a:t>
            </a:r>
            <a:r>
              <a:rPr dirty="0" sz="1700" spc="-5">
                <a:latin typeface="Tahoma"/>
                <a:cs typeface="Tahoma"/>
              </a:rPr>
              <a:t>класса </a:t>
            </a:r>
            <a:r>
              <a:rPr dirty="0" sz="1700">
                <a:latin typeface="Tahoma"/>
                <a:cs typeface="Tahoma"/>
              </a:rPr>
              <a:t>B</a:t>
            </a:r>
            <a:r>
              <a:rPr dirty="0" sz="1700" spc="-40">
                <a:latin typeface="Tahoma"/>
                <a:cs typeface="Tahoma"/>
              </a:rPr>
              <a:t> </a:t>
            </a:r>
            <a:r>
              <a:rPr dirty="0" sz="1700">
                <a:latin typeface="Tahoma"/>
                <a:cs typeface="Tahoma"/>
              </a:rPr>
              <a:t>и</a:t>
            </a:r>
            <a:endParaRPr sz="1700">
              <a:latin typeface="Tahoma"/>
              <a:cs typeface="Tahoma"/>
            </a:endParaRPr>
          </a:p>
          <a:p>
            <a:pPr algn="just" marL="299085">
              <a:lnSpc>
                <a:spcPct val="100000"/>
              </a:lnSpc>
            </a:pPr>
            <a:r>
              <a:rPr dirty="0" sz="1700" spc="-5">
                <a:latin typeface="Tahoma"/>
                <a:cs typeface="Tahoma"/>
              </a:rPr>
              <a:t>обеспечить их</a:t>
            </a:r>
            <a:r>
              <a:rPr dirty="0" sz="1700" spc="-10">
                <a:latin typeface="Tahoma"/>
                <a:cs typeface="Tahoma"/>
              </a:rPr>
              <a:t> </a:t>
            </a:r>
            <a:r>
              <a:rPr dirty="0" sz="1700" spc="-5">
                <a:latin typeface="Tahoma"/>
                <a:cs typeface="Tahoma"/>
              </a:rPr>
              <a:t>дальнейшую</a:t>
            </a:r>
            <a:endParaRPr sz="1700">
              <a:latin typeface="Tahoma"/>
              <a:cs typeface="Tahoma"/>
            </a:endParaRPr>
          </a:p>
          <a:p>
            <a:pPr algn="just" marL="299085">
              <a:lnSpc>
                <a:spcPct val="100000"/>
              </a:lnSpc>
              <a:spcBef>
                <a:spcPts val="5"/>
              </a:spcBef>
            </a:pPr>
            <a:r>
              <a:rPr dirty="0" sz="1700" spc="-5">
                <a:latin typeface="Tahoma"/>
                <a:cs typeface="Tahoma"/>
              </a:rPr>
              <a:t>транспортировку для</a:t>
            </a:r>
            <a:r>
              <a:rPr dirty="0" sz="1700" spc="5">
                <a:latin typeface="Tahoma"/>
                <a:cs typeface="Tahoma"/>
              </a:rPr>
              <a:t> </a:t>
            </a:r>
            <a:r>
              <a:rPr dirty="0" sz="1700" spc="-5">
                <a:latin typeface="Tahoma"/>
                <a:cs typeface="Tahoma"/>
              </a:rPr>
              <a:t>утилизации</a:t>
            </a:r>
            <a:endParaRPr sz="1700">
              <a:latin typeface="Tahoma"/>
              <a:cs typeface="Tahoma"/>
            </a:endParaRPr>
          </a:p>
          <a:p>
            <a:pPr marL="299085" marR="5080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Сообщать о лицах, имеющих</a:t>
            </a:r>
            <a:r>
              <a:rPr dirty="0" sz="1700" spc="-1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контакт  с</a:t>
            </a:r>
            <a:r>
              <a:rPr dirty="0" sz="1700" spc="-1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700" b="1">
                <a:solidFill>
                  <a:srgbClr val="006FC0"/>
                </a:solidFill>
                <a:latin typeface="Tahoma"/>
                <a:cs typeface="Tahoma"/>
              </a:rPr>
              <a:t>пациентом</a:t>
            </a:r>
            <a:endParaRPr sz="1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1442" y="126873"/>
            <a:ext cx="8220709" cy="6343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030595" algn="l"/>
              </a:tabLst>
            </a:pPr>
            <a:r>
              <a:rPr dirty="0" spc="-10"/>
              <a:t>ПРИНЦИПЫ </a:t>
            </a:r>
            <a:r>
              <a:rPr dirty="0" spc="-5"/>
              <a:t>ОКАЗАНИЯ</a:t>
            </a:r>
            <a:r>
              <a:rPr dirty="0" spc="35"/>
              <a:t> </a:t>
            </a:r>
            <a:r>
              <a:rPr dirty="0" spc="-5"/>
              <a:t>МЕДИЦИНСКОЙ</a:t>
            </a:r>
            <a:r>
              <a:rPr dirty="0" spc="20"/>
              <a:t> </a:t>
            </a:r>
            <a:r>
              <a:rPr dirty="0" spc="-10"/>
              <a:t>ПОМОЩИ	</a:t>
            </a:r>
            <a:r>
              <a:rPr dirty="0" spc="-5"/>
              <a:t>В</a:t>
            </a:r>
            <a:r>
              <a:rPr dirty="0" spc="-60"/>
              <a:t> </a:t>
            </a:r>
            <a:r>
              <a:rPr dirty="0" spc="-10"/>
              <a:t>АМБУЛАТОРНЫХ</a:t>
            </a:r>
          </a:p>
          <a:p>
            <a:pPr marL="85725">
              <a:lnSpc>
                <a:spcPct val="100000"/>
              </a:lnSpc>
            </a:pPr>
            <a:r>
              <a:rPr dirty="0" spc="-5"/>
              <a:t>УСЛОВИЯХ </a:t>
            </a:r>
            <a:r>
              <a:rPr dirty="0" spc="-10"/>
              <a:t>ПАЦИЕНТАМ </a:t>
            </a:r>
            <a:r>
              <a:rPr dirty="0" spc="-5"/>
              <a:t>С </a:t>
            </a:r>
            <a:r>
              <a:rPr dirty="0" spc="-10"/>
              <a:t>УСТАНОВЛЕННЫМ </a:t>
            </a:r>
            <a:r>
              <a:rPr dirty="0" spc="-5"/>
              <a:t>ДИАГНОЗОМ</a:t>
            </a:r>
            <a:r>
              <a:rPr dirty="0" spc="125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48583" y="733805"/>
            <a:ext cx="672719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Tahoma"/>
                <a:cs typeface="Tahoma"/>
              </a:rPr>
              <a:t>(приложение </a:t>
            </a:r>
            <a:r>
              <a:rPr dirty="0" sz="1600" spc="5">
                <a:latin typeface="Tahoma"/>
                <a:cs typeface="Tahoma"/>
              </a:rPr>
              <a:t>№ </a:t>
            </a:r>
            <a:r>
              <a:rPr dirty="0" sz="1600">
                <a:latin typeface="Tahoma"/>
                <a:cs typeface="Tahoma"/>
              </a:rPr>
              <a:t>8 к приказу Минздрава России </a:t>
            </a:r>
            <a:r>
              <a:rPr dirty="0" sz="1600" spc="-5">
                <a:latin typeface="Tahoma"/>
                <a:cs typeface="Tahoma"/>
              </a:rPr>
              <a:t>от </a:t>
            </a:r>
            <a:r>
              <a:rPr dirty="0" sz="1600" spc="5">
                <a:latin typeface="Tahoma"/>
                <a:cs typeface="Tahoma"/>
              </a:rPr>
              <a:t>19.03.2020 №</a:t>
            </a:r>
            <a:r>
              <a:rPr dirty="0" sz="1600" spc="-245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198н)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9039" y="1157478"/>
            <a:ext cx="5406390" cy="22402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10"/>
              </a:spcBef>
              <a:tabLst>
                <a:tab pos="356870" algn="l"/>
              </a:tabLst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3.	Медицинская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помощь пациенту с</a:t>
            </a:r>
            <a:r>
              <a:rPr dirty="0" sz="1500" spc="-22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-10" b="1">
                <a:solidFill>
                  <a:srgbClr val="006FC0"/>
                </a:solidFill>
                <a:latin typeface="Tahoma"/>
                <a:cs typeface="Tahoma"/>
              </a:rPr>
              <a:t>положительным 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результатом теста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на COVID-19</a:t>
            </a:r>
            <a:r>
              <a:rPr dirty="0" sz="1500" spc="-254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может</a:t>
            </a:r>
            <a:endParaRPr sz="1500">
              <a:latin typeface="Tahoma"/>
              <a:cs typeface="Tahoma"/>
            </a:endParaRPr>
          </a:p>
          <a:p>
            <a:pPr marL="356870" marR="716915">
              <a:lnSpc>
                <a:spcPct val="100000"/>
              </a:lnSpc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оказываться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на дому в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случае отсутствия  клинических проявлений заболеваний</a:t>
            </a:r>
            <a:r>
              <a:rPr dirty="0" sz="1500" spc="-24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или  легком течении</a:t>
            </a:r>
            <a:r>
              <a:rPr dirty="0" sz="1500" spc="-10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заболевания</a:t>
            </a:r>
            <a:endParaRPr sz="1500">
              <a:latin typeface="Tahoma"/>
              <a:cs typeface="Tahoma"/>
            </a:endParaRPr>
          </a:p>
          <a:p>
            <a:pPr algn="ctr" marL="360680">
              <a:lnSpc>
                <a:spcPct val="100000"/>
              </a:lnSpc>
              <a:spcBef>
                <a:spcPts val="910"/>
              </a:spcBef>
            </a:pPr>
            <a:r>
              <a:rPr dirty="0" sz="1600" spc="-30" i="1">
                <a:latin typeface="Tahoma"/>
                <a:cs typeface="Tahoma"/>
              </a:rPr>
              <a:t>t </a:t>
            </a:r>
            <a:r>
              <a:rPr dirty="0" sz="1600" spc="-65" i="1">
                <a:latin typeface="Tahoma"/>
                <a:cs typeface="Tahoma"/>
              </a:rPr>
              <a:t>&lt;</a:t>
            </a:r>
            <a:r>
              <a:rPr dirty="0" sz="1600" spc="-45" i="1">
                <a:latin typeface="Tahoma"/>
                <a:cs typeface="Tahoma"/>
              </a:rPr>
              <a:t> </a:t>
            </a:r>
            <a:r>
              <a:rPr dirty="0" sz="1600" spc="-65" i="1">
                <a:latin typeface="Tahoma"/>
                <a:cs typeface="Tahoma"/>
              </a:rPr>
              <a:t>38,5℃</a:t>
            </a:r>
            <a:endParaRPr sz="1600">
              <a:latin typeface="Tahoma"/>
              <a:cs typeface="Tahoma"/>
            </a:endParaRPr>
          </a:p>
          <a:p>
            <a:pPr algn="ctr" marL="360045">
              <a:lnSpc>
                <a:spcPct val="100000"/>
              </a:lnSpc>
              <a:spcBef>
                <a:spcPts val="890"/>
              </a:spcBef>
            </a:pPr>
            <a:r>
              <a:rPr dirty="0" sz="1600" spc="-65" i="1">
                <a:latin typeface="Tahoma"/>
                <a:cs typeface="Tahoma"/>
              </a:rPr>
              <a:t>ЧДД&lt; </a:t>
            </a:r>
            <a:r>
              <a:rPr dirty="0" sz="1600" spc="-55" i="1">
                <a:latin typeface="Tahoma"/>
                <a:cs typeface="Tahoma"/>
              </a:rPr>
              <a:t>30 </a:t>
            </a:r>
            <a:r>
              <a:rPr dirty="0" sz="1600" spc="-60" i="1">
                <a:latin typeface="Tahoma"/>
                <a:cs typeface="Tahoma"/>
              </a:rPr>
              <a:t>движений </a:t>
            </a:r>
            <a:r>
              <a:rPr dirty="0" sz="1600" spc="-50" i="1">
                <a:latin typeface="Tahoma"/>
                <a:cs typeface="Tahoma"/>
              </a:rPr>
              <a:t>в</a:t>
            </a:r>
            <a:r>
              <a:rPr dirty="0" sz="1600" spc="40" i="1">
                <a:latin typeface="Tahoma"/>
                <a:cs typeface="Tahoma"/>
              </a:rPr>
              <a:t> </a:t>
            </a:r>
            <a:r>
              <a:rPr dirty="0" sz="1600" spc="-60" i="1">
                <a:latin typeface="Tahoma"/>
                <a:cs typeface="Tahoma"/>
              </a:rPr>
              <a:t>минуту,</a:t>
            </a:r>
            <a:endParaRPr sz="1600">
              <a:latin typeface="Tahoma"/>
              <a:cs typeface="Tahoma"/>
            </a:endParaRPr>
          </a:p>
          <a:p>
            <a:pPr algn="ctr" marL="360680">
              <a:lnSpc>
                <a:spcPct val="100000"/>
              </a:lnSpc>
              <a:spcBef>
                <a:spcPts val="865"/>
              </a:spcBef>
            </a:pPr>
            <a:r>
              <a:rPr dirty="0" sz="1600" spc="-55" i="1">
                <a:latin typeface="Tahoma"/>
                <a:cs typeface="Tahoma"/>
              </a:rPr>
              <a:t>SPo2 </a:t>
            </a:r>
            <a:r>
              <a:rPr dirty="0" sz="1600" spc="-65" i="1">
                <a:latin typeface="Tahoma"/>
                <a:cs typeface="Tahoma"/>
              </a:rPr>
              <a:t>&gt; </a:t>
            </a:r>
            <a:r>
              <a:rPr dirty="0" sz="1600" spc="-60" i="1">
                <a:latin typeface="Tahoma"/>
                <a:cs typeface="Tahoma"/>
              </a:rPr>
              <a:t>93%, </a:t>
            </a:r>
            <a:r>
              <a:rPr dirty="0" sz="1600" spc="-55" i="1">
                <a:latin typeface="Tahoma"/>
                <a:cs typeface="Tahoma"/>
              </a:rPr>
              <a:t>для детей </a:t>
            </a:r>
            <a:r>
              <a:rPr dirty="0" sz="1600" spc="-50" i="1">
                <a:latin typeface="Tahoma"/>
                <a:cs typeface="Tahoma"/>
              </a:rPr>
              <a:t>– </a:t>
            </a:r>
            <a:r>
              <a:rPr dirty="0" sz="1600" spc="-70" i="1">
                <a:latin typeface="Tahoma"/>
                <a:cs typeface="Tahoma"/>
              </a:rPr>
              <a:t>95% </a:t>
            </a:r>
            <a:r>
              <a:rPr dirty="0" sz="1600" spc="-50" i="1">
                <a:latin typeface="Tahoma"/>
                <a:cs typeface="Tahoma"/>
              </a:rPr>
              <a:t>и</a:t>
            </a:r>
            <a:r>
              <a:rPr dirty="0" sz="1600" spc="65" i="1">
                <a:latin typeface="Tahoma"/>
                <a:cs typeface="Tahoma"/>
              </a:rPr>
              <a:t> </a:t>
            </a:r>
            <a:r>
              <a:rPr dirty="0" sz="1600" spc="-50" i="1">
                <a:latin typeface="Tahoma"/>
                <a:cs typeface="Tahoma"/>
              </a:rPr>
              <a:t>более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495" y="3496183"/>
            <a:ext cx="5264150" cy="234061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lvl="1" marL="396240" indent="-384175">
              <a:lnSpc>
                <a:spcPct val="100000"/>
              </a:lnSpc>
              <a:spcBef>
                <a:spcPts val="110"/>
              </a:spcBef>
              <a:buAutoNum type="arabicPeriod"/>
              <a:tabLst>
                <a:tab pos="396875" algn="l"/>
              </a:tabLst>
            </a:pPr>
            <a:r>
              <a:rPr dirty="0" sz="1500" spc="-5">
                <a:latin typeface="Tahoma"/>
                <a:cs typeface="Tahoma"/>
              </a:rPr>
              <a:t>лечение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 spc="-5">
                <a:latin typeface="Tahoma"/>
                <a:cs typeface="Tahoma"/>
              </a:rPr>
              <a:t>соответствии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с</a:t>
            </a:r>
            <a:r>
              <a:rPr dirty="0" sz="1500" spc="-1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временными</a:t>
            </a:r>
            <a:endParaRPr sz="1500">
              <a:latin typeface="Tahoma"/>
              <a:cs typeface="Tahoma"/>
            </a:endParaRPr>
          </a:p>
          <a:p>
            <a:pPr marL="408940">
              <a:lnSpc>
                <a:spcPct val="100000"/>
              </a:lnSpc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методическими рекомендациями</a:t>
            </a:r>
            <a:r>
              <a:rPr dirty="0" sz="1500" spc="-15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«Профилактика,</a:t>
            </a:r>
            <a:endParaRPr sz="1500">
              <a:latin typeface="Tahoma"/>
              <a:cs typeface="Tahoma"/>
            </a:endParaRPr>
          </a:p>
          <a:p>
            <a:pPr marL="408940" marR="732155">
              <a:lnSpc>
                <a:spcPct val="100000"/>
              </a:lnSpc>
            </a:pPr>
            <a:r>
              <a:rPr dirty="0" sz="1500" spc="-5">
                <a:latin typeface="Tahoma"/>
                <a:cs typeface="Tahoma"/>
              </a:rPr>
              <a:t>диагностика </a:t>
            </a:r>
            <a:r>
              <a:rPr dirty="0" sz="1500" spc="5">
                <a:latin typeface="Tahoma"/>
                <a:cs typeface="Tahoma"/>
              </a:rPr>
              <a:t>и </a:t>
            </a:r>
            <a:r>
              <a:rPr dirty="0" sz="1500" spc="-5">
                <a:latin typeface="Tahoma"/>
                <a:cs typeface="Tahoma"/>
              </a:rPr>
              <a:t>лечение </a:t>
            </a:r>
            <a:r>
              <a:rPr dirty="0" sz="1500">
                <a:latin typeface="Tahoma"/>
                <a:cs typeface="Tahoma"/>
              </a:rPr>
              <a:t>новой коронавирусной  инфекции</a:t>
            </a:r>
            <a:r>
              <a:rPr dirty="0" sz="1500" spc="15"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(COVID-19)»</a:t>
            </a:r>
            <a:endParaRPr sz="1500">
              <a:latin typeface="Tahoma"/>
              <a:cs typeface="Tahoma"/>
            </a:endParaRPr>
          </a:p>
          <a:p>
            <a:pPr algn="just" lvl="1" marL="408940" marR="151765" indent="-396240">
              <a:lnSpc>
                <a:spcPct val="100000"/>
              </a:lnSpc>
              <a:spcBef>
                <a:spcPts val="1010"/>
              </a:spcBef>
              <a:buAutoNum type="arabicPeriod" startAt="2"/>
              <a:tabLst>
                <a:tab pos="396875" algn="l"/>
              </a:tabLst>
            </a:pPr>
            <a:r>
              <a:rPr dirty="0" sz="1500">
                <a:latin typeface="Tahoma"/>
                <a:cs typeface="Tahoma"/>
              </a:rPr>
              <a:t>информирование </a:t>
            </a:r>
            <a:r>
              <a:rPr dirty="0" sz="1500" spc="5">
                <a:latin typeface="Tahoma"/>
                <a:cs typeface="Tahoma"/>
              </a:rPr>
              <a:t>о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необходимости вызова</a:t>
            </a:r>
            <a:r>
              <a:rPr dirty="0" sz="1500" spc="-17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врача 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или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бригады скорой медицинской помощи</a:t>
            </a:r>
            <a:r>
              <a:rPr dirty="0" sz="1500" spc="-31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при  </a:t>
            </a:r>
            <a:r>
              <a:rPr dirty="0" sz="1500" spc="-5">
                <a:latin typeface="Tahoma"/>
                <a:cs typeface="Tahoma"/>
              </a:rPr>
              <a:t>ухудшении</a:t>
            </a:r>
            <a:r>
              <a:rPr dirty="0" sz="1500" spc="-1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самочувствия</a:t>
            </a:r>
            <a:endParaRPr sz="1500">
              <a:latin typeface="Tahoma"/>
              <a:cs typeface="Tahoma"/>
            </a:endParaRPr>
          </a:p>
          <a:p>
            <a:pPr marL="960119" marR="405765" indent="-277495">
              <a:lnSpc>
                <a:spcPts val="1800"/>
              </a:lnSpc>
              <a:spcBef>
                <a:spcPts val="1050"/>
              </a:spcBef>
            </a:pPr>
            <a:r>
              <a:rPr dirty="0" sz="1600" spc="-30" i="1">
                <a:latin typeface="Tahoma"/>
                <a:cs typeface="Tahoma"/>
              </a:rPr>
              <a:t>t </a:t>
            </a:r>
            <a:r>
              <a:rPr dirty="0" sz="1600" spc="-65" i="1">
                <a:latin typeface="Tahoma"/>
                <a:cs typeface="Tahoma"/>
              </a:rPr>
              <a:t>&gt; </a:t>
            </a:r>
            <a:r>
              <a:rPr dirty="0" sz="1600" spc="-55" i="1">
                <a:latin typeface="Tahoma"/>
                <a:cs typeface="Tahoma"/>
              </a:rPr>
              <a:t>38,5℃, </a:t>
            </a:r>
            <a:r>
              <a:rPr dirty="0" sz="1600" spc="-60" i="1">
                <a:latin typeface="Tahoma"/>
                <a:cs typeface="Tahoma"/>
              </a:rPr>
              <a:t>появление </a:t>
            </a:r>
            <a:r>
              <a:rPr dirty="0" sz="1600" spc="-55" i="1">
                <a:latin typeface="Tahoma"/>
                <a:cs typeface="Tahoma"/>
              </a:rPr>
              <a:t>затрудненного дыхания,  </a:t>
            </a:r>
            <a:r>
              <a:rPr dirty="0" sz="1600" spc="-60" i="1">
                <a:latin typeface="Tahoma"/>
                <a:cs typeface="Tahoma"/>
              </a:rPr>
              <a:t>одышки, появление </a:t>
            </a:r>
            <a:r>
              <a:rPr dirty="0" sz="1600" spc="-55" i="1">
                <a:latin typeface="Tahoma"/>
                <a:cs typeface="Tahoma"/>
              </a:rPr>
              <a:t>или </a:t>
            </a:r>
            <a:r>
              <a:rPr dirty="0" sz="1600" spc="-60" i="1">
                <a:latin typeface="Tahoma"/>
                <a:cs typeface="Tahoma"/>
              </a:rPr>
              <a:t>усиление</a:t>
            </a:r>
            <a:r>
              <a:rPr dirty="0" sz="1600" spc="65" i="1">
                <a:latin typeface="Tahoma"/>
                <a:cs typeface="Tahoma"/>
              </a:rPr>
              <a:t> </a:t>
            </a:r>
            <a:r>
              <a:rPr dirty="0" sz="1600" spc="-55" i="1">
                <a:latin typeface="Tahoma"/>
                <a:cs typeface="Tahoma"/>
              </a:rPr>
              <a:t>кашля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20611" y="1157478"/>
            <a:ext cx="5620385" cy="5440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lvl="1" marL="397510" marR="561340" indent="-360045">
              <a:lnSpc>
                <a:spcPct val="100000"/>
              </a:lnSpc>
              <a:spcBef>
                <a:spcPts val="110"/>
              </a:spcBef>
              <a:buAutoNum type="arabicPeriod" startAt="3"/>
              <a:tabLst>
                <a:tab pos="422275" algn="l"/>
              </a:tabLst>
            </a:pPr>
            <a:r>
              <a:rPr dirty="0" sz="1500">
                <a:latin typeface="Tahoma"/>
                <a:cs typeface="Tahoma"/>
              </a:rPr>
              <a:t>Лица,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проживающие с пациентом </a:t>
            </a:r>
            <a:r>
              <a:rPr dirty="0" sz="1500" spc="5">
                <a:latin typeface="Tahoma"/>
                <a:cs typeface="Tahoma"/>
              </a:rPr>
              <a:t>с </a:t>
            </a:r>
            <a:r>
              <a:rPr dirty="0" sz="1500" spc="-5">
                <a:latin typeface="Tahoma"/>
                <a:cs typeface="Tahoma"/>
              </a:rPr>
              <a:t>легким  течением </a:t>
            </a:r>
            <a:r>
              <a:rPr dirty="0" sz="1500">
                <a:latin typeface="Tahoma"/>
                <a:cs typeface="Tahoma"/>
              </a:rPr>
              <a:t>заболевания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 spc="-5">
                <a:latin typeface="Tahoma"/>
                <a:cs typeface="Tahoma"/>
              </a:rPr>
              <a:t>одном помещении, </a:t>
            </a:r>
            <a:r>
              <a:rPr dirty="0" sz="1500">
                <a:latin typeface="Tahoma"/>
                <a:cs typeface="Tahoma"/>
              </a:rPr>
              <a:t>должны  </a:t>
            </a:r>
            <a:r>
              <a:rPr dirty="0" sz="1500" spc="5">
                <a:latin typeface="Tahoma"/>
                <a:cs typeface="Tahoma"/>
              </a:rPr>
              <a:t>быть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проинформированы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о рисках</a:t>
            </a:r>
            <a:r>
              <a:rPr dirty="0" sz="1500" spc="-18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500">
              <a:latin typeface="Tahoma"/>
              <a:cs typeface="Tahoma"/>
            </a:endParaRPr>
          </a:p>
          <a:p>
            <a:pPr marL="397510" marR="648335">
              <a:lnSpc>
                <a:spcPct val="100000"/>
              </a:lnSpc>
            </a:pPr>
            <a:r>
              <a:rPr dirty="0" sz="1500" spc="5">
                <a:latin typeface="Tahoma"/>
                <a:cs typeface="Tahoma"/>
              </a:rPr>
              <a:t>и </a:t>
            </a:r>
            <a:r>
              <a:rPr dirty="0" sz="1500" spc="-5">
                <a:latin typeface="Tahoma"/>
                <a:cs typeface="Tahoma"/>
              </a:rPr>
              <a:t>необходимости временного проживания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>
                <a:latin typeface="Tahoma"/>
                <a:cs typeface="Tahoma"/>
              </a:rPr>
              <a:t>другом  </a:t>
            </a:r>
            <a:r>
              <a:rPr dirty="0" sz="1500" spc="-5">
                <a:latin typeface="Tahoma"/>
                <a:cs typeface="Tahoma"/>
              </a:rPr>
              <a:t>месте</a:t>
            </a:r>
            <a:endParaRPr sz="1500">
              <a:latin typeface="Tahoma"/>
              <a:cs typeface="Tahoma"/>
            </a:endParaRPr>
          </a:p>
          <a:p>
            <a:pPr lvl="1" marL="418465" indent="-381000">
              <a:lnSpc>
                <a:spcPct val="100000"/>
              </a:lnSpc>
              <a:spcBef>
                <a:spcPts val="1010"/>
              </a:spcBef>
              <a:buAutoNum type="arabicPeriod" startAt="4"/>
              <a:tabLst>
                <a:tab pos="419100" algn="l"/>
              </a:tabLst>
            </a:pPr>
            <a:r>
              <a:rPr dirty="0" sz="1500">
                <a:latin typeface="Tahoma"/>
                <a:cs typeface="Tahoma"/>
              </a:rPr>
              <a:t>Пациент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с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легким течением</a:t>
            </a:r>
            <a:r>
              <a:rPr dirty="0" sz="1500" spc="-12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заболевания</a:t>
            </a:r>
            <a:endParaRPr sz="1500">
              <a:latin typeface="Tahoma"/>
              <a:cs typeface="Tahoma"/>
            </a:endParaRPr>
          </a:p>
          <a:p>
            <a:pPr marL="397510" marR="408305">
              <a:lnSpc>
                <a:spcPct val="100000"/>
              </a:lnSpc>
            </a:pPr>
            <a:r>
              <a:rPr dirty="0" sz="1500" spc="5">
                <a:latin typeface="Tahoma"/>
                <a:cs typeface="Tahoma"/>
              </a:rPr>
              <a:t>и </a:t>
            </a:r>
            <a:r>
              <a:rPr dirty="0" sz="1500">
                <a:latin typeface="Tahoma"/>
                <a:cs typeface="Tahoma"/>
              </a:rPr>
              <a:t>проживающие </a:t>
            </a:r>
            <a:r>
              <a:rPr dirty="0" sz="1500" spc="5">
                <a:latin typeface="Tahoma"/>
                <a:cs typeface="Tahoma"/>
              </a:rPr>
              <a:t>с </a:t>
            </a:r>
            <a:r>
              <a:rPr dirty="0" sz="1500" spc="-5">
                <a:latin typeface="Tahoma"/>
                <a:cs typeface="Tahoma"/>
              </a:rPr>
              <a:t>ним </a:t>
            </a:r>
            <a:r>
              <a:rPr dirty="0" sz="1500">
                <a:latin typeface="Tahoma"/>
                <a:cs typeface="Tahoma"/>
              </a:rPr>
              <a:t>лица информируются </a:t>
            </a:r>
            <a:r>
              <a:rPr dirty="0" sz="1500" spc="5">
                <a:latin typeface="Tahoma"/>
                <a:cs typeface="Tahoma"/>
              </a:rPr>
              <a:t>о 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недопустимости нарушения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режима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изоляции</a:t>
            </a:r>
            <a:r>
              <a:rPr dirty="0" sz="1500" spc="-25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–  </a:t>
            </a:r>
            <a:r>
              <a:rPr dirty="0" sz="1500" spc="-5">
                <a:latin typeface="Tahoma"/>
                <a:cs typeface="Tahoma"/>
              </a:rPr>
              <a:t>привлечение </a:t>
            </a:r>
            <a:r>
              <a:rPr dirty="0" sz="1500">
                <a:latin typeface="Tahoma"/>
                <a:cs typeface="Tahoma"/>
              </a:rPr>
              <a:t>их </a:t>
            </a:r>
            <a:r>
              <a:rPr dirty="0" sz="1500" spc="5">
                <a:latin typeface="Tahoma"/>
                <a:cs typeface="Tahoma"/>
              </a:rPr>
              <a:t>к </a:t>
            </a:r>
            <a:r>
              <a:rPr dirty="0" sz="1500" spc="-5">
                <a:latin typeface="Tahoma"/>
                <a:cs typeface="Tahoma"/>
              </a:rPr>
              <a:t>уголовной</a:t>
            </a:r>
            <a:r>
              <a:rPr dirty="0" sz="1500" spc="-1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ответственности,</a:t>
            </a:r>
            <a:endParaRPr sz="1500">
              <a:latin typeface="Tahoma"/>
              <a:cs typeface="Tahoma"/>
            </a:endParaRPr>
          </a:p>
          <a:p>
            <a:pPr marL="397510">
              <a:lnSpc>
                <a:spcPct val="100000"/>
              </a:lnSpc>
              <a:spcBef>
                <a:spcPts val="5"/>
              </a:spcBef>
            </a:pPr>
            <a:r>
              <a:rPr dirty="0" sz="1500" spc="-5">
                <a:latin typeface="Tahoma"/>
                <a:cs typeface="Tahoma"/>
              </a:rPr>
              <a:t>предусмотренной </a:t>
            </a:r>
            <a:r>
              <a:rPr dirty="0" sz="1500">
                <a:latin typeface="Tahoma"/>
                <a:cs typeface="Tahoma"/>
              </a:rPr>
              <a:t>статьей </a:t>
            </a:r>
            <a:r>
              <a:rPr dirty="0" sz="1500" spc="-5">
                <a:latin typeface="Tahoma"/>
                <a:cs typeface="Tahoma"/>
              </a:rPr>
              <a:t>236 </a:t>
            </a:r>
            <a:r>
              <a:rPr dirty="0" sz="1500">
                <a:latin typeface="Tahoma"/>
                <a:cs typeface="Tahoma"/>
              </a:rPr>
              <a:t>УК</a:t>
            </a:r>
            <a:r>
              <a:rPr dirty="0" sz="1500" spc="-15">
                <a:latin typeface="Tahoma"/>
                <a:cs typeface="Tahoma"/>
              </a:rPr>
              <a:t> </a:t>
            </a:r>
            <a:r>
              <a:rPr dirty="0" sz="1500" spc="10">
                <a:latin typeface="Tahoma"/>
                <a:cs typeface="Tahoma"/>
              </a:rPr>
              <a:t>РФ</a:t>
            </a:r>
            <a:endParaRPr sz="1500">
              <a:latin typeface="Tahoma"/>
              <a:cs typeface="Tahoma"/>
            </a:endParaRPr>
          </a:p>
          <a:p>
            <a:pPr lvl="1" marL="421640" indent="-384175">
              <a:lnSpc>
                <a:spcPct val="100000"/>
              </a:lnSpc>
              <a:spcBef>
                <a:spcPts val="1010"/>
              </a:spcBef>
              <a:buAutoNum type="arabicPeriod" startAt="5"/>
              <a:tabLst>
                <a:tab pos="422275" algn="l"/>
              </a:tabLst>
            </a:pPr>
            <a:r>
              <a:rPr dirty="0" sz="1500">
                <a:latin typeface="Tahoma"/>
                <a:cs typeface="Tahoma"/>
              </a:rPr>
              <a:t>Пациент </a:t>
            </a:r>
            <a:r>
              <a:rPr dirty="0" sz="1500" spc="5">
                <a:latin typeface="Tahoma"/>
                <a:cs typeface="Tahoma"/>
              </a:rPr>
              <a:t>с </a:t>
            </a:r>
            <a:r>
              <a:rPr dirty="0" sz="1500" spc="-5">
                <a:latin typeface="Tahoma"/>
                <a:cs typeface="Tahoma"/>
              </a:rPr>
              <a:t>легким течением </a:t>
            </a:r>
            <a:r>
              <a:rPr dirty="0" sz="1500">
                <a:latin typeface="Tahoma"/>
                <a:cs typeface="Tahoma"/>
              </a:rPr>
              <a:t>заболевания</a:t>
            </a:r>
            <a:endParaRPr sz="1500">
              <a:latin typeface="Tahoma"/>
              <a:cs typeface="Tahoma"/>
            </a:endParaRPr>
          </a:p>
          <a:p>
            <a:pPr marL="397510">
              <a:lnSpc>
                <a:spcPct val="100000"/>
              </a:lnSpc>
            </a:pPr>
            <a:r>
              <a:rPr dirty="0" sz="1500" spc="5">
                <a:latin typeface="Tahoma"/>
                <a:cs typeface="Tahoma"/>
              </a:rPr>
              <a:t>и </a:t>
            </a:r>
            <a:r>
              <a:rPr dirty="0" sz="1500">
                <a:latin typeface="Tahoma"/>
                <a:cs typeface="Tahoma"/>
              </a:rPr>
              <a:t>проживающие </a:t>
            </a:r>
            <a:r>
              <a:rPr dirty="0" sz="1500" spc="5">
                <a:latin typeface="Tahoma"/>
                <a:cs typeface="Tahoma"/>
              </a:rPr>
              <a:t>с </a:t>
            </a:r>
            <a:r>
              <a:rPr dirty="0" sz="1500" spc="-5">
                <a:latin typeface="Tahoma"/>
                <a:cs typeface="Tahoma"/>
              </a:rPr>
              <a:t>ним </a:t>
            </a:r>
            <a:r>
              <a:rPr dirty="0" sz="1500">
                <a:latin typeface="Tahoma"/>
                <a:cs typeface="Tahoma"/>
              </a:rPr>
              <a:t>лица,</a:t>
            </a:r>
            <a:r>
              <a:rPr dirty="0" sz="1500" spc="-45"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обеспечиваются</a:t>
            </a:r>
            <a:endParaRPr sz="1500">
              <a:latin typeface="Tahoma"/>
              <a:cs typeface="Tahoma"/>
            </a:endParaRPr>
          </a:p>
          <a:p>
            <a:pPr marL="397510">
              <a:lnSpc>
                <a:spcPct val="100000"/>
              </a:lnSpc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информационными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материалами </a:t>
            </a:r>
            <a:r>
              <a:rPr dirty="0" sz="1500" spc="-5">
                <a:solidFill>
                  <a:srgbClr val="006FC0"/>
                </a:solidFill>
                <a:latin typeface="Tahoma"/>
                <a:cs typeface="Tahoma"/>
              </a:rPr>
              <a:t>по</a:t>
            </a:r>
            <a:r>
              <a:rPr dirty="0" sz="1500" spc="-15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006FC0"/>
                </a:solidFill>
                <a:latin typeface="Tahoma"/>
                <a:cs typeface="Tahoma"/>
              </a:rPr>
              <a:t>вопросам</a:t>
            </a:r>
            <a:endParaRPr sz="1500">
              <a:latin typeface="Tahoma"/>
              <a:cs typeface="Tahoma"/>
            </a:endParaRPr>
          </a:p>
          <a:p>
            <a:pPr marL="397510" marR="1005840">
              <a:lnSpc>
                <a:spcPct val="100000"/>
              </a:lnSpc>
            </a:pP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ухода за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пациентами с COVID-19 </a:t>
            </a:r>
            <a:r>
              <a:rPr dirty="0" sz="1500" spc="5">
                <a:latin typeface="Tahoma"/>
                <a:cs typeface="Tahoma"/>
              </a:rPr>
              <a:t>и</a:t>
            </a:r>
            <a:r>
              <a:rPr dirty="0" sz="1500" spc="-260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общими  </a:t>
            </a:r>
            <a:r>
              <a:rPr dirty="0" sz="1500" spc="-5">
                <a:latin typeface="Tahoma"/>
                <a:cs typeface="Tahoma"/>
              </a:rPr>
              <a:t>рекомендациями по </a:t>
            </a:r>
            <a:r>
              <a:rPr dirty="0" sz="1500">
                <a:latin typeface="Tahoma"/>
                <a:cs typeface="Tahoma"/>
              </a:rPr>
              <a:t>защите от</a:t>
            </a:r>
            <a:r>
              <a:rPr dirty="0" sz="1500" spc="-15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инфекций,</a:t>
            </a:r>
            <a:endParaRPr sz="1500">
              <a:latin typeface="Tahoma"/>
              <a:cs typeface="Tahoma"/>
            </a:endParaRPr>
          </a:p>
          <a:p>
            <a:pPr marL="397510" marR="693420">
              <a:lnSpc>
                <a:spcPct val="100000"/>
              </a:lnSpc>
              <a:spcBef>
                <a:spcPts val="5"/>
              </a:spcBef>
            </a:pPr>
            <a:r>
              <a:rPr dirty="0" sz="1500">
                <a:latin typeface="Tahoma"/>
                <a:cs typeface="Tahoma"/>
              </a:rPr>
              <a:t>передающихся воздушно-капельным </a:t>
            </a:r>
            <a:r>
              <a:rPr dirty="0" sz="1500" spc="5">
                <a:latin typeface="Tahoma"/>
                <a:cs typeface="Tahoma"/>
              </a:rPr>
              <a:t>и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контактным  путем</a:t>
            </a:r>
            <a:endParaRPr sz="1500">
              <a:latin typeface="Tahoma"/>
              <a:cs typeface="Tahoma"/>
            </a:endParaRPr>
          </a:p>
          <a:p>
            <a:pPr lvl="1" marL="397510" marR="263525" indent="-360045">
              <a:lnSpc>
                <a:spcPct val="100000"/>
              </a:lnSpc>
              <a:spcBef>
                <a:spcPts val="985"/>
              </a:spcBef>
              <a:buAutoNum type="arabicPeriod" startAt="6"/>
              <a:tabLst>
                <a:tab pos="422275" algn="l"/>
              </a:tabLst>
            </a:pP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>
                <a:latin typeface="Tahoma"/>
                <a:cs typeface="Tahoma"/>
              </a:rPr>
              <a:t>случае дальнейшего оказания </a:t>
            </a:r>
            <a:r>
              <a:rPr dirty="0" sz="1500" spc="-5">
                <a:latin typeface="Tahoma"/>
                <a:cs typeface="Tahoma"/>
              </a:rPr>
              <a:t>медицинской </a:t>
            </a:r>
            <a:r>
              <a:rPr dirty="0" sz="1500">
                <a:latin typeface="Tahoma"/>
                <a:cs typeface="Tahoma"/>
              </a:rPr>
              <a:t>помощи  </a:t>
            </a:r>
            <a:r>
              <a:rPr dirty="0" sz="1500" spc="-5">
                <a:latin typeface="Tahoma"/>
                <a:cs typeface="Tahoma"/>
              </a:rPr>
              <a:t>пациенту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>
                <a:latin typeface="Tahoma"/>
                <a:cs typeface="Tahoma"/>
              </a:rPr>
              <a:t>амбулаторных </a:t>
            </a:r>
            <a:r>
              <a:rPr dirty="0" sz="1500" spc="-5">
                <a:latin typeface="Tahoma"/>
                <a:cs typeface="Tahoma"/>
              </a:rPr>
              <a:t>условиях </a:t>
            </a:r>
            <a:r>
              <a:rPr dirty="0" sz="1500">
                <a:latin typeface="Tahoma"/>
                <a:cs typeface="Tahoma"/>
              </a:rPr>
              <a:t>(на </a:t>
            </a:r>
            <a:r>
              <a:rPr dirty="0" sz="1500" spc="-5">
                <a:latin typeface="Tahoma"/>
                <a:cs typeface="Tahoma"/>
              </a:rPr>
              <a:t>дому) </a:t>
            </a:r>
            <a:r>
              <a:rPr dirty="0" sz="1500" spc="-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оформляется согласие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на оказание</a:t>
            </a:r>
            <a:r>
              <a:rPr dirty="0" sz="1500" spc="-28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медицинской  помощи в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амбулаторных условиях </a:t>
            </a:r>
            <a:r>
              <a:rPr dirty="0" sz="1500">
                <a:latin typeface="Tahoma"/>
                <a:cs typeface="Tahoma"/>
              </a:rPr>
              <a:t>(на </a:t>
            </a:r>
            <a:r>
              <a:rPr dirty="0" sz="1500" spc="-5">
                <a:latin typeface="Tahoma"/>
                <a:cs typeface="Tahoma"/>
              </a:rPr>
              <a:t>дому)</a:t>
            </a:r>
            <a:r>
              <a:rPr dirty="0" sz="1500" spc="-180"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и</a:t>
            </a:r>
            <a:endParaRPr sz="1500">
              <a:latin typeface="Tahoma"/>
              <a:cs typeface="Tahoma"/>
            </a:endParaRPr>
          </a:p>
          <a:p>
            <a:pPr marL="397510">
              <a:lnSpc>
                <a:spcPct val="100000"/>
              </a:lnSpc>
            </a:pPr>
            <a:r>
              <a:rPr dirty="0" sz="1500">
                <a:latin typeface="Tahoma"/>
                <a:cs typeface="Tahoma"/>
              </a:rPr>
              <a:t>соблюдение </a:t>
            </a:r>
            <a:r>
              <a:rPr dirty="0" sz="1500" spc="5" b="1">
                <a:solidFill>
                  <a:srgbClr val="006FC0"/>
                </a:solidFill>
                <a:latin typeface="Tahoma"/>
                <a:cs typeface="Tahoma"/>
              </a:rPr>
              <a:t>режима </a:t>
            </a:r>
            <a:r>
              <a:rPr dirty="0" sz="1500" b="1">
                <a:solidFill>
                  <a:srgbClr val="006FC0"/>
                </a:solidFill>
                <a:latin typeface="Tahoma"/>
                <a:cs typeface="Tahoma"/>
              </a:rPr>
              <a:t>изоляции </a:t>
            </a:r>
            <a:r>
              <a:rPr dirty="0" sz="1500">
                <a:latin typeface="Tahoma"/>
                <a:cs typeface="Tahoma"/>
              </a:rPr>
              <a:t>при </a:t>
            </a:r>
            <a:r>
              <a:rPr dirty="0" sz="1500" spc="-5">
                <a:latin typeface="Tahoma"/>
                <a:cs typeface="Tahoma"/>
              </a:rPr>
              <a:t>лечении</a:t>
            </a:r>
            <a:r>
              <a:rPr dirty="0" sz="1500" spc="-145"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COVID-19</a:t>
            </a:r>
            <a:r>
              <a:rPr dirty="0" baseline="-37878" sz="1650" spc="7" b="1">
                <a:solidFill>
                  <a:srgbClr val="BEBEBE"/>
                </a:solidFill>
                <a:latin typeface="Tahoma"/>
                <a:cs typeface="Tahoma"/>
              </a:rPr>
              <a:t>34</a:t>
            </a:r>
            <a:endParaRPr baseline="-37878" sz="16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L="579120">
              <a:lnSpc>
                <a:spcPct val="100000"/>
              </a:lnSpc>
              <a:spcBef>
                <a:spcPts val="90"/>
              </a:spcBef>
            </a:pPr>
            <a:r>
              <a:rPr dirty="0" spc="-5"/>
              <a:t>СОГЛАСИЕ </a:t>
            </a:r>
            <a:r>
              <a:rPr dirty="0" spc="-10"/>
              <a:t>НА </a:t>
            </a:r>
            <a:r>
              <a:rPr dirty="0" spc="-5"/>
              <a:t>ОКАЗАНИЕ МЕДИЦИНСКОЙ</a:t>
            </a:r>
            <a:r>
              <a:rPr dirty="0" spc="35"/>
              <a:t> </a:t>
            </a:r>
            <a:r>
              <a:rPr dirty="0" spc="-5"/>
              <a:t>ПОМОЩИ</a:t>
            </a:r>
          </a:p>
          <a:p>
            <a:pPr algn="ctr" marL="579120">
              <a:lnSpc>
                <a:spcPct val="100000"/>
              </a:lnSpc>
            </a:pPr>
            <a:r>
              <a:rPr dirty="0" spc="-5"/>
              <a:t>В </a:t>
            </a:r>
            <a:r>
              <a:rPr dirty="0" spc="-10"/>
              <a:t>АМБУЛАТОРНЫХ</a:t>
            </a:r>
            <a:r>
              <a:rPr dirty="0" spc="40"/>
              <a:t> </a:t>
            </a:r>
            <a:r>
              <a:rPr dirty="0" spc="-10"/>
              <a:t>УСЛОВИЯХ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90876" y="817880"/>
            <a:ext cx="896175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Tahoma"/>
                <a:cs typeface="Tahoma"/>
              </a:rPr>
              <a:t>Приложение к </a:t>
            </a:r>
            <a:r>
              <a:rPr dirty="0" sz="1600" spc="-5">
                <a:latin typeface="Tahoma"/>
                <a:cs typeface="Tahoma"/>
              </a:rPr>
              <a:t>основным </a:t>
            </a:r>
            <a:r>
              <a:rPr dirty="0" sz="1600">
                <a:latin typeface="Tahoma"/>
                <a:cs typeface="Tahoma"/>
              </a:rPr>
              <a:t>принципам оказания </a:t>
            </a:r>
            <a:r>
              <a:rPr dirty="0" sz="1600" spc="-5">
                <a:latin typeface="Tahoma"/>
                <a:cs typeface="Tahoma"/>
              </a:rPr>
              <a:t>медицинской </a:t>
            </a:r>
            <a:r>
              <a:rPr dirty="0" sz="1600">
                <a:latin typeface="Tahoma"/>
                <a:cs typeface="Tahoma"/>
              </a:rPr>
              <a:t>помощи в </a:t>
            </a:r>
            <a:r>
              <a:rPr dirty="0" sz="1600" spc="-5">
                <a:latin typeface="Tahoma"/>
                <a:cs typeface="Tahoma"/>
              </a:rPr>
              <a:t>амбулаторных</a:t>
            </a:r>
            <a:r>
              <a:rPr dirty="0" sz="1600" spc="-2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условиях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12905" y="6485635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35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93156" y="1312161"/>
            <a:ext cx="4094241" cy="5179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06879" y="1325880"/>
            <a:ext cx="4014216" cy="5099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329169" y="1312161"/>
            <a:ext cx="4155190" cy="5206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42888" y="1325880"/>
            <a:ext cx="4075175" cy="5126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1442" y="211074"/>
            <a:ext cx="8220709" cy="6343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030595" algn="l"/>
              </a:tabLst>
            </a:pPr>
            <a:r>
              <a:rPr dirty="0" spc="-10"/>
              <a:t>ПРИНЦИПЫ </a:t>
            </a:r>
            <a:r>
              <a:rPr dirty="0" spc="-5"/>
              <a:t>ОКАЗАНИЯ</a:t>
            </a:r>
            <a:r>
              <a:rPr dirty="0" spc="35"/>
              <a:t> </a:t>
            </a:r>
            <a:r>
              <a:rPr dirty="0" spc="-5"/>
              <a:t>МЕДИЦИНСКОЙ</a:t>
            </a:r>
            <a:r>
              <a:rPr dirty="0" spc="20"/>
              <a:t> </a:t>
            </a:r>
            <a:r>
              <a:rPr dirty="0" spc="-10"/>
              <a:t>ПОМОЩИ	</a:t>
            </a:r>
            <a:r>
              <a:rPr dirty="0" spc="-5"/>
              <a:t>В</a:t>
            </a:r>
            <a:r>
              <a:rPr dirty="0" spc="-60"/>
              <a:t> </a:t>
            </a:r>
            <a:r>
              <a:rPr dirty="0" spc="-10"/>
              <a:t>АМБУЛАТОРНЫХ</a:t>
            </a:r>
          </a:p>
          <a:p>
            <a:pPr marL="85725">
              <a:lnSpc>
                <a:spcPct val="100000"/>
              </a:lnSpc>
            </a:pPr>
            <a:r>
              <a:rPr dirty="0" spc="-5"/>
              <a:t>УСЛОВИЯХ </a:t>
            </a:r>
            <a:r>
              <a:rPr dirty="0" spc="-10"/>
              <a:t>ПАЦИЕНТАМ </a:t>
            </a:r>
            <a:r>
              <a:rPr dirty="0" spc="-5"/>
              <a:t>С </a:t>
            </a:r>
            <a:r>
              <a:rPr dirty="0" spc="-10"/>
              <a:t>УСТАНОВЛЕННЫМ </a:t>
            </a:r>
            <a:r>
              <a:rPr dirty="0" spc="-5"/>
              <a:t>ДИАГНОЗОМ</a:t>
            </a:r>
            <a:r>
              <a:rPr dirty="0" spc="90"/>
              <a:t> </a:t>
            </a:r>
            <a:r>
              <a:rPr dirty="0" spc="-5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12905" y="6485635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36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6425" y="943482"/>
            <a:ext cx="5683885" cy="5881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29845" indent="-344805">
              <a:lnSpc>
                <a:spcPct val="100000"/>
              </a:lnSpc>
              <a:spcBef>
                <a:spcPts val="105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4.	Пациент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с положительным результатом теста </a:t>
            </a:r>
            <a:r>
              <a:rPr dirty="0" sz="1600" spc="10" b="1">
                <a:solidFill>
                  <a:srgbClr val="006FC0"/>
                </a:solidFill>
                <a:latin typeface="Tahoma"/>
                <a:cs typeface="Tahoma"/>
              </a:rPr>
              <a:t>на 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COVID-19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подлежит госпитализации</a:t>
            </a:r>
            <a:r>
              <a:rPr dirty="0" sz="1600" spc="-1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при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наличии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одного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из следующих</a:t>
            </a:r>
            <a:r>
              <a:rPr dirty="0" sz="1600" spc="-16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обстоятельств:</a:t>
            </a:r>
            <a:endParaRPr sz="1600">
              <a:latin typeface="Tahoma"/>
              <a:cs typeface="Tahoma"/>
            </a:endParaRPr>
          </a:p>
          <a:p>
            <a:pPr marL="299085" marR="96075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совокупности двух </a:t>
            </a:r>
            <a:r>
              <a:rPr dirty="0" sz="1600">
                <a:latin typeface="Tahoma"/>
                <a:cs typeface="Tahoma"/>
              </a:rPr>
              <a:t>и более признаков на фоне  </a:t>
            </a:r>
            <a:r>
              <a:rPr dirty="0" sz="1600" spc="-5">
                <a:latin typeface="Tahoma"/>
                <a:cs typeface="Tahoma"/>
              </a:rPr>
              <a:t>лихорадки</a:t>
            </a:r>
            <a:endParaRPr sz="1600">
              <a:latin typeface="Tahoma"/>
              <a:cs typeface="Tahoma"/>
            </a:endParaRPr>
          </a:p>
          <a:p>
            <a:pPr lvl="1" marL="933450" indent="-284480">
              <a:lnSpc>
                <a:spcPts val="1885"/>
              </a:lnSpc>
              <a:buSzPct val="94117"/>
              <a:buFont typeface="Tahoma"/>
              <a:buChar char="-"/>
              <a:tabLst>
                <a:tab pos="932815" algn="l"/>
                <a:tab pos="934085" algn="l"/>
              </a:tabLst>
            </a:pPr>
            <a:r>
              <a:rPr dirty="0" sz="1700" spc="-55" i="1">
                <a:latin typeface="Tahoma"/>
                <a:cs typeface="Tahoma"/>
              </a:rPr>
              <a:t>температура тела более</a:t>
            </a:r>
            <a:r>
              <a:rPr dirty="0" sz="1700" spc="-25" i="1">
                <a:latin typeface="Tahoma"/>
                <a:cs typeface="Tahoma"/>
              </a:rPr>
              <a:t> </a:t>
            </a:r>
            <a:r>
              <a:rPr dirty="0" sz="1700" spc="-45" i="1">
                <a:latin typeface="Tahoma"/>
                <a:cs typeface="Tahoma"/>
              </a:rPr>
              <a:t>38,5°С</a:t>
            </a:r>
            <a:endParaRPr sz="1700">
              <a:latin typeface="Tahoma"/>
              <a:cs typeface="Tahoma"/>
            </a:endParaRPr>
          </a:p>
          <a:p>
            <a:pPr lvl="1" marL="933450" indent="-284480">
              <a:lnSpc>
                <a:spcPts val="1920"/>
              </a:lnSpc>
              <a:buSzPct val="94117"/>
              <a:buFont typeface="Tahoma"/>
              <a:buChar char="-"/>
              <a:tabLst>
                <a:tab pos="932815" algn="l"/>
                <a:tab pos="934085" algn="l"/>
              </a:tabLst>
            </a:pPr>
            <a:r>
              <a:rPr dirty="0" sz="1700" spc="-60" i="1">
                <a:latin typeface="Tahoma"/>
                <a:cs typeface="Tahoma"/>
              </a:rPr>
              <a:t>ЧДД </a:t>
            </a:r>
            <a:r>
              <a:rPr dirty="0" sz="1700" spc="-50" i="1">
                <a:latin typeface="Tahoma"/>
                <a:cs typeface="Tahoma"/>
              </a:rPr>
              <a:t>30 </a:t>
            </a:r>
            <a:r>
              <a:rPr dirty="0" sz="1700" spc="-55" i="1">
                <a:latin typeface="Tahoma"/>
                <a:cs typeface="Tahoma"/>
              </a:rPr>
              <a:t>и</a:t>
            </a:r>
            <a:r>
              <a:rPr dirty="0" sz="1700" spc="-30" i="1">
                <a:latin typeface="Tahoma"/>
                <a:cs typeface="Tahoma"/>
              </a:rPr>
              <a:t> </a:t>
            </a:r>
            <a:r>
              <a:rPr dirty="0" sz="1700" spc="-55" i="1">
                <a:latin typeface="Tahoma"/>
                <a:cs typeface="Tahoma"/>
              </a:rPr>
              <a:t>более</a:t>
            </a:r>
            <a:endParaRPr sz="1700">
              <a:latin typeface="Tahoma"/>
              <a:cs typeface="Tahoma"/>
            </a:endParaRPr>
          </a:p>
          <a:p>
            <a:pPr lvl="1" marL="933450" indent="-284480">
              <a:lnSpc>
                <a:spcPts val="1920"/>
              </a:lnSpc>
              <a:buSzPct val="94117"/>
              <a:buFont typeface="Tahoma"/>
              <a:buChar char="-"/>
              <a:tabLst>
                <a:tab pos="932815" algn="l"/>
                <a:tab pos="934085" algn="l"/>
              </a:tabLst>
            </a:pPr>
            <a:r>
              <a:rPr dirty="0" sz="1700" spc="-60" i="1">
                <a:latin typeface="Tahoma"/>
                <a:cs typeface="Tahoma"/>
              </a:rPr>
              <a:t>насыщение </a:t>
            </a:r>
            <a:r>
              <a:rPr dirty="0" sz="1700" spc="-55" i="1">
                <a:latin typeface="Tahoma"/>
                <a:cs typeface="Tahoma"/>
              </a:rPr>
              <a:t>крови </a:t>
            </a:r>
            <a:r>
              <a:rPr dirty="0" sz="1700" spc="-60" i="1">
                <a:latin typeface="Tahoma"/>
                <a:cs typeface="Tahoma"/>
              </a:rPr>
              <a:t>кислородом </a:t>
            </a:r>
            <a:r>
              <a:rPr dirty="0" sz="1700" spc="-50" i="1">
                <a:latin typeface="Tahoma"/>
                <a:cs typeface="Tahoma"/>
              </a:rPr>
              <a:t>по</a:t>
            </a:r>
            <a:r>
              <a:rPr dirty="0" sz="1700" spc="-15" i="1">
                <a:latin typeface="Tahoma"/>
                <a:cs typeface="Tahoma"/>
              </a:rPr>
              <a:t> </a:t>
            </a:r>
            <a:r>
              <a:rPr dirty="0" sz="1700" spc="-60" i="1">
                <a:latin typeface="Tahoma"/>
                <a:cs typeface="Tahoma"/>
              </a:rPr>
              <a:t>данным</a:t>
            </a:r>
            <a:endParaRPr sz="1700">
              <a:latin typeface="Tahoma"/>
              <a:cs typeface="Tahoma"/>
            </a:endParaRPr>
          </a:p>
          <a:p>
            <a:pPr marL="933450">
              <a:lnSpc>
                <a:spcPts val="1970"/>
              </a:lnSpc>
            </a:pPr>
            <a:r>
              <a:rPr dirty="0" sz="1700" spc="-55" i="1">
                <a:latin typeface="Tahoma"/>
                <a:cs typeface="Tahoma"/>
              </a:rPr>
              <a:t>пульсоксиметрии (SpCh) менее</a:t>
            </a:r>
            <a:r>
              <a:rPr dirty="0" sz="1700" spc="-85" i="1">
                <a:latin typeface="Tahoma"/>
                <a:cs typeface="Tahoma"/>
              </a:rPr>
              <a:t> </a:t>
            </a:r>
            <a:r>
              <a:rPr dirty="0" sz="1700" spc="-60" i="1">
                <a:latin typeface="Tahoma"/>
                <a:cs typeface="Tahoma"/>
              </a:rPr>
              <a:t>93%</a:t>
            </a:r>
            <a:endParaRPr sz="1700">
              <a:latin typeface="Tahoma"/>
              <a:cs typeface="Tahoma"/>
            </a:endParaRPr>
          </a:p>
          <a:p>
            <a:pPr marL="189230" indent="-177165">
              <a:lnSpc>
                <a:spcPts val="1860"/>
              </a:lnSpc>
              <a:buFont typeface="Arial"/>
              <a:buChar char="•"/>
              <a:tabLst>
                <a:tab pos="189865" algn="l"/>
              </a:tabLst>
            </a:pPr>
            <a:r>
              <a:rPr dirty="0" sz="1600" spc="-5">
                <a:latin typeface="Tahoma"/>
                <a:cs typeface="Tahoma"/>
              </a:rPr>
              <a:t>легком течении </a:t>
            </a:r>
            <a:r>
              <a:rPr dirty="0" sz="1600">
                <a:latin typeface="Tahoma"/>
                <a:cs typeface="Tahoma"/>
              </a:rPr>
              <a:t>заболевания в</a:t>
            </a:r>
            <a:r>
              <a:rPr dirty="0" sz="1600" spc="-5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случае:</a:t>
            </a:r>
            <a:endParaRPr sz="1600">
              <a:latin typeface="Tahoma"/>
              <a:cs typeface="Tahoma"/>
            </a:endParaRPr>
          </a:p>
          <a:p>
            <a:pPr lvl="1" marL="933450" indent="-287655">
              <a:lnSpc>
                <a:spcPts val="1930"/>
              </a:lnSpc>
              <a:buSzPct val="94117"/>
              <a:buFont typeface="Tahoma"/>
              <a:buChar char="-"/>
              <a:tabLst>
                <a:tab pos="932815" algn="l"/>
                <a:tab pos="934085" algn="l"/>
              </a:tabLst>
            </a:pPr>
            <a:r>
              <a:rPr dirty="0" sz="1700" spc="-55" i="1">
                <a:latin typeface="Tahoma"/>
                <a:cs typeface="Tahoma"/>
              </a:rPr>
              <a:t>&gt;65 лет или имеются симптомы</a:t>
            </a:r>
            <a:r>
              <a:rPr dirty="0" sz="1700" spc="-75" i="1">
                <a:latin typeface="Tahoma"/>
                <a:cs typeface="Tahoma"/>
              </a:rPr>
              <a:t> </a:t>
            </a:r>
            <a:r>
              <a:rPr dirty="0" sz="1700" spc="-55" i="1">
                <a:latin typeface="Tahoma"/>
                <a:cs typeface="Tahoma"/>
              </a:rPr>
              <a:t>острых</a:t>
            </a:r>
            <a:endParaRPr sz="1700">
              <a:latin typeface="Tahoma"/>
              <a:cs typeface="Tahoma"/>
            </a:endParaRPr>
          </a:p>
          <a:p>
            <a:pPr marL="933450" marR="5080">
              <a:lnSpc>
                <a:spcPts val="1920"/>
              </a:lnSpc>
              <a:spcBef>
                <a:spcPts val="105"/>
              </a:spcBef>
            </a:pPr>
            <a:r>
              <a:rPr dirty="0" sz="1700" spc="-55" i="1">
                <a:latin typeface="Tahoma"/>
                <a:cs typeface="Tahoma"/>
              </a:rPr>
              <a:t>респираторных вирусных </a:t>
            </a:r>
            <a:r>
              <a:rPr dirty="0" sz="1700" spc="-60" i="1">
                <a:latin typeface="Tahoma"/>
                <a:cs typeface="Tahoma"/>
              </a:rPr>
              <a:t>инфекций </a:t>
            </a:r>
            <a:r>
              <a:rPr dirty="0" sz="1700" spc="-50" i="1">
                <a:latin typeface="Tahoma"/>
                <a:cs typeface="Tahoma"/>
              </a:rPr>
              <a:t>в </a:t>
            </a:r>
            <a:r>
              <a:rPr dirty="0" sz="1700" spc="-55" i="1">
                <a:latin typeface="Tahoma"/>
                <a:cs typeface="Tahoma"/>
              </a:rPr>
              <a:t>сочетании </a:t>
            </a:r>
            <a:r>
              <a:rPr dirty="0" sz="1700" spc="-45" i="1">
                <a:latin typeface="Tahoma"/>
                <a:cs typeface="Tahoma"/>
              </a:rPr>
              <a:t>с  </a:t>
            </a:r>
            <a:r>
              <a:rPr dirty="0" sz="1700" spc="-55" i="1">
                <a:latin typeface="Tahoma"/>
                <a:cs typeface="Tahoma"/>
              </a:rPr>
              <a:t>ХСН, СД, заболеванием </a:t>
            </a:r>
            <a:r>
              <a:rPr dirty="0" sz="1700" spc="-60" i="1">
                <a:latin typeface="Tahoma"/>
                <a:cs typeface="Tahoma"/>
              </a:rPr>
              <a:t>дыхательной </a:t>
            </a:r>
            <a:r>
              <a:rPr dirty="0" sz="1700" spc="-55" i="1">
                <a:latin typeface="Tahoma"/>
                <a:cs typeface="Tahoma"/>
              </a:rPr>
              <a:t>системы  </a:t>
            </a:r>
            <a:r>
              <a:rPr dirty="0" sz="1700" spc="-50" i="1">
                <a:latin typeface="Tahoma"/>
                <a:cs typeface="Tahoma"/>
              </a:rPr>
              <a:t>(БА,</a:t>
            </a:r>
            <a:r>
              <a:rPr dirty="0" sz="1700" spc="-40" i="1">
                <a:latin typeface="Tahoma"/>
                <a:cs typeface="Tahoma"/>
              </a:rPr>
              <a:t> </a:t>
            </a:r>
            <a:r>
              <a:rPr dirty="0" sz="1700" spc="-65" i="1">
                <a:latin typeface="Tahoma"/>
                <a:cs typeface="Tahoma"/>
              </a:rPr>
              <a:t>ХОБЛ)</a:t>
            </a:r>
            <a:endParaRPr sz="1700">
              <a:latin typeface="Tahoma"/>
              <a:cs typeface="Tahoma"/>
            </a:endParaRPr>
          </a:p>
          <a:p>
            <a:pPr lvl="1" marL="933450" indent="-287655">
              <a:lnSpc>
                <a:spcPts val="1870"/>
              </a:lnSpc>
              <a:buSzPct val="94117"/>
              <a:buFont typeface="Tahoma"/>
              <a:buChar char="-"/>
              <a:tabLst>
                <a:tab pos="932815" algn="l"/>
                <a:tab pos="934085" algn="l"/>
              </a:tabLst>
            </a:pPr>
            <a:r>
              <a:rPr dirty="0" sz="1700" spc="-55" i="1">
                <a:latin typeface="Tahoma"/>
                <a:cs typeface="Tahoma"/>
              </a:rPr>
              <a:t>беременностью</a:t>
            </a:r>
            <a:endParaRPr sz="1700">
              <a:latin typeface="Tahoma"/>
              <a:cs typeface="Tahoma"/>
            </a:endParaRPr>
          </a:p>
          <a:p>
            <a:pPr marL="299085" indent="-287020">
              <a:lnSpc>
                <a:spcPts val="191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совместном </a:t>
            </a:r>
            <a:r>
              <a:rPr dirty="0" sz="1600">
                <a:latin typeface="Tahoma"/>
                <a:cs typeface="Tahoma"/>
              </a:rPr>
              <a:t>проживании с лицами,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относящихся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ts val="1870"/>
              </a:lnSpc>
            </a:pPr>
            <a:r>
              <a:rPr dirty="0" sz="1600" spc="5">
                <a:latin typeface="Tahoma"/>
                <a:cs typeface="Tahoma"/>
              </a:rPr>
              <a:t>к </a:t>
            </a:r>
            <a:r>
              <a:rPr dirty="0" sz="1600">
                <a:latin typeface="Tahoma"/>
                <a:cs typeface="Tahoma"/>
              </a:rPr>
              <a:t>группам</a:t>
            </a:r>
            <a:r>
              <a:rPr dirty="0" sz="1600" spc="-3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риска</a:t>
            </a:r>
            <a:endParaRPr sz="1600">
              <a:latin typeface="Tahoma"/>
              <a:cs typeface="Tahoma"/>
            </a:endParaRPr>
          </a:p>
          <a:p>
            <a:pPr lvl="1" marL="902969" indent="-250825">
              <a:lnSpc>
                <a:spcPts val="1930"/>
              </a:lnSpc>
              <a:buSzPct val="94117"/>
              <a:buFont typeface="Tahoma"/>
              <a:buChar char="-"/>
              <a:tabLst>
                <a:tab pos="902335" algn="l"/>
                <a:tab pos="903605" algn="l"/>
              </a:tabLst>
            </a:pPr>
            <a:r>
              <a:rPr dirty="0" sz="1700" spc="-60" i="1">
                <a:latin typeface="Tahoma"/>
                <a:cs typeface="Tahoma"/>
              </a:rPr>
              <a:t>лица </a:t>
            </a:r>
            <a:r>
              <a:rPr dirty="0" sz="1700" spc="-55" i="1">
                <a:latin typeface="Tahoma"/>
                <a:cs typeface="Tahoma"/>
              </a:rPr>
              <a:t>&gt;65</a:t>
            </a:r>
            <a:r>
              <a:rPr dirty="0" sz="1700" spc="-70" i="1">
                <a:latin typeface="Tahoma"/>
                <a:cs typeface="Tahoma"/>
              </a:rPr>
              <a:t> </a:t>
            </a:r>
            <a:r>
              <a:rPr dirty="0" sz="1700" spc="-55" i="1">
                <a:latin typeface="Tahoma"/>
                <a:cs typeface="Tahoma"/>
              </a:rPr>
              <a:t>лет</a:t>
            </a:r>
            <a:endParaRPr sz="1700">
              <a:latin typeface="Tahoma"/>
              <a:cs typeface="Tahoma"/>
            </a:endParaRPr>
          </a:p>
          <a:p>
            <a:pPr lvl="1" marL="902969" indent="-250825">
              <a:lnSpc>
                <a:spcPts val="1920"/>
              </a:lnSpc>
              <a:buSzPct val="94117"/>
              <a:buFont typeface="Tahoma"/>
              <a:buChar char="-"/>
              <a:tabLst>
                <a:tab pos="902335" algn="l"/>
                <a:tab pos="903605" algn="l"/>
              </a:tabLst>
            </a:pPr>
            <a:r>
              <a:rPr dirty="0" sz="1700" spc="-55" i="1">
                <a:latin typeface="Tahoma"/>
                <a:cs typeface="Tahoma"/>
              </a:rPr>
              <a:t>лица, </a:t>
            </a:r>
            <a:r>
              <a:rPr dirty="0" sz="1700" spc="-60" i="1">
                <a:latin typeface="Tahoma"/>
                <a:cs typeface="Tahoma"/>
              </a:rPr>
              <a:t>страдающие </a:t>
            </a:r>
            <a:r>
              <a:rPr dirty="0" sz="1700" spc="-55" i="1">
                <a:latin typeface="Tahoma"/>
                <a:cs typeface="Tahoma"/>
              </a:rPr>
              <a:t>хроническими</a:t>
            </a:r>
            <a:r>
              <a:rPr dirty="0" sz="1700" spc="-85" i="1">
                <a:latin typeface="Tahoma"/>
                <a:cs typeface="Tahoma"/>
              </a:rPr>
              <a:t> </a:t>
            </a:r>
            <a:r>
              <a:rPr dirty="0" sz="1700" spc="-55" i="1">
                <a:latin typeface="Tahoma"/>
                <a:cs typeface="Tahoma"/>
              </a:rPr>
              <a:t>заболеваниями</a:t>
            </a:r>
            <a:endParaRPr sz="1700">
              <a:latin typeface="Tahoma"/>
              <a:cs typeface="Tahoma"/>
            </a:endParaRPr>
          </a:p>
          <a:p>
            <a:pPr marL="652780">
              <a:lnSpc>
                <a:spcPts val="1920"/>
              </a:lnSpc>
            </a:pPr>
            <a:r>
              <a:rPr dirty="0" sz="1700" spc="-55" i="1">
                <a:latin typeface="Tahoma"/>
                <a:cs typeface="Tahoma"/>
              </a:rPr>
              <a:t>бронхолегочной,</a:t>
            </a:r>
            <a:r>
              <a:rPr dirty="0" sz="1700" spc="-40" i="1">
                <a:latin typeface="Tahoma"/>
                <a:cs typeface="Tahoma"/>
              </a:rPr>
              <a:t> </a:t>
            </a:r>
            <a:r>
              <a:rPr dirty="0" sz="1700" spc="-55" i="1">
                <a:latin typeface="Tahoma"/>
                <a:cs typeface="Tahoma"/>
              </a:rPr>
              <a:t>сердечно-сосудистой</a:t>
            </a:r>
            <a:endParaRPr sz="1700">
              <a:latin typeface="Tahoma"/>
              <a:cs typeface="Tahoma"/>
            </a:endParaRPr>
          </a:p>
          <a:p>
            <a:pPr marL="652780">
              <a:lnSpc>
                <a:spcPts val="1920"/>
              </a:lnSpc>
            </a:pPr>
            <a:r>
              <a:rPr dirty="0" sz="1700" spc="-55" i="1">
                <a:latin typeface="Tahoma"/>
                <a:cs typeface="Tahoma"/>
              </a:rPr>
              <a:t>и эндокринной</a:t>
            </a:r>
            <a:r>
              <a:rPr dirty="0" sz="1700" spc="-60" i="1">
                <a:latin typeface="Tahoma"/>
                <a:cs typeface="Tahoma"/>
              </a:rPr>
              <a:t> </a:t>
            </a:r>
            <a:r>
              <a:rPr dirty="0" sz="1700" spc="-55" i="1">
                <a:latin typeface="Tahoma"/>
                <a:cs typeface="Tahoma"/>
              </a:rPr>
              <a:t>систем</a:t>
            </a:r>
            <a:endParaRPr sz="1700">
              <a:latin typeface="Tahoma"/>
              <a:cs typeface="Tahoma"/>
            </a:endParaRPr>
          </a:p>
          <a:p>
            <a:pPr lvl="1" marL="902969" indent="-250825">
              <a:lnSpc>
                <a:spcPts val="1970"/>
              </a:lnSpc>
              <a:buSzPct val="94117"/>
              <a:buFont typeface="Tahoma"/>
              <a:buChar char="-"/>
              <a:tabLst>
                <a:tab pos="902335" algn="l"/>
                <a:tab pos="903605" algn="l"/>
              </a:tabLst>
            </a:pPr>
            <a:r>
              <a:rPr dirty="0" sz="1700" spc="-55" i="1">
                <a:latin typeface="Tahoma"/>
                <a:cs typeface="Tahoma"/>
              </a:rPr>
              <a:t>беременные</a:t>
            </a:r>
            <a:r>
              <a:rPr dirty="0" sz="1700" spc="-90" i="1">
                <a:latin typeface="Tahoma"/>
                <a:cs typeface="Tahoma"/>
              </a:rPr>
              <a:t> </a:t>
            </a:r>
            <a:r>
              <a:rPr dirty="0" sz="1700" spc="-65" i="1">
                <a:latin typeface="Tahoma"/>
                <a:cs typeface="Tahoma"/>
              </a:rPr>
              <a:t>женщины</a:t>
            </a:r>
            <a:endParaRPr sz="1700">
              <a:latin typeface="Tahoma"/>
              <a:cs typeface="Tahoma"/>
            </a:endParaRPr>
          </a:p>
          <a:p>
            <a:pPr marL="198755">
              <a:lnSpc>
                <a:spcPts val="1910"/>
              </a:lnSpc>
            </a:pP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>
                <a:latin typeface="Tahoma"/>
                <a:cs typeface="Tahoma"/>
              </a:rPr>
              <a:t>невозможности </a:t>
            </a:r>
            <a:r>
              <a:rPr dirty="0" sz="1600" spc="5">
                <a:latin typeface="Tahoma"/>
                <a:cs typeface="Tahoma"/>
              </a:rPr>
              <a:t>их </a:t>
            </a:r>
            <a:r>
              <a:rPr dirty="0" sz="1600" spc="-5">
                <a:latin typeface="Tahoma"/>
                <a:cs typeface="Tahoma"/>
              </a:rPr>
              <a:t>отселения </a:t>
            </a:r>
            <a:r>
              <a:rPr dirty="0" sz="1600">
                <a:latin typeface="Tahoma"/>
                <a:cs typeface="Tahoma"/>
              </a:rPr>
              <a:t>независимо от</a:t>
            </a:r>
            <a:r>
              <a:rPr dirty="0" sz="1600" spc="-12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тяжести</a:t>
            </a:r>
            <a:endParaRPr sz="1600">
              <a:latin typeface="Tahoma"/>
              <a:cs typeface="Tahoma"/>
            </a:endParaRPr>
          </a:p>
          <a:p>
            <a:pPr marL="198755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течения </a:t>
            </a:r>
            <a:r>
              <a:rPr dirty="0" sz="1600">
                <a:latin typeface="Tahoma"/>
                <a:cs typeface="Tahoma"/>
              </a:rPr>
              <a:t>заболевания у</a:t>
            </a:r>
            <a:r>
              <a:rPr dirty="0" sz="1600" spc="-5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пациента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46697" y="1085214"/>
            <a:ext cx="5250180" cy="50425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Tahoma"/>
                <a:cs typeface="Tahoma"/>
              </a:rPr>
              <a:t>легком течении </a:t>
            </a:r>
            <a:r>
              <a:rPr dirty="0" sz="1600">
                <a:latin typeface="Tahoma"/>
                <a:cs typeface="Tahoma"/>
              </a:rPr>
              <a:t>заболевания у </a:t>
            </a:r>
            <a:r>
              <a:rPr dirty="0" sz="1600" spc="-5">
                <a:latin typeface="Tahoma"/>
                <a:cs typeface="Tahoma"/>
              </a:rPr>
              <a:t>детей </a:t>
            </a:r>
            <a:r>
              <a:rPr dirty="0" sz="1600">
                <a:latin typeface="Tahoma"/>
                <a:cs typeface="Tahoma"/>
              </a:rPr>
              <a:t>в</a:t>
            </a:r>
            <a:r>
              <a:rPr dirty="0" sz="1600" spc="-8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возрасте</a:t>
            </a:r>
            <a:endParaRPr sz="1600">
              <a:latin typeface="Tahoma"/>
              <a:cs typeface="Tahoma"/>
            </a:endParaRPr>
          </a:p>
          <a:p>
            <a:pPr marL="299085" marR="17526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менее 3 </a:t>
            </a:r>
            <a:r>
              <a:rPr dirty="0" sz="1600" spc="-5">
                <a:latin typeface="Tahoma"/>
                <a:cs typeface="Tahoma"/>
              </a:rPr>
              <a:t>лет </a:t>
            </a:r>
            <a:r>
              <a:rPr dirty="0" sz="1600">
                <a:latin typeface="Tahoma"/>
                <a:cs typeface="Tahoma"/>
              </a:rPr>
              <a:t>или наличии у </a:t>
            </a:r>
            <a:r>
              <a:rPr dirty="0" sz="1600" spc="-5">
                <a:latin typeface="Tahoma"/>
                <a:cs typeface="Tahoma"/>
              </a:rPr>
              <a:t>детей </a:t>
            </a:r>
            <a:r>
              <a:rPr dirty="0" sz="1600">
                <a:latin typeface="Tahoma"/>
                <a:cs typeface="Tahoma"/>
              </a:rPr>
              <a:t>в возрасте </a:t>
            </a:r>
            <a:r>
              <a:rPr dirty="0" sz="1600" spc="-5">
                <a:latin typeface="Tahoma"/>
                <a:cs typeface="Tahoma"/>
              </a:rPr>
              <a:t>до</a:t>
            </a:r>
            <a:r>
              <a:rPr dirty="0" sz="1600" spc="-165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18  </a:t>
            </a:r>
            <a:r>
              <a:rPr dirty="0" sz="1600" spc="-5">
                <a:latin typeface="Tahoma"/>
                <a:cs typeface="Tahoma"/>
              </a:rPr>
              <a:t>лет </a:t>
            </a:r>
            <a:r>
              <a:rPr dirty="0" sz="1600">
                <a:latin typeface="Tahoma"/>
                <a:cs typeface="Tahoma"/>
              </a:rPr>
              <a:t>симптомов </a:t>
            </a:r>
            <a:r>
              <a:rPr dirty="0" sz="1600" spc="-5">
                <a:latin typeface="Tahoma"/>
                <a:cs typeface="Tahoma"/>
              </a:rPr>
              <a:t>острых </a:t>
            </a:r>
            <a:r>
              <a:rPr dirty="0" sz="1600">
                <a:latin typeface="Tahoma"/>
                <a:cs typeface="Tahoma"/>
              </a:rPr>
              <a:t>респираторных </a:t>
            </a:r>
            <a:r>
              <a:rPr dirty="0" sz="1600" spc="-5">
                <a:latin typeface="Tahoma"/>
                <a:cs typeface="Tahoma"/>
              </a:rPr>
              <a:t>вирусных  </a:t>
            </a:r>
            <a:r>
              <a:rPr dirty="0" sz="1600">
                <a:latin typeface="Tahoma"/>
                <a:cs typeface="Tahoma"/>
              </a:rPr>
              <a:t>инфекций в </a:t>
            </a:r>
            <a:r>
              <a:rPr dirty="0" sz="1600" spc="-5">
                <a:latin typeface="Tahoma"/>
                <a:cs typeface="Tahoma"/>
              </a:rPr>
              <a:t>сочетании </a:t>
            </a:r>
            <a:r>
              <a:rPr dirty="0" sz="1600">
                <a:latin typeface="Tahoma"/>
                <a:cs typeface="Tahoma"/>
              </a:rPr>
              <a:t>с</a:t>
            </a:r>
            <a:r>
              <a:rPr dirty="0" sz="1600" spc="-8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хроническими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ts val="187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заболеваниями:</a:t>
            </a:r>
            <a:endParaRPr sz="1600">
              <a:latin typeface="Tahoma"/>
              <a:cs typeface="Tahoma"/>
            </a:endParaRPr>
          </a:p>
          <a:p>
            <a:pPr lvl="1" marL="731520" indent="-283845">
              <a:lnSpc>
                <a:spcPts val="1930"/>
              </a:lnSpc>
              <a:buSzPct val="94117"/>
              <a:buFont typeface="Tahoma"/>
              <a:buChar char="-"/>
              <a:tabLst>
                <a:tab pos="731520" algn="l"/>
                <a:tab pos="732155" algn="l"/>
              </a:tabLst>
            </a:pPr>
            <a:r>
              <a:rPr dirty="0" sz="1700" spc="-55" i="1">
                <a:latin typeface="Tahoma"/>
                <a:cs typeface="Tahoma"/>
              </a:rPr>
              <a:t>сердечной недостаточностью, СД,</a:t>
            </a:r>
            <a:r>
              <a:rPr dirty="0" sz="1700" spc="-5" i="1">
                <a:latin typeface="Tahoma"/>
                <a:cs typeface="Tahoma"/>
              </a:rPr>
              <a:t> </a:t>
            </a:r>
            <a:r>
              <a:rPr dirty="0" sz="1700" spc="-55" i="1">
                <a:latin typeface="Tahoma"/>
                <a:cs typeface="Tahoma"/>
              </a:rPr>
              <a:t>БА,</a:t>
            </a:r>
            <a:endParaRPr sz="1700">
              <a:latin typeface="Tahoma"/>
              <a:cs typeface="Tahoma"/>
            </a:endParaRPr>
          </a:p>
          <a:p>
            <a:pPr marL="731520">
              <a:lnSpc>
                <a:spcPts val="1920"/>
              </a:lnSpc>
            </a:pPr>
            <a:r>
              <a:rPr dirty="0" sz="1700" spc="-60" i="1">
                <a:latin typeface="Tahoma"/>
                <a:cs typeface="Tahoma"/>
              </a:rPr>
              <a:t>врожденными </a:t>
            </a:r>
            <a:r>
              <a:rPr dirty="0" sz="1700" spc="-55" i="1">
                <a:latin typeface="Tahoma"/>
                <a:cs typeface="Tahoma"/>
              </a:rPr>
              <a:t>пороками </a:t>
            </a:r>
            <a:r>
              <a:rPr dirty="0" sz="1700" spc="-60" i="1">
                <a:latin typeface="Tahoma"/>
                <a:cs typeface="Tahoma"/>
              </a:rPr>
              <a:t>сердца </a:t>
            </a:r>
            <a:r>
              <a:rPr dirty="0" sz="1700" spc="-55" i="1">
                <a:latin typeface="Tahoma"/>
                <a:cs typeface="Tahoma"/>
              </a:rPr>
              <a:t>и</a:t>
            </a:r>
            <a:r>
              <a:rPr dirty="0" sz="1700" spc="-35" i="1">
                <a:latin typeface="Tahoma"/>
                <a:cs typeface="Tahoma"/>
              </a:rPr>
              <a:t> </a:t>
            </a:r>
            <a:r>
              <a:rPr dirty="0" sz="1700" spc="-50" i="1">
                <a:latin typeface="Tahoma"/>
                <a:cs typeface="Tahoma"/>
              </a:rPr>
              <a:t>легких,</a:t>
            </a:r>
            <a:endParaRPr sz="1700">
              <a:latin typeface="Tahoma"/>
              <a:cs typeface="Tahoma"/>
            </a:endParaRPr>
          </a:p>
          <a:p>
            <a:pPr marL="731520">
              <a:lnSpc>
                <a:spcPts val="1920"/>
              </a:lnSpc>
            </a:pPr>
            <a:r>
              <a:rPr dirty="0" sz="1700" spc="-55" i="1">
                <a:latin typeface="Tahoma"/>
                <a:cs typeface="Tahoma"/>
              </a:rPr>
              <a:t>находящихся </a:t>
            </a:r>
            <a:r>
              <a:rPr dirty="0" sz="1700" spc="-50" i="1">
                <a:latin typeface="Tahoma"/>
                <a:cs typeface="Tahoma"/>
              </a:rPr>
              <a:t>на </a:t>
            </a:r>
            <a:r>
              <a:rPr dirty="0" sz="1700" spc="-55" i="1">
                <a:latin typeface="Tahoma"/>
                <a:cs typeface="Tahoma"/>
              </a:rPr>
              <a:t>иммуносупрессивной</a:t>
            </a:r>
            <a:r>
              <a:rPr dirty="0" sz="1700" spc="-130" i="1">
                <a:latin typeface="Tahoma"/>
                <a:cs typeface="Tahoma"/>
              </a:rPr>
              <a:t> </a:t>
            </a:r>
            <a:r>
              <a:rPr dirty="0" sz="1700" spc="-55" i="1">
                <a:latin typeface="Tahoma"/>
                <a:cs typeface="Tahoma"/>
              </a:rPr>
              <a:t>терапии</a:t>
            </a:r>
            <a:endParaRPr sz="1700">
              <a:latin typeface="Tahoma"/>
              <a:cs typeface="Tahoma"/>
            </a:endParaRPr>
          </a:p>
          <a:p>
            <a:pPr lvl="1" marL="731520" indent="-283845">
              <a:lnSpc>
                <a:spcPts val="1980"/>
              </a:lnSpc>
              <a:buSzPct val="94117"/>
              <a:buFont typeface="Tahoma"/>
              <a:buChar char="-"/>
              <a:tabLst>
                <a:tab pos="731520" algn="l"/>
                <a:tab pos="732155" algn="l"/>
              </a:tabLst>
            </a:pPr>
            <a:r>
              <a:rPr dirty="0" sz="1700" spc="-50" i="1">
                <a:latin typeface="Tahoma"/>
                <a:cs typeface="Tahoma"/>
              </a:rPr>
              <a:t>беременности</a:t>
            </a:r>
            <a:endParaRPr sz="1700">
              <a:latin typeface="Tahoma"/>
              <a:cs typeface="Tahoma"/>
            </a:endParaRPr>
          </a:p>
          <a:p>
            <a:pPr marL="356870" marR="10795" indent="-344805">
              <a:lnSpc>
                <a:spcPct val="100000"/>
              </a:lnSpc>
              <a:spcBef>
                <a:spcPts val="595"/>
              </a:spcBef>
              <a:buAutoNum type="arabicPeriod" startAt="5"/>
              <a:tabLst>
                <a:tab pos="357505" algn="l"/>
              </a:tabLst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Медицинская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организация,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в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которой 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наблюдается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ребенок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</a:t>
            </a:r>
            <a:r>
              <a:rPr dirty="0" sz="1800" spc="-8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положительным  результатом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теста на COVID-19</a:t>
            </a:r>
            <a:r>
              <a:rPr dirty="0" sz="1800" spc="-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и</a:t>
            </a:r>
            <a:endParaRPr sz="18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отсутствием клинических</a:t>
            </a:r>
            <a:r>
              <a:rPr dirty="0" sz="1800" spc="-3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проявлений</a:t>
            </a:r>
            <a:endParaRPr sz="18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заболеваний,</a:t>
            </a:r>
            <a:r>
              <a:rPr dirty="0" sz="1800" spc="-1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обеспечивает:</a:t>
            </a:r>
            <a:endParaRPr sz="1800">
              <a:latin typeface="Tahoma"/>
              <a:cs typeface="Tahoma"/>
            </a:endParaRPr>
          </a:p>
          <a:p>
            <a:pPr lvl="1" marL="756285" marR="213995" indent="-287020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ежедневный </a:t>
            </a:r>
            <a:r>
              <a:rPr dirty="0" sz="1600">
                <a:latin typeface="Tahoma"/>
                <a:cs typeface="Tahoma"/>
              </a:rPr>
              <a:t>опрос </a:t>
            </a:r>
            <a:r>
              <a:rPr dirty="0" sz="1600" spc="-5">
                <a:latin typeface="Tahoma"/>
                <a:cs typeface="Tahoma"/>
              </a:rPr>
              <a:t>участковой медицинской  сестрой </a:t>
            </a:r>
            <a:r>
              <a:rPr dirty="0" sz="1600" spc="5">
                <a:latin typeface="Tahoma"/>
                <a:cs typeface="Tahoma"/>
              </a:rPr>
              <a:t>(по </a:t>
            </a:r>
            <a:r>
              <a:rPr dirty="0" sz="1600" spc="-5">
                <a:latin typeface="Tahoma"/>
                <a:cs typeface="Tahoma"/>
              </a:rPr>
              <a:t>телефону) </a:t>
            </a:r>
            <a:r>
              <a:rPr dirty="0" sz="1600">
                <a:latin typeface="Tahoma"/>
                <a:cs typeface="Tahoma"/>
              </a:rPr>
              <a:t>о </a:t>
            </a:r>
            <a:r>
              <a:rPr dirty="0" sz="1600" spc="-5">
                <a:latin typeface="Tahoma"/>
                <a:cs typeface="Tahoma"/>
              </a:rPr>
              <a:t>состоянии </a:t>
            </a:r>
            <a:r>
              <a:rPr dirty="0" sz="1600">
                <a:latin typeface="Tahoma"/>
                <a:cs typeface="Tahoma"/>
              </a:rPr>
              <a:t>пациента  не менее 2-х раз в</a:t>
            </a:r>
            <a:r>
              <a:rPr dirty="0" sz="1600" spc="-9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день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>
                <a:latin typeface="Tahoma"/>
                <a:cs typeface="Tahoma"/>
              </a:rPr>
              <a:t>патронаж </a:t>
            </a:r>
            <a:r>
              <a:rPr dirty="0" sz="1600" spc="-5">
                <a:latin typeface="Tahoma"/>
                <a:cs typeface="Tahoma"/>
              </a:rPr>
              <a:t>врача-педиатра участкового </a:t>
            </a:r>
            <a:r>
              <a:rPr dirty="0" sz="1600">
                <a:latin typeface="Tahoma"/>
                <a:cs typeface="Tahoma"/>
              </a:rPr>
              <a:t>не</a:t>
            </a:r>
            <a:r>
              <a:rPr dirty="0" sz="1600" spc="1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реже</a:t>
            </a:r>
            <a:endParaRPr sz="1600">
              <a:latin typeface="Tahoma"/>
              <a:cs typeface="Tahoma"/>
            </a:endParaRPr>
          </a:p>
          <a:p>
            <a:pPr marL="756285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1 </a:t>
            </a:r>
            <a:r>
              <a:rPr dirty="0" sz="1600">
                <a:latin typeface="Tahoma"/>
                <a:cs typeface="Tahoma"/>
              </a:rPr>
              <a:t>раза </a:t>
            </a:r>
            <a:r>
              <a:rPr dirty="0" sz="1600" spc="5">
                <a:latin typeface="Tahoma"/>
                <a:cs typeface="Tahoma"/>
              </a:rPr>
              <a:t>в 5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дней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1442" y="211074"/>
            <a:ext cx="8220709" cy="6343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030595" algn="l"/>
              </a:tabLst>
            </a:pPr>
            <a:r>
              <a:rPr dirty="0" spc="-10"/>
              <a:t>ПРИНЦИПЫ </a:t>
            </a:r>
            <a:r>
              <a:rPr dirty="0" spc="-5"/>
              <a:t>ОКАЗАНИЯ</a:t>
            </a:r>
            <a:r>
              <a:rPr dirty="0" spc="35"/>
              <a:t> </a:t>
            </a:r>
            <a:r>
              <a:rPr dirty="0" spc="-5"/>
              <a:t>МЕДИЦИНСКОЙ</a:t>
            </a:r>
            <a:r>
              <a:rPr dirty="0" spc="20"/>
              <a:t> </a:t>
            </a:r>
            <a:r>
              <a:rPr dirty="0" spc="-10"/>
              <a:t>ПОМОЩИ	</a:t>
            </a:r>
            <a:r>
              <a:rPr dirty="0" spc="-5"/>
              <a:t>В</a:t>
            </a:r>
            <a:r>
              <a:rPr dirty="0" spc="-60"/>
              <a:t> </a:t>
            </a:r>
            <a:r>
              <a:rPr dirty="0" spc="-10"/>
              <a:t>АМБУЛАТОРНЫХ</a:t>
            </a:r>
          </a:p>
          <a:p>
            <a:pPr marL="85725">
              <a:lnSpc>
                <a:spcPct val="100000"/>
              </a:lnSpc>
            </a:pPr>
            <a:r>
              <a:rPr dirty="0" spc="-5"/>
              <a:t>УСЛОВИЯХ </a:t>
            </a:r>
            <a:r>
              <a:rPr dirty="0" spc="-10"/>
              <a:t>ПАЦИЕНТАМ </a:t>
            </a:r>
            <a:r>
              <a:rPr dirty="0" spc="-5"/>
              <a:t>С </a:t>
            </a:r>
            <a:r>
              <a:rPr dirty="0" spc="-10"/>
              <a:t>УСТАНОВЛЕННЫМ </a:t>
            </a:r>
            <a:r>
              <a:rPr dirty="0" spc="-5"/>
              <a:t>ДИАГНОЗОМ</a:t>
            </a:r>
            <a:r>
              <a:rPr dirty="0" spc="90"/>
              <a:t> </a:t>
            </a:r>
            <a:r>
              <a:rPr dirty="0" spc="-5"/>
              <a:t>COVID-19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44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436270" y="1437513"/>
            <a:ext cx="5243830" cy="3164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0"/>
              </a:spcBef>
              <a:buAutoNum type="arabicPeriod" startAt="6"/>
              <a:tabLst>
                <a:tab pos="357505" algn="l"/>
              </a:tabLst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Медицинская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организация,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в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которой 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наблюдается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ребенок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</a:t>
            </a:r>
            <a:r>
              <a:rPr dirty="0" sz="1800" spc="-9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положительным  результатом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теста на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  <a:p>
            <a:pPr marL="356870" marR="916940">
              <a:lnSpc>
                <a:spcPct val="100000"/>
              </a:lnSpc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и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легким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течением</a:t>
            </a:r>
            <a:r>
              <a:rPr dirty="0" sz="1800" spc="-8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заболевания,  обеспечивает:</a:t>
            </a:r>
            <a:endParaRPr sz="1800">
              <a:latin typeface="Tahoma"/>
              <a:cs typeface="Tahoma"/>
            </a:endParaRPr>
          </a:p>
          <a:p>
            <a:pPr lvl="1" marL="756285" marR="195580" indent="-287020">
              <a:lnSpc>
                <a:spcPct val="100000"/>
              </a:lnSpc>
              <a:spcBef>
                <a:spcPts val="118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>
                <a:latin typeface="Tahoma"/>
                <a:cs typeface="Tahoma"/>
              </a:rPr>
              <a:t>Ежедневный опрос </a:t>
            </a:r>
            <a:r>
              <a:rPr dirty="0" sz="1600" spc="-5">
                <a:latin typeface="Tahoma"/>
                <a:cs typeface="Tahoma"/>
              </a:rPr>
              <a:t>участковой медицинской  сестрой </a:t>
            </a:r>
            <a:r>
              <a:rPr dirty="0" sz="1600" spc="5">
                <a:latin typeface="Tahoma"/>
                <a:cs typeface="Tahoma"/>
              </a:rPr>
              <a:t>(по </a:t>
            </a:r>
            <a:r>
              <a:rPr dirty="0" sz="1600">
                <a:latin typeface="Tahoma"/>
                <a:cs typeface="Tahoma"/>
              </a:rPr>
              <a:t>телефону) о состоянии пациента  </a:t>
            </a:r>
            <a:r>
              <a:rPr dirty="0" sz="1600" spc="5">
                <a:latin typeface="Tahoma"/>
                <a:cs typeface="Tahoma"/>
              </a:rPr>
              <a:t>не </a:t>
            </a:r>
            <a:r>
              <a:rPr dirty="0" sz="1600">
                <a:latin typeface="Tahoma"/>
                <a:cs typeface="Tahoma"/>
              </a:rPr>
              <a:t>менее 2-х раз </a:t>
            </a:r>
            <a:r>
              <a:rPr dirty="0" sz="1600" spc="5">
                <a:latin typeface="Tahoma"/>
                <a:cs typeface="Tahoma"/>
              </a:rPr>
              <a:t>в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день</a:t>
            </a:r>
            <a:endParaRPr sz="1600">
              <a:latin typeface="Tahoma"/>
              <a:cs typeface="Tahoma"/>
            </a:endParaRPr>
          </a:p>
          <a:p>
            <a:pPr lvl="1" marL="756285" marR="528955" indent="-28702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>
                <a:latin typeface="Tahoma"/>
                <a:cs typeface="Tahoma"/>
              </a:rPr>
              <a:t>Патронаж </a:t>
            </a:r>
            <a:r>
              <a:rPr dirty="0" sz="1600" spc="-5">
                <a:latin typeface="Tahoma"/>
                <a:cs typeface="Tahoma"/>
              </a:rPr>
              <a:t>врача-педиатра участкового  </a:t>
            </a:r>
            <a:r>
              <a:rPr dirty="0" sz="1600">
                <a:latin typeface="Tahoma"/>
                <a:cs typeface="Tahoma"/>
              </a:rPr>
              <a:t>(фельдшера) с </a:t>
            </a:r>
            <a:r>
              <a:rPr dirty="0" sz="1600" spc="-5">
                <a:latin typeface="Tahoma"/>
                <a:cs typeface="Tahoma"/>
              </a:rPr>
              <a:t>учетом </a:t>
            </a:r>
            <a:r>
              <a:rPr dirty="0" sz="1600">
                <a:latin typeface="Tahoma"/>
                <a:cs typeface="Tahoma"/>
              </a:rPr>
              <a:t>состояния ребенка  </a:t>
            </a:r>
            <a:r>
              <a:rPr dirty="0" sz="1600" spc="5">
                <a:latin typeface="Tahoma"/>
                <a:cs typeface="Tahoma"/>
              </a:rPr>
              <a:t>не </a:t>
            </a:r>
            <a:r>
              <a:rPr dirty="0" sz="1600">
                <a:latin typeface="Tahoma"/>
                <a:cs typeface="Tahoma"/>
              </a:rPr>
              <a:t>реже 1 раза в 2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дня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just" marL="356870" indent="-344805">
              <a:lnSpc>
                <a:spcPct val="100000"/>
              </a:lnSpc>
              <a:spcBef>
                <a:spcPts val="100"/>
              </a:spcBef>
              <a:buAutoNum type="arabicPeriod" startAt="7"/>
              <a:tabLst>
                <a:tab pos="357505" algn="l"/>
              </a:tabLst>
            </a:pPr>
            <a:r>
              <a:rPr dirty="0"/>
              <a:t>Законный</a:t>
            </a:r>
            <a:r>
              <a:rPr dirty="0" spc="10"/>
              <a:t> </a:t>
            </a:r>
            <a:r>
              <a:rPr dirty="0"/>
              <a:t>представитель</a:t>
            </a:r>
          </a:p>
          <a:p>
            <a:pPr algn="just" marL="356870" marR="475615">
              <a:lnSpc>
                <a:spcPct val="100000"/>
              </a:lnSpc>
            </a:pPr>
            <a:r>
              <a:rPr dirty="0"/>
              <a:t>обеспечивающий </a:t>
            </a:r>
            <a:r>
              <a:rPr dirty="0" spc="-5"/>
              <a:t>уход за </a:t>
            </a:r>
            <a:r>
              <a:rPr dirty="0"/>
              <a:t>ребенком,  </a:t>
            </a:r>
            <a:r>
              <a:rPr dirty="0" spc="-5"/>
              <a:t>которому </a:t>
            </a:r>
            <a:r>
              <a:rPr dirty="0"/>
              <a:t>оказывается медицинская  </a:t>
            </a:r>
            <a:r>
              <a:rPr dirty="0" spc="-5"/>
              <a:t>помощь </a:t>
            </a:r>
            <a:r>
              <a:rPr dirty="0"/>
              <a:t>на </a:t>
            </a:r>
            <a:r>
              <a:rPr dirty="0" spc="-5"/>
              <a:t>дому, должен</a:t>
            </a:r>
            <a:r>
              <a:rPr dirty="0" spc="10"/>
              <a:t> </a:t>
            </a:r>
            <a:r>
              <a:rPr dirty="0" spc="-5"/>
              <a:t>быть</a:t>
            </a:r>
          </a:p>
          <a:p>
            <a:pPr marL="356870">
              <a:lnSpc>
                <a:spcPct val="100000"/>
              </a:lnSpc>
            </a:pPr>
            <a:r>
              <a:rPr dirty="0" spc="-5"/>
              <a:t>проинформирован:</a:t>
            </a:r>
          </a:p>
          <a:p>
            <a:pPr lvl="1" marL="756285" marR="212090" indent="-287020">
              <a:lnSpc>
                <a:spcPct val="100000"/>
              </a:lnSpc>
              <a:spcBef>
                <a:spcPts val="118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5">
                <a:latin typeface="Tahoma"/>
                <a:cs typeface="Tahoma"/>
              </a:rPr>
              <a:t>О </a:t>
            </a:r>
            <a:r>
              <a:rPr dirty="0" sz="1600">
                <a:latin typeface="Tahoma"/>
                <a:cs typeface="Tahoma"/>
              </a:rPr>
              <a:t>рисках заболевания </a:t>
            </a:r>
            <a:r>
              <a:rPr dirty="0" sz="1600" spc="-5">
                <a:latin typeface="Tahoma"/>
                <a:cs typeface="Tahoma"/>
              </a:rPr>
              <a:t>новой</a:t>
            </a:r>
            <a:r>
              <a:rPr dirty="0" sz="1600" spc="-14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коронавирусной  инфекцией</a:t>
            </a:r>
            <a:endParaRPr sz="1600">
              <a:latin typeface="Tahoma"/>
              <a:cs typeface="Tahom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Необходимости </a:t>
            </a:r>
            <a:r>
              <a:rPr dirty="0" sz="1600">
                <a:latin typeface="Tahoma"/>
                <a:cs typeface="Tahoma"/>
              </a:rPr>
              <a:t>соблюдения </a:t>
            </a:r>
            <a:r>
              <a:rPr dirty="0" sz="1600" spc="-5">
                <a:latin typeface="Tahoma"/>
                <a:cs typeface="Tahoma"/>
              </a:rPr>
              <a:t>рекомендаций </a:t>
            </a:r>
            <a:r>
              <a:rPr dirty="0" sz="1600">
                <a:latin typeface="Tahoma"/>
                <a:cs typeface="Tahoma"/>
              </a:rPr>
              <a:t>по  </a:t>
            </a:r>
            <a:r>
              <a:rPr dirty="0" sz="1600" spc="5">
                <a:latin typeface="Tahoma"/>
                <a:cs typeface="Tahoma"/>
              </a:rPr>
              <a:t>защите </a:t>
            </a:r>
            <a:r>
              <a:rPr dirty="0" sz="1600" spc="-5">
                <a:latin typeface="Tahoma"/>
                <a:cs typeface="Tahoma"/>
              </a:rPr>
              <a:t>от </a:t>
            </a:r>
            <a:r>
              <a:rPr dirty="0" sz="1600">
                <a:latin typeface="Tahoma"/>
                <a:cs typeface="Tahoma"/>
              </a:rPr>
              <a:t>инфекций, передающихся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воздушно-  </a:t>
            </a:r>
            <a:r>
              <a:rPr dirty="0" sz="1600">
                <a:latin typeface="Tahoma"/>
                <a:cs typeface="Tahoma"/>
              </a:rPr>
              <a:t>капельным </a:t>
            </a: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 spc="-5">
                <a:latin typeface="Tahoma"/>
                <a:cs typeface="Tahoma"/>
              </a:rPr>
              <a:t>контактным</a:t>
            </a:r>
            <a:r>
              <a:rPr dirty="0" sz="1600" spc="-3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путем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Особенностям ухода </a:t>
            </a:r>
            <a:r>
              <a:rPr dirty="0" sz="1600" spc="5">
                <a:latin typeface="Tahoma"/>
                <a:cs typeface="Tahoma"/>
              </a:rPr>
              <a:t>за </a:t>
            </a:r>
            <a:r>
              <a:rPr dirty="0" sz="1600">
                <a:latin typeface="Tahoma"/>
                <a:cs typeface="Tahoma"/>
              </a:rPr>
              <a:t>пациентами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больными</a:t>
            </a:r>
            <a:endParaRPr sz="1600">
              <a:latin typeface="Tahoma"/>
              <a:cs typeface="Tahoma"/>
            </a:endParaRPr>
          </a:p>
          <a:p>
            <a:pPr marL="756285">
              <a:lnSpc>
                <a:spcPct val="100000"/>
              </a:lnSpc>
            </a:pPr>
            <a:r>
              <a:rPr dirty="0" sz="1600" b="0">
                <a:solidFill>
                  <a:srgbClr val="000000"/>
                </a:solidFill>
                <a:latin typeface="Tahoma"/>
                <a:cs typeface="Tahoma"/>
              </a:rPr>
              <a:t>указанной</a:t>
            </a:r>
            <a:r>
              <a:rPr dirty="0" sz="1600" spc="-15" b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600" b="0">
                <a:solidFill>
                  <a:srgbClr val="000000"/>
                </a:solidFill>
                <a:latin typeface="Tahoma"/>
                <a:cs typeface="Tahoma"/>
              </a:rPr>
              <a:t>инфекцией</a:t>
            </a:r>
            <a:endParaRPr sz="1600">
              <a:latin typeface="Tahoma"/>
              <a:cs typeface="Tahoma"/>
            </a:endParaRPr>
          </a:p>
          <a:p>
            <a:pPr lvl="1" marL="756285" marR="322580" indent="-28702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>
                <a:latin typeface="Tahoma"/>
                <a:cs typeface="Tahoma"/>
              </a:rPr>
              <a:t>Иметь информацию, </a:t>
            </a:r>
            <a:r>
              <a:rPr dirty="0" sz="1600" spc="-5">
                <a:latin typeface="Tahoma"/>
                <a:cs typeface="Tahoma"/>
              </a:rPr>
              <a:t>что </a:t>
            </a:r>
            <a:r>
              <a:rPr dirty="0" sz="1600">
                <a:latin typeface="Tahoma"/>
                <a:cs typeface="Tahoma"/>
              </a:rPr>
              <a:t>нарушение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режима  изоляции может </a:t>
            </a:r>
            <a:r>
              <a:rPr dirty="0" sz="1600" spc="-5">
                <a:latin typeface="Tahoma"/>
                <a:cs typeface="Tahoma"/>
              </a:rPr>
              <a:t>повлечь </a:t>
            </a:r>
            <a:r>
              <a:rPr dirty="0" sz="1600">
                <a:latin typeface="Tahoma"/>
                <a:cs typeface="Tahoma"/>
              </a:rPr>
              <a:t>привлечение</a:t>
            </a:r>
            <a:r>
              <a:rPr dirty="0" sz="1600" spc="-9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и</a:t>
            </a:r>
            <a:endParaRPr sz="1600">
              <a:latin typeface="Tahoma"/>
              <a:cs typeface="Tahoma"/>
            </a:endParaRPr>
          </a:p>
          <a:p>
            <a:pPr marL="756285">
              <a:lnSpc>
                <a:spcPct val="100000"/>
              </a:lnSpc>
            </a:pPr>
            <a:r>
              <a:rPr dirty="0" sz="1600" b="0">
                <a:solidFill>
                  <a:srgbClr val="000000"/>
                </a:solidFill>
                <a:latin typeface="Tahoma"/>
                <a:cs typeface="Tahoma"/>
              </a:rPr>
              <a:t>х к </a:t>
            </a:r>
            <a:r>
              <a:rPr dirty="0" sz="1600" spc="-5" b="0">
                <a:solidFill>
                  <a:srgbClr val="000000"/>
                </a:solidFill>
                <a:latin typeface="Tahoma"/>
                <a:cs typeface="Tahoma"/>
              </a:rPr>
              <a:t>уголовной ответственности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3322" y="189991"/>
            <a:ext cx="862076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/>
              <a:t>ОСНОВНЫЕ </a:t>
            </a:r>
            <a:r>
              <a:rPr dirty="0" sz="1800" spc="-5"/>
              <a:t>ПРИНЦИПЫ ОРГАНИЗАЦИИ МЕДИЦИНСКОЙ </a:t>
            </a:r>
            <a:r>
              <a:rPr dirty="0" sz="1800"/>
              <a:t>ПОМОЩИ </a:t>
            </a:r>
            <a:r>
              <a:rPr dirty="0" sz="1800" spc="-5"/>
              <a:t>ПАЦИЕНТАМ</a:t>
            </a:r>
            <a:r>
              <a:rPr dirty="0" sz="1800" spc="-70"/>
              <a:t> </a:t>
            </a:r>
            <a:r>
              <a:rPr dirty="0" sz="1800"/>
              <a:t>С</a:t>
            </a:r>
            <a:endParaRPr sz="1800"/>
          </a:p>
          <a:p>
            <a:pPr algn="ctr">
              <a:lnSpc>
                <a:spcPct val="100000"/>
              </a:lnSpc>
            </a:pPr>
            <a:r>
              <a:rPr dirty="0" sz="1800" spc="-5"/>
              <a:t>COVID-19 </a:t>
            </a:r>
            <a:r>
              <a:rPr dirty="0" sz="1800"/>
              <a:t>В </a:t>
            </a:r>
            <a:r>
              <a:rPr dirty="0" sz="1800" spc="-5"/>
              <a:t>СТАЦИОНАРНЫХ</a:t>
            </a:r>
            <a:r>
              <a:rPr dirty="0" sz="1800" spc="-15"/>
              <a:t> </a:t>
            </a:r>
            <a:r>
              <a:rPr dirty="0" sz="1800" spc="-5"/>
              <a:t>УСЛОВИЯХ</a:t>
            </a:r>
            <a:endParaRPr sz="18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44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1142796" y="735837"/>
            <a:ext cx="9850120" cy="84899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1841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Tahoma"/>
                <a:cs typeface="Tahoma"/>
              </a:rPr>
              <a:t>(приложение </a:t>
            </a:r>
            <a:r>
              <a:rPr dirty="0" sz="1600" spc="5">
                <a:latin typeface="Tahoma"/>
                <a:cs typeface="Tahoma"/>
              </a:rPr>
              <a:t>№ </a:t>
            </a:r>
            <a:r>
              <a:rPr dirty="0" sz="1600">
                <a:latin typeface="Tahoma"/>
                <a:cs typeface="Tahoma"/>
              </a:rPr>
              <a:t>5 к приказу Минздрава России </a:t>
            </a:r>
            <a:r>
              <a:rPr dirty="0" sz="1600" spc="-5">
                <a:latin typeface="Tahoma"/>
                <a:cs typeface="Tahoma"/>
              </a:rPr>
              <a:t>от </a:t>
            </a:r>
            <a:r>
              <a:rPr dirty="0" sz="1600" spc="5">
                <a:latin typeface="Tahoma"/>
                <a:cs typeface="Tahoma"/>
              </a:rPr>
              <a:t>19.03.2020 №</a:t>
            </a:r>
            <a:r>
              <a:rPr dirty="0" sz="1600" spc="-275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198н)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Руководителям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ОИВ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субъектов Российской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Федерации в сфере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охраны</a:t>
            </a:r>
            <a:r>
              <a:rPr dirty="0" sz="1800" spc="9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здоровья: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330" y="1883155"/>
            <a:ext cx="4962525" cy="39573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757555" indent="-344805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Провести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корректировку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схем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перепрофилирования</a:t>
            </a:r>
            <a:r>
              <a:rPr dirty="0" sz="1600" spc="-9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медицинских</a:t>
            </a:r>
            <a:endParaRPr sz="1600">
              <a:latin typeface="Tahoma"/>
              <a:cs typeface="Tahoma"/>
            </a:endParaRPr>
          </a:p>
          <a:p>
            <a:pPr marL="356870" marR="172085">
              <a:lnSpc>
                <a:spcPts val="1900"/>
              </a:lnSpc>
              <a:spcBef>
                <a:spcPts val="60"/>
              </a:spcBef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организаций </a:t>
            </a:r>
            <a:r>
              <a:rPr dirty="0" sz="1600" spc="-5">
                <a:latin typeface="Tahoma"/>
                <a:cs typeface="Tahoma"/>
              </a:rPr>
              <a:t>для </a:t>
            </a:r>
            <a:r>
              <a:rPr dirty="0" sz="1600">
                <a:latin typeface="Tahoma"/>
                <a:cs typeface="Tahoma"/>
              </a:rPr>
              <a:t>госпитализации</a:t>
            </a:r>
            <a:r>
              <a:rPr dirty="0" sz="1600" spc="-13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пациентов,  предусмотрев </a:t>
            </a:r>
            <a:r>
              <a:rPr dirty="0" sz="1600">
                <a:latin typeface="Tahoma"/>
                <a:cs typeface="Tahoma"/>
              </a:rPr>
              <a:t>создание </a:t>
            </a:r>
            <a:r>
              <a:rPr dirty="0" sz="1600" spc="-5">
                <a:latin typeface="Tahoma"/>
                <a:cs typeface="Tahoma"/>
              </a:rPr>
              <a:t>условий</a:t>
            </a:r>
            <a:r>
              <a:rPr dirty="0" sz="1600" spc="-55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их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ts val="1820"/>
              </a:lnSpc>
            </a:pPr>
            <a:r>
              <a:rPr dirty="0" sz="1600">
                <a:latin typeface="Tahoma"/>
                <a:cs typeface="Tahoma"/>
              </a:rPr>
              <a:t>изолированного пребывания </a:t>
            </a:r>
            <a:r>
              <a:rPr dirty="0" sz="1600" spc="5">
                <a:latin typeface="Tahoma"/>
                <a:cs typeface="Tahoma"/>
              </a:rPr>
              <a:t>в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стационарных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ts val="1910"/>
              </a:lnSpc>
            </a:pPr>
            <a:r>
              <a:rPr dirty="0" sz="1600" spc="-5">
                <a:latin typeface="Tahoma"/>
                <a:cs typeface="Tahoma"/>
              </a:rPr>
              <a:t>условиях</a:t>
            </a:r>
            <a:endParaRPr sz="1600">
              <a:latin typeface="Tahoma"/>
              <a:cs typeface="Tahoma"/>
            </a:endParaRPr>
          </a:p>
          <a:p>
            <a:pPr marL="356870" marR="989330" indent="-344805">
              <a:lnSpc>
                <a:spcPct val="100000"/>
              </a:lnSpc>
              <a:spcBef>
                <a:spcPts val="1175"/>
              </a:spcBef>
              <a:buAutoNum type="arabicPeriod" startAt="2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Утвердить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схемы</a:t>
            </a:r>
            <a:r>
              <a:rPr dirty="0" sz="1600" spc="-9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маршрутизации  пациентов с симптомами ОРВИ</a:t>
            </a:r>
            <a:r>
              <a:rPr dirty="0" sz="1600" spc="-11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</a:t>
            </a:r>
            <a:endParaRPr sz="1600">
              <a:latin typeface="Tahoma"/>
              <a:cs typeface="Tahoma"/>
            </a:endParaRPr>
          </a:p>
          <a:p>
            <a:pPr marL="356870" marR="6985">
              <a:lnSpc>
                <a:spcPct val="988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внебольничной пневмонией </a:t>
            </a:r>
            <a:r>
              <a:rPr dirty="0" sz="1600">
                <a:latin typeface="Tahoma"/>
                <a:cs typeface="Tahoma"/>
              </a:rPr>
              <a:t>в МО,</a:t>
            </a:r>
            <a:r>
              <a:rPr dirty="0" sz="1600" spc="-13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исключив  возможность госпитализации другие </a:t>
            </a:r>
            <a:r>
              <a:rPr dirty="0" sz="1600" spc="-5">
                <a:latin typeface="Tahoma"/>
                <a:cs typeface="Tahoma"/>
              </a:rPr>
              <a:t>отделения  </a:t>
            </a:r>
            <a:r>
              <a:rPr dirty="0" sz="1600">
                <a:latin typeface="Tahoma"/>
                <a:cs typeface="Tahoma"/>
              </a:rPr>
              <a:t>и </a:t>
            </a:r>
            <a:r>
              <a:rPr dirty="0" sz="1600" spc="-5">
                <a:latin typeface="Tahoma"/>
                <a:cs typeface="Tahoma"/>
              </a:rPr>
              <a:t>отделения </a:t>
            </a:r>
            <a:r>
              <a:rPr dirty="0" sz="1600">
                <a:latin typeface="Tahoma"/>
                <a:cs typeface="Tahoma"/>
              </a:rPr>
              <a:t>иных медицинских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организаций</a:t>
            </a:r>
            <a:endParaRPr sz="1600">
              <a:latin typeface="Tahoma"/>
              <a:cs typeface="Tahoma"/>
            </a:endParaRPr>
          </a:p>
          <a:p>
            <a:pPr marL="356870" marR="5080" indent="-344805">
              <a:lnSpc>
                <a:spcPct val="99200"/>
              </a:lnSpc>
              <a:spcBef>
                <a:spcPts val="1195"/>
              </a:spcBef>
              <a:buAutoNum type="arabicPeriod" startAt="3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Предусмотреть организацию отдельного 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приема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через приемно-смотровые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боксы</a:t>
            </a:r>
            <a:r>
              <a:rPr dirty="0" sz="1600" spc="-1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  (или)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фильтр-боксы </a:t>
            </a:r>
            <a:r>
              <a:rPr dirty="0" sz="1600" spc="-5">
                <a:latin typeface="Tahoma"/>
                <a:cs typeface="Tahoma"/>
              </a:rPr>
              <a:t>пациентов </a:t>
            </a:r>
            <a:r>
              <a:rPr dirty="0" sz="1600">
                <a:latin typeface="Tahoma"/>
                <a:cs typeface="Tahoma"/>
              </a:rPr>
              <a:t>с</a:t>
            </a:r>
            <a:r>
              <a:rPr dirty="0" sz="1600" spc="-9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симптомами  </a:t>
            </a:r>
            <a:r>
              <a:rPr dirty="0" sz="1600" spc="-5">
                <a:latin typeface="Tahoma"/>
                <a:cs typeface="Tahoma"/>
              </a:rPr>
              <a:t>ОРВИ </a:t>
            </a:r>
            <a:r>
              <a:rPr dirty="0" sz="1600">
                <a:latin typeface="Tahoma"/>
                <a:cs typeface="Tahoma"/>
              </a:rPr>
              <a:t>и внебольничной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пневмонии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38670" y="1883155"/>
            <a:ext cx="4958080" cy="435102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6870" marR="126364" indent="-344805">
              <a:lnSpc>
                <a:spcPct val="99100"/>
              </a:lnSpc>
              <a:spcBef>
                <a:spcPts val="125"/>
              </a:spcBef>
              <a:buAutoNum type="arabicPeriod" startAt="4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Обеспечить готовность медицинских  организаций </a:t>
            </a:r>
            <a:r>
              <a:rPr dirty="0" sz="1600">
                <a:latin typeface="Tahoma"/>
                <a:cs typeface="Tahoma"/>
              </a:rPr>
              <a:t>к приему </a:t>
            </a:r>
            <a:r>
              <a:rPr dirty="0" sz="1600" spc="-5">
                <a:latin typeface="Tahoma"/>
                <a:cs typeface="Tahoma"/>
              </a:rPr>
              <a:t>пациентов </a:t>
            </a:r>
            <a:r>
              <a:rPr dirty="0" sz="1600">
                <a:latin typeface="Tahoma"/>
                <a:cs typeface="Tahoma"/>
              </a:rPr>
              <a:t>и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оказанию  </a:t>
            </a:r>
            <a:r>
              <a:rPr dirty="0" sz="1600" spc="-5">
                <a:latin typeface="Tahoma"/>
                <a:cs typeface="Tahoma"/>
              </a:rPr>
              <a:t>медицинской </a:t>
            </a:r>
            <a:r>
              <a:rPr dirty="0" sz="1600">
                <a:latin typeface="Tahoma"/>
                <a:cs typeface="Tahoma"/>
              </a:rPr>
              <a:t>помощи им в </a:t>
            </a:r>
            <a:r>
              <a:rPr dirty="0" sz="1600" spc="-5">
                <a:latin typeface="Tahoma"/>
                <a:cs typeface="Tahoma"/>
              </a:rPr>
              <a:t>стационарных  условиях, </a:t>
            </a:r>
            <a:r>
              <a:rPr dirty="0" sz="1600">
                <a:latin typeface="Tahoma"/>
                <a:cs typeface="Tahoma"/>
              </a:rPr>
              <a:t>отбору </a:t>
            </a:r>
            <a:r>
              <a:rPr dirty="0" sz="1600" spc="-5">
                <a:latin typeface="Tahoma"/>
                <a:cs typeface="Tahoma"/>
              </a:rPr>
              <a:t>биологического </a:t>
            </a:r>
            <a:r>
              <a:rPr dirty="0" sz="1600">
                <a:latin typeface="Tahoma"/>
                <a:cs typeface="Tahoma"/>
              </a:rPr>
              <a:t>материала  </a:t>
            </a:r>
            <a:r>
              <a:rPr dirty="0" sz="1600" spc="-5">
                <a:latin typeface="Tahoma"/>
                <a:cs typeface="Tahoma"/>
              </a:rPr>
              <a:t>для</a:t>
            </a:r>
            <a:r>
              <a:rPr dirty="0" sz="1600" spc="-1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исследований</a:t>
            </a:r>
            <a:endParaRPr sz="1600">
              <a:latin typeface="Tahoma"/>
              <a:cs typeface="Tahoma"/>
            </a:endParaRPr>
          </a:p>
          <a:p>
            <a:pPr marL="356870" marR="421005" indent="-344805">
              <a:lnSpc>
                <a:spcPct val="99400"/>
              </a:lnSpc>
              <a:spcBef>
                <a:spcPts val="1190"/>
              </a:spcBef>
              <a:buAutoNum type="arabicPeriod" startAt="4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Ввести ограничительный режим  посещений в отделениях</a:t>
            </a:r>
            <a:r>
              <a:rPr dirty="0" sz="1600" spc="-9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медицинских  организаций</a:t>
            </a:r>
            <a:endParaRPr sz="1600">
              <a:latin typeface="Tahoma"/>
              <a:cs typeface="Tahoma"/>
            </a:endParaRPr>
          </a:p>
          <a:p>
            <a:pPr marL="356870" marR="5080" indent="-344805">
              <a:lnSpc>
                <a:spcPct val="98800"/>
              </a:lnSpc>
              <a:spcBef>
                <a:spcPts val="1200"/>
              </a:spcBef>
              <a:buAutoNum type="arabicPeriod" startAt="4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Организовать лабораторное исследование  биологического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материала пациентов </a:t>
            </a:r>
            <a:r>
              <a:rPr dirty="0" sz="1600">
                <a:latin typeface="Tahoma"/>
                <a:cs typeface="Tahoma"/>
              </a:rPr>
              <a:t>с  симптомами </a:t>
            </a:r>
            <a:r>
              <a:rPr dirty="0" sz="1600" spc="-5">
                <a:latin typeface="Tahoma"/>
                <a:cs typeface="Tahoma"/>
              </a:rPr>
              <a:t>ОРВИ </a:t>
            </a:r>
            <a:r>
              <a:rPr dirty="0" sz="1600">
                <a:latin typeface="Tahoma"/>
                <a:cs typeface="Tahoma"/>
              </a:rPr>
              <a:t>и внебольничной пневмонии  </a:t>
            </a:r>
            <a:r>
              <a:rPr dirty="0" sz="1600" spc="-5">
                <a:latin typeface="Tahoma"/>
                <a:cs typeface="Tahoma"/>
              </a:rPr>
              <a:t>для </a:t>
            </a:r>
            <a:r>
              <a:rPr dirty="0" sz="1600">
                <a:latin typeface="Tahoma"/>
                <a:cs typeface="Tahoma"/>
              </a:rPr>
              <a:t>исследования на наличие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COVID-19</a:t>
            </a:r>
            <a:endParaRPr sz="1600">
              <a:latin typeface="Tahoma"/>
              <a:cs typeface="Tahoma"/>
            </a:endParaRPr>
          </a:p>
          <a:p>
            <a:pPr marL="356870" marR="596265" indent="-344805">
              <a:lnSpc>
                <a:spcPct val="99200"/>
              </a:lnSpc>
              <a:spcBef>
                <a:spcPts val="1190"/>
              </a:spcBef>
              <a:buAutoNum type="arabicPeriod" startAt="4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Организовать учёт количества  госпитализированных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</a:t>
            </a:r>
            <a:r>
              <a:rPr dirty="0" sz="1600" spc="-12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выписанных  пациентов </a:t>
            </a:r>
            <a:r>
              <a:rPr dirty="0" sz="1600">
                <a:latin typeface="Tahoma"/>
                <a:cs typeface="Tahoma"/>
              </a:rPr>
              <a:t>с симптомами </a:t>
            </a:r>
            <a:r>
              <a:rPr dirty="0" sz="1600" spc="-5">
                <a:latin typeface="Tahoma"/>
                <a:cs typeface="Tahoma"/>
              </a:rPr>
              <a:t>ОРВИ </a:t>
            </a:r>
            <a:r>
              <a:rPr dirty="0" sz="1600" spc="5">
                <a:latin typeface="Tahoma"/>
                <a:cs typeface="Tahoma"/>
              </a:rPr>
              <a:t>и  </a:t>
            </a:r>
            <a:r>
              <a:rPr dirty="0" sz="1600">
                <a:latin typeface="Tahoma"/>
                <a:cs typeface="Tahoma"/>
              </a:rPr>
              <a:t>внебольничными</a:t>
            </a:r>
            <a:r>
              <a:rPr dirty="0" sz="1600" spc="-5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пневмониями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L="25019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ОСНОВНЫЕ ПРИНЦИПЫ </a:t>
            </a:r>
            <a:r>
              <a:rPr dirty="0" spc="-5"/>
              <a:t>ОРГАНИЗАЦИИ МЕДИЦИНСКОЙ</a:t>
            </a:r>
            <a:r>
              <a:rPr dirty="0" spc="20"/>
              <a:t> </a:t>
            </a:r>
            <a:r>
              <a:rPr dirty="0" spc="-10"/>
              <a:t>ПОМОЩИ</a:t>
            </a:r>
          </a:p>
          <a:p>
            <a:pPr algn="ctr" marL="258445">
              <a:lnSpc>
                <a:spcPct val="100000"/>
              </a:lnSpc>
            </a:pPr>
            <a:r>
              <a:rPr dirty="0" spc="-10"/>
              <a:t>ПАЦИЕНТАМ </a:t>
            </a:r>
            <a:r>
              <a:rPr dirty="0" spc="-5"/>
              <a:t>С COVID-19 В СТАЦИОНАРНЫХ</a:t>
            </a:r>
            <a:r>
              <a:rPr dirty="0" spc="65"/>
              <a:t> </a:t>
            </a:r>
            <a:r>
              <a:rPr dirty="0" spc="-5"/>
              <a:t>УСЛОВИЯХ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44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1168400" y="1435353"/>
            <a:ext cx="98450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Руководителям ОИВ субъектов Российской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Федерации в сфере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охраны</a:t>
            </a:r>
            <a:r>
              <a:rPr dirty="0" sz="1800" spc="1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здоровья: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5959" y="2049525"/>
            <a:ext cx="4940935" cy="31978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767715" indent="-344805">
              <a:lnSpc>
                <a:spcPct val="100000"/>
              </a:lnSpc>
              <a:spcBef>
                <a:spcPts val="105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8.	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Обеспечить взаимодействие с  региональными</a:t>
            </a:r>
            <a:r>
              <a:rPr dirty="0" sz="1600" spc="-114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консультативными  центрами</a:t>
            </a:r>
            <a:r>
              <a:rPr dirty="0" sz="1600" spc="-5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анестезиологии-</a:t>
            </a:r>
            <a:endParaRPr sz="1600">
              <a:latin typeface="Tahoma"/>
              <a:cs typeface="Tahoma"/>
            </a:endParaRPr>
          </a:p>
          <a:p>
            <a:pPr marL="356870" marR="359410">
              <a:lnSpc>
                <a:spcPct val="100000"/>
              </a:lnSpc>
              <a:spcBef>
                <a:spcPts val="5"/>
              </a:spcBef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реаниматологии, привлечение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врачей-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эпидемиологов,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главных внештатных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специалистов </a:t>
            </a:r>
            <a:r>
              <a:rPr dirty="0" sz="1600">
                <a:latin typeface="Tahoma"/>
                <a:cs typeface="Tahoma"/>
              </a:rPr>
              <a:t>по терапии, пульмонологии,  инфекционным болезням, анестезиологии</a:t>
            </a:r>
            <a:r>
              <a:rPr dirty="0" sz="1600" spc="-14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и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реаниматологии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к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оперативному</a:t>
            </a:r>
            <a:r>
              <a:rPr dirty="0" sz="1600" spc="-12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получению</a:t>
            </a:r>
            <a:endParaRPr sz="1600">
              <a:latin typeface="Tahoma"/>
              <a:cs typeface="Tahoma"/>
            </a:endParaRPr>
          </a:p>
          <a:p>
            <a:pPr marL="356870" marR="1129665">
              <a:lnSpc>
                <a:spcPct val="100000"/>
              </a:lnSpc>
              <a:spcBef>
                <a:spcPts val="5"/>
              </a:spcBef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медицинскими работниками</a:t>
            </a:r>
            <a:r>
              <a:rPr dirty="0" sz="1600" spc="-14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МО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консультаций </a:t>
            </a:r>
            <a:r>
              <a:rPr dirty="0" sz="1600">
                <a:latin typeface="Tahoma"/>
                <a:cs typeface="Tahoma"/>
              </a:rPr>
              <a:t>по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вопросам</a:t>
            </a:r>
            <a:endParaRPr sz="1600">
              <a:latin typeface="Tahoma"/>
              <a:cs typeface="Tahoma"/>
            </a:endParaRPr>
          </a:p>
          <a:p>
            <a:pPr marL="356870" marR="3060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эпидемиологической безопасности,</a:t>
            </a:r>
            <a:r>
              <a:rPr dirty="0" sz="1600" spc="-14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оказания  </a:t>
            </a:r>
            <a:r>
              <a:rPr dirty="0" sz="1600" spc="-5">
                <a:latin typeface="Tahoma"/>
                <a:cs typeface="Tahoma"/>
              </a:rPr>
              <a:t>медицинской </a:t>
            </a:r>
            <a:r>
              <a:rPr dirty="0" sz="1600">
                <a:latin typeface="Tahoma"/>
                <a:cs typeface="Tahoma"/>
              </a:rPr>
              <a:t>помощи и дифференциальной  диагностики</a:t>
            </a:r>
            <a:r>
              <a:rPr dirty="0" sz="1600" spc="-3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пневмоний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42964" y="2049525"/>
            <a:ext cx="4948555" cy="1002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906144" indent="-344805">
              <a:lnSpc>
                <a:spcPct val="100000"/>
              </a:lnSpc>
              <a:spcBef>
                <a:spcPts val="105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9.	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Обеспечить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оснащение приемных  отделений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МО</a:t>
            </a:r>
            <a:r>
              <a:rPr dirty="0" sz="1600" spc="-9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пульсоксиметрами,</a:t>
            </a:r>
            <a:endParaRPr sz="1600">
              <a:latin typeface="Tahoma"/>
              <a:cs typeface="Tahoma"/>
            </a:endParaRPr>
          </a:p>
          <a:p>
            <a:pPr marL="356870" marR="5080">
              <a:lnSpc>
                <a:spcPct val="100000"/>
              </a:lnSpc>
              <a:spcBef>
                <a:spcPts val="5"/>
              </a:spcBef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реанимационных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отделений –</a:t>
            </a:r>
            <a:r>
              <a:rPr dirty="0" sz="1600" spc="-16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аппаратами 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ИВЛ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42964" y="3254121"/>
            <a:ext cx="4782820" cy="19780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10. </a:t>
            </a:r>
            <a:r>
              <a:rPr dirty="0" sz="1600" spc="-5">
                <a:latin typeface="Tahoma"/>
                <a:cs typeface="Tahoma"/>
              </a:rPr>
              <a:t>Во </a:t>
            </a:r>
            <a:r>
              <a:rPr dirty="0" sz="1600">
                <a:latin typeface="Tahoma"/>
                <a:cs typeface="Tahoma"/>
              </a:rPr>
              <a:t>взаимодействии с</a:t>
            </a:r>
            <a:r>
              <a:rPr dirty="0" sz="1600" spc="7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территориальными</a:t>
            </a:r>
            <a:endParaRPr sz="1600">
              <a:latin typeface="Tahoma"/>
              <a:cs typeface="Tahoma"/>
            </a:endParaRPr>
          </a:p>
          <a:p>
            <a:pPr marL="356870" marR="508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управлениями Роспотребнадзора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обеспечить  неукоснительное соблюдение</a:t>
            </a:r>
            <a:r>
              <a:rPr dirty="0" sz="1600" spc="-12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мер</a:t>
            </a:r>
            <a:endParaRPr sz="1600">
              <a:latin typeface="Tahoma"/>
              <a:cs typeface="Tahoma"/>
            </a:endParaRPr>
          </a:p>
          <a:p>
            <a:pPr marL="356870" marR="222250">
              <a:lnSpc>
                <a:spcPct val="100000"/>
              </a:lnSpc>
              <a:spcBef>
                <a:spcPts val="5"/>
              </a:spcBef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экстренной профилактики заражения 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медицинских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работников,</a:t>
            </a:r>
            <a:r>
              <a:rPr dirty="0" sz="1600" spc="-19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принимающих  </a:t>
            </a:r>
            <a:r>
              <a:rPr dirty="0" sz="1600" spc="-5">
                <a:latin typeface="Tahoma"/>
                <a:cs typeface="Tahoma"/>
              </a:rPr>
              <a:t>участие </a:t>
            </a:r>
            <a:r>
              <a:rPr dirty="0" sz="1600" spc="5">
                <a:latin typeface="Tahoma"/>
                <a:cs typeface="Tahoma"/>
              </a:rPr>
              <a:t>в </a:t>
            </a:r>
            <a:r>
              <a:rPr dirty="0" sz="1600">
                <a:latin typeface="Tahoma"/>
                <a:cs typeface="Tahoma"/>
              </a:rPr>
              <a:t>оказании медицинской помощи  </a:t>
            </a:r>
            <a:r>
              <a:rPr dirty="0" sz="1600" spc="-5">
                <a:latin typeface="Tahoma"/>
                <a:cs typeface="Tahoma"/>
              </a:rPr>
              <a:t>пациентов </a:t>
            </a:r>
            <a:r>
              <a:rPr dirty="0" sz="1600">
                <a:latin typeface="Tahoma"/>
                <a:cs typeface="Tahoma"/>
              </a:rPr>
              <a:t>с симптомами </a:t>
            </a:r>
            <a:r>
              <a:rPr dirty="0" sz="1600" spc="-5">
                <a:latin typeface="Tahoma"/>
                <a:cs typeface="Tahoma"/>
              </a:rPr>
              <a:t>ОРВИ,  </a:t>
            </a:r>
            <a:r>
              <a:rPr dirty="0" sz="1600">
                <a:latin typeface="Tahoma"/>
                <a:cs typeface="Tahoma"/>
              </a:rPr>
              <a:t>внебольничными</a:t>
            </a:r>
            <a:r>
              <a:rPr dirty="0" sz="1600" spc="-6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пневмониями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1264" y="211074"/>
            <a:ext cx="7960995" cy="6343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ФЕДЕРАЛЬНЫМ ГОСУДАРСТВЕННЫМ БЮДЖЕТНЫМ</a:t>
            </a:r>
            <a:r>
              <a:rPr dirty="0" spc="90"/>
              <a:t> </a:t>
            </a:r>
            <a:r>
              <a:rPr dirty="0" spc="-5"/>
              <a:t>УЧРЕЖДЕНИЯМ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МИНЗДРАВА РОССИИ</a:t>
            </a:r>
            <a:r>
              <a:rPr dirty="0" spc="5"/>
              <a:t> </a:t>
            </a:r>
            <a:r>
              <a:rPr dirty="0" spc="-5"/>
              <a:t>ОБЕСПЕЧИТЬ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8547" y="1093724"/>
            <a:ext cx="4367530" cy="1002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469265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ФГБУ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«Национальный</a:t>
            </a:r>
            <a:r>
              <a:rPr dirty="0" sz="1600" spc="-15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медицинский  исследовательский</a:t>
            </a:r>
            <a:r>
              <a:rPr dirty="0" sz="1600" spc="-6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центр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фтизиопульмонологии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и</a:t>
            </a:r>
            <a:r>
              <a:rPr dirty="0" sz="1600" spc="-8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инфекционных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заболеваний»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Минздрава</a:t>
            </a:r>
            <a:r>
              <a:rPr dirty="0" sz="1600" spc="-14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России: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5804" y="5470652"/>
            <a:ext cx="4018915" cy="1002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ФГБУ «Центр</a:t>
            </a:r>
            <a:r>
              <a:rPr dirty="0" sz="1600" spc="-8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стратегического</a:t>
            </a:r>
            <a:endParaRPr sz="16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планирования и управления</a:t>
            </a:r>
            <a:r>
              <a:rPr dirty="0" sz="1600" spc="-254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медико- 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биологическими рисками здоровью»  Минздрава</a:t>
            </a:r>
            <a:r>
              <a:rPr dirty="0" sz="1600" spc="-3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России: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40426" y="1096771"/>
            <a:ext cx="5751195" cy="53054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3215" marR="408940" indent="-287020">
              <a:lnSpc>
                <a:spcPct val="100000"/>
              </a:lnSpc>
              <a:spcBef>
                <a:spcPts val="100"/>
              </a:spcBef>
              <a:buClr>
                <a:srgbClr val="005390"/>
              </a:buClr>
              <a:buChar char="●"/>
              <a:tabLst>
                <a:tab pos="323215" algn="l"/>
                <a:tab pos="323850" algn="l"/>
              </a:tabLst>
            </a:pPr>
            <a:r>
              <a:rPr dirty="0" sz="1800" spc="-10">
                <a:latin typeface="Tahoma"/>
                <a:cs typeface="Tahoma"/>
              </a:rPr>
              <a:t>проведение </a:t>
            </a:r>
            <a:r>
              <a:rPr dirty="0" sz="1800" b="1">
                <a:latin typeface="Tahoma"/>
                <a:cs typeface="Tahoma"/>
              </a:rPr>
              <a:t>дистанционных семинаров </a:t>
            </a:r>
            <a:r>
              <a:rPr dirty="0" sz="1800">
                <a:latin typeface="Tahoma"/>
                <a:cs typeface="Tahoma"/>
              </a:rPr>
              <a:t>для  </a:t>
            </a:r>
            <a:r>
              <a:rPr dirty="0" sz="1800" spc="-10">
                <a:latin typeface="Tahoma"/>
                <a:cs typeface="Tahoma"/>
              </a:rPr>
              <a:t>медицинских </a:t>
            </a:r>
            <a:r>
              <a:rPr dirty="0" sz="1800" spc="-5">
                <a:latin typeface="Tahoma"/>
                <a:cs typeface="Tahoma"/>
              </a:rPr>
              <a:t>работников по особенностям  клинического течения, диагностике </a:t>
            </a:r>
            <a:r>
              <a:rPr dirty="0" sz="1800">
                <a:latin typeface="Tahoma"/>
                <a:cs typeface="Tahoma"/>
              </a:rPr>
              <a:t>и </a:t>
            </a:r>
            <a:r>
              <a:rPr dirty="0" sz="1800" spc="-10">
                <a:latin typeface="Tahoma"/>
                <a:cs typeface="Tahoma"/>
              </a:rPr>
              <a:t>лечению  </a:t>
            </a:r>
            <a:r>
              <a:rPr dirty="0" sz="1800" spc="-5"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  <a:p>
            <a:pPr marL="323215" indent="-287020">
              <a:lnSpc>
                <a:spcPct val="100000"/>
              </a:lnSpc>
              <a:spcBef>
                <a:spcPts val="1205"/>
              </a:spcBef>
              <a:buClr>
                <a:srgbClr val="005390"/>
              </a:buClr>
              <a:buFont typeface="Tahoma"/>
              <a:buChar char="●"/>
              <a:tabLst>
                <a:tab pos="323215" algn="l"/>
                <a:tab pos="323850" algn="l"/>
              </a:tabLst>
            </a:pPr>
            <a:r>
              <a:rPr dirty="0" sz="1800" spc="-5" b="1">
                <a:latin typeface="Tahoma"/>
                <a:cs typeface="Tahoma"/>
              </a:rPr>
              <a:t>круглосуточная консультативная</a:t>
            </a:r>
            <a:r>
              <a:rPr dirty="0" sz="1800" spc="60" b="1">
                <a:latin typeface="Tahoma"/>
                <a:cs typeface="Tahoma"/>
              </a:rPr>
              <a:t> </a:t>
            </a:r>
            <a:r>
              <a:rPr dirty="0" sz="1800" spc="-5" b="1">
                <a:latin typeface="Tahoma"/>
                <a:cs typeface="Tahoma"/>
              </a:rPr>
              <a:t>помощь</a:t>
            </a:r>
            <a:endParaRPr sz="1800">
              <a:latin typeface="Tahoma"/>
              <a:cs typeface="Tahoma"/>
            </a:endParaRPr>
          </a:p>
          <a:p>
            <a:pPr marL="323215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органам </a:t>
            </a:r>
            <a:r>
              <a:rPr dirty="0" sz="1800" spc="-5">
                <a:latin typeface="Tahoma"/>
                <a:cs typeface="Tahoma"/>
              </a:rPr>
              <a:t>исполнительной власти</a:t>
            </a:r>
            <a:r>
              <a:rPr dirty="0" sz="1800" spc="1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субъектов</a:t>
            </a:r>
            <a:endParaRPr sz="1800">
              <a:latin typeface="Tahoma"/>
              <a:cs typeface="Tahoma"/>
            </a:endParaRPr>
          </a:p>
          <a:p>
            <a:pPr marL="323215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Российской </a:t>
            </a:r>
            <a:r>
              <a:rPr dirty="0" sz="1800" spc="-10">
                <a:latin typeface="Tahoma"/>
                <a:cs typeface="Tahoma"/>
              </a:rPr>
              <a:t>Федерации </a:t>
            </a: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5">
                <a:latin typeface="Tahoma"/>
                <a:cs typeface="Tahoma"/>
              </a:rPr>
              <a:t>сфере </a:t>
            </a:r>
            <a:r>
              <a:rPr dirty="0" sz="1800" spc="-10">
                <a:latin typeface="Tahoma"/>
                <a:cs typeface="Tahoma"/>
              </a:rPr>
              <a:t>охраны </a:t>
            </a:r>
            <a:r>
              <a:rPr dirty="0" sz="1800" spc="-5">
                <a:latin typeface="Tahoma"/>
                <a:cs typeface="Tahoma"/>
              </a:rPr>
              <a:t>здоровья</a:t>
            </a:r>
            <a:r>
              <a:rPr dirty="0" sz="1800" spc="100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в</a:t>
            </a:r>
            <a:endParaRPr sz="1800">
              <a:latin typeface="Tahoma"/>
              <a:cs typeface="Tahoma"/>
            </a:endParaRPr>
          </a:p>
          <a:p>
            <a:pPr marL="323215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случае выявления лиц </a:t>
            </a:r>
            <a:r>
              <a:rPr dirty="0" sz="1800">
                <a:latin typeface="Tahoma"/>
                <a:cs typeface="Tahoma"/>
              </a:rPr>
              <a:t>с </a:t>
            </a:r>
            <a:r>
              <a:rPr dirty="0" sz="1800" spc="-10">
                <a:latin typeface="Tahoma"/>
                <a:cs typeface="Tahoma"/>
              </a:rPr>
              <a:t>подозрением </a:t>
            </a:r>
            <a:r>
              <a:rPr dirty="0" sz="1800" spc="-5">
                <a:latin typeface="Tahoma"/>
                <a:cs typeface="Tahoma"/>
              </a:rPr>
              <a:t>на</a:t>
            </a:r>
            <a:r>
              <a:rPr dirty="0" sz="1800" spc="9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  <a:p>
            <a:pPr marL="323215" marR="28575" indent="-287020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Font typeface="Tahoma"/>
              <a:buChar char="●"/>
              <a:tabLst>
                <a:tab pos="323215" algn="l"/>
                <a:tab pos="323850" algn="l"/>
              </a:tabLst>
            </a:pPr>
            <a:r>
              <a:rPr dirty="0" sz="1800" b="1">
                <a:latin typeface="Tahoma"/>
                <a:cs typeface="Tahoma"/>
              </a:rPr>
              <a:t>создание </a:t>
            </a:r>
            <a:r>
              <a:rPr dirty="0" sz="1800" spc="-5" b="1">
                <a:latin typeface="Tahoma"/>
                <a:cs typeface="Tahoma"/>
              </a:rPr>
              <a:t>выездных мультидисциплинарных  бригад </a:t>
            </a:r>
            <a:r>
              <a:rPr dirty="0" sz="1800">
                <a:latin typeface="Tahoma"/>
                <a:cs typeface="Tahoma"/>
              </a:rPr>
              <a:t>в целях </a:t>
            </a:r>
            <a:r>
              <a:rPr dirty="0" sz="1800" spc="-5">
                <a:latin typeface="Tahoma"/>
                <a:cs typeface="Tahoma"/>
              </a:rPr>
              <a:t>осуществления организационно-  методической поддержки субъектов Российской  </a:t>
            </a:r>
            <a:r>
              <a:rPr dirty="0" sz="1800" spc="-10">
                <a:latin typeface="Tahoma"/>
                <a:cs typeface="Tahoma"/>
              </a:rPr>
              <a:t>Федерации </a:t>
            </a:r>
            <a:r>
              <a:rPr dirty="0" sz="1800" spc="-5">
                <a:latin typeface="Tahoma"/>
                <a:cs typeface="Tahoma"/>
              </a:rPr>
              <a:t>по </a:t>
            </a:r>
            <a:r>
              <a:rPr dirty="0" sz="1800" spc="-10">
                <a:latin typeface="Tahoma"/>
                <a:cs typeface="Tahoma"/>
              </a:rPr>
              <a:t>организации оказания </a:t>
            </a:r>
            <a:r>
              <a:rPr dirty="0" sz="1800" spc="-5">
                <a:latin typeface="Tahoma"/>
                <a:cs typeface="Tahoma"/>
              </a:rPr>
              <a:t>медицинской  помощи </a:t>
            </a:r>
            <a:r>
              <a:rPr dirty="0" sz="1800" spc="-10">
                <a:latin typeface="Tahoma"/>
                <a:cs typeface="Tahoma"/>
              </a:rPr>
              <a:t>пациентам </a:t>
            </a:r>
            <a:r>
              <a:rPr dirty="0" sz="1800">
                <a:latin typeface="Tahoma"/>
                <a:cs typeface="Tahoma"/>
              </a:rPr>
              <a:t>с</a:t>
            </a:r>
            <a:r>
              <a:rPr dirty="0" sz="1800" spc="2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005390"/>
              </a:buClr>
              <a:buFont typeface="Tahoma"/>
              <a:buChar char="●"/>
            </a:pPr>
            <a:endParaRPr sz="2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5390"/>
              </a:buClr>
              <a:buFont typeface="Tahoma"/>
              <a:buChar char="●"/>
            </a:pPr>
            <a:endParaRPr sz="1700">
              <a:latin typeface="Tahoma"/>
              <a:cs typeface="Tahoma"/>
            </a:endParaRPr>
          </a:p>
          <a:p>
            <a:pPr marL="299085" marR="330200" indent="-287020">
              <a:lnSpc>
                <a:spcPct val="100000"/>
              </a:lnSpc>
              <a:buClr>
                <a:srgbClr val="005390"/>
              </a:buClr>
              <a:buFont typeface="Tahoma"/>
              <a:buChar char="●"/>
              <a:tabLst>
                <a:tab pos="299085" algn="l"/>
                <a:tab pos="299720" algn="l"/>
              </a:tabLst>
            </a:pPr>
            <a:r>
              <a:rPr dirty="0" sz="1800" spc="-5" b="1">
                <a:latin typeface="Tahoma"/>
                <a:cs typeface="Tahoma"/>
              </a:rPr>
              <a:t>оперативный </a:t>
            </a:r>
            <a:r>
              <a:rPr dirty="0" sz="1800" b="1">
                <a:latin typeface="Tahoma"/>
                <a:cs typeface="Tahoma"/>
              </a:rPr>
              <a:t>мониторинг заболеваемости  </a:t>
            </a:r>
            <a:r>
              <a:rPr dirty="0" sz="1800" spc="-5">
                <a:latin typeface="Tahoma"/>
                <a:cs typeface="Tahoma"/>
              </a:rPr>
              <a:t>внебольничными пневмониями </a:t>
            </a:r>
            <a:r>
              <a:rPr dirty="0" sz="1800">
                <a:latin typeface="Tahoma"/>
                <a:cs typeface="Tahoma"/>
              </a:rPr>
              <a:t>и </a:t>
            </a:r>
            <a:r>
              <a:rPr dirty="0" sz="1800" spc="-10">
                <a:latin typeface="Tahoma"/>
                <a:cs typeface="Tahoma"/>
              </a:rPr>
              <a:t>подозрений  </a:t>
            </a:r>
            <a:r>
              <a:rPr dirty="0" sz="1800" spc="-5">
                <a:latin typeface="Tahoma"/>
                <a:cs typeface="Tahoma"/>
              </a:rPr>
              <a:t>на COVID-19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4548" y="5317235"/>
            <a:ext cx="10891520" cy="0"/>
          </a:xfrm>
          <a:custGeom>
            <a:avLst/>
            <a:gdLst/>
            <a:ahLst/>
            <a:cxnLst/>
            <a:rect l="l" t="t" r="r" b="b"/>
            <a:pathLst>
              <a:path w="10891520" h="0">
                <a:moveTo>
                  <a:pt x="0" y="0"/>
                </a:moveTo>
                <a:lnTo>
                  <a:pt x="10891520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833225" y="6485567"/>
            <a:ext cx="165735" cy="1949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z="1100" b="1">
                <a:solidFill>
                  <a:srgbClr val="BEBEBE"/>
                </a:solidFill>
                <a:latin typeface="Tahoma"/>
                <a:cs typeface="Tahoma"/>
              </a:rPr>
              <a:t>7</a:t>
            </a:fld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L="25019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ОСНОВНЫЕ ПРИНЦИПЫ </a:t>
            </a:r>
            <a:r>
              <a:rPr dirty="0" spc="-5"/>
              <a:t>ОРГАНИЗАЦИИ МЕДИЦИНСКОЙ</a:t>
            </a:r>
            <a:r>
              <a:rPr dirty="0" spc="20"/>
              <a:t> </a:t>
            </a:r>
            <a:r>
              <a:rPr dirty="0" spc="-10"/>
              <a:t>ПОМОЩИ</a:t>
            </a:r>
          </a:p>
          <a:p>
            <a:pPr algn="ctr" marL="258445">
              <a:lnSpc>
                <a:spcPct val="100000"/>
              </a:lnSpc>
            </a:pPr>
            <a:r>
              <a:rPr dirty="0" spc="-10"/>
              <a:t>ПАЦИЕНТАМ </a:t>
            </a:r>
            <a:r>
              <a:rPr dirty="0" spc="-5"/>
              <a:t>С COVID-19 В СТАЦИОНАРНЫХ</a:t>
            </a:r>
            <a:r>
              <a:rPr dirty="0" spc="65"/>
              <a:t> </a:t>
            </a:r>
            <a:r>
              <a:rPr dirty="0" spc="-5"/>
              <a:t>УСЛОВИЯХ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44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4149090" y="1155319"/>
            <a:ext cx="38430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Руководителям МО</a:t>
            </a:r>
            <a:r>
              <a:rPr dirty="0" sz="1800" spc="-1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обеспечить: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9356" y="1587245"/>
            <a:ext cx="5257165" cy="27101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445134" indent="-344805">
              <a:lnSpc>
                <a:spcPct val="100000"/>
              </a:lnSpc>
              <a:spcBef>
                <a:spcPts val="105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1.	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Наличие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запаса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необходимых расходных 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материалов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для отбора</a:t>
            </a:r>
            <a:r>
              <a:rPr dirty="0" sz="1600" spc="-5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биологического</a:t>
            </a:r>
            <a:endParaRPr sz="1600">
              <a:latin typeface="Tahoma"/>
              <a:cs typeface="Tahoma"/>
            </a:endParaRPr>
          </a:p>
          <a:p>
            <a:pPr marL="356870" marR="508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материала </a:t>
            </a:r>
            <a:r>
              <a:rPr dirty="0" sz="1600" spc="-5">
                <a:latin typeface="Tahoma"/>
                <a:cs typeface="Tahoma"/>
              </a:rPr>
              <a:t>для </a:t>
            </a:r>
            <a:r>
              <a:rPr dirty="0" sz="1600">
                <a:latin typeface="Tahoma"/>
                <a:cs typeface="Tahoma"/>
              </a:rPr>
              <a:t>проведения </a:t>
            </a:r>
            <a:r>
              <a:rPr dirty="0" sz="1600" spc="-5">
                <a:latin typeface="Tahoma"/>
                <a:cs typeface="Tahoma"/>
              </a:rPr>
              <a:t>лабораторных  исследований, </a:t>
            </a:r>
            <a:r>
              <a:rPr dirty="0" sz="1600">
                <a:latin typeface="Tahoma"/>
                <a:cs typeface="Tahoma"/>
              </a:rPr>
              <a:t>дезинфекционных </a:t>
            </a:r>
            <a:r>
              <a:rPr dirty="0" sz="1600" spc="-5">
                <a:latin typeface="Tahoma"/>
                <a:cs typeface="Tahoma"/>
              </a:rPr>
              <a:t>средств </a:t>
            </a:r>
            <a:r>
              <a:rPr dirty="0" sz="1600">
                <a:latin typeface="Tahoma"/>
                <a:cs typeface="Tahoma"/>
              </a:rPr>
              <a:t>и </a:t>
            </a:r>
            <a:r>
              <a:rPr dirty="0" sz="1600" spc="-5">
                <a:latin typeface="Tahoma"/>
                <a:cs typeface="Tahoma"/>
              </a:rPr>
              <a:t>средств  </a:t>
            </a:r>
            <a:r>
              <a:rPr dirty="0" sz="1600">
                <a:latin typeface="Tahoma"/>
                <a:cs typeface="Tahoma"/>
              </a:rPr>
              <a:t>индивидуальной </a:t>
            </a:r>
            <a:r>
              <a:rPr dirty="0" sz="1600" spc="5">
                <a:latin typeface="Tahoma"/>
                <a:cs typeface="Tahoma"/>
              </a:rPr>
              <a:t>защиты </a:t>
            </a:r>
            <a:r>
              <a:rPr dirty="0" sz="1600" spc="-5">
                <a:latin typeface="Tahoma"/>
                <a:cs typeface="Tahoma"/>
              </a:rPr>
              <a:t>(очки,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одноразовые</a:t>
            </a:r>
            <a:endParaRPr sz="1600">
              <a:latin typeface="Tahoma"/>
              <a:cs typeface="Tahoma"/>
            </a:endParaRPr>
          </a:p>
          <a:p>
            <a:pPr marL="356870" marR="346710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перчатки, </a:t>
            </a:r>
            <a:r>
              <a:rPr dirty="0" sz="1600">
                <a:latin typeface="Tahoma"/>
                <a:cs typeface="Tahoma"/>
              </a:rPr>
              <a:t>респиратор </a:t>
            </a:r>
            <a:r>
              <a:rPr dirty="0" sz="1600" spc="-5">
                <a:latin typeface="Tahoma"/>
                <a:cs typeface="Tahoma"/>
              </a:rPr>
              <a:t>соответствующего класса  </a:t>
            </a:r>
            <a:r>
              <a:rPr dirty="0" sz="1600">
                <a:latin typeface="Tahoma"/>
                <a:cs typeface="Tahoma"/>
              </a:rPr>
              <a:t>защиты, </a:t>
            </a:r>
            <a:r>
              <a:rPr dirty="0" sz="1600" spc="-5">
                <a:latin typeface="Tahoma"/>
                <a:cs typeface="Tahoma"/>
              </a:rPr>
              <a:t>противочумный </a:t>
            </a:r>
            <a:r>
              <a:rPr dirty="0" sz="1600">
                <a:latin typeface="Tahoma"/>
                <a:cs typeface="Tahoma"/>
              </a:rPr>
              <a:t>костюм </a:t>
            </a:r>
            <a:r>
              <a:rPr dirty="0" sz="1600" spc="5">
                <a:latin typeface="Tahoma"/>
                <a:cs typeface="Tahoma"/>
              </a:rPr>
              <a:t>1 </a:t>
            </a:r>
            <a:r>
              <a:rPr dirty="0" sz="1600">
                <a:latin typeface="Tahoma"/>
                <a:cs typeface="Tahoma"/>
              </a:rPr>
              <a:t>типа или  </a:t>
            </a:r>
            <a:r>
              <a:rPr dirty="0" sz="1600" spc="-5">
                <a:latin typeface="Tahoma"/>
                <a:cs typeface="Tahoma"/>
              </a:rPr>
              <a:t>одноразовый халат, </a:t>
            </a:r>
            <a:r>
              <a:rPr dirty="0" sz="1600">
                <a:latin typeface="Tahoma"/>
                <a:cs typeface="Tahoma"/>
              </a:rPr>
              <a:t>бахилы),</a:t>
            </a:r>
            <a:r>
              <a:rPr dirty="0" sz="1600" spc="-2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обеспечение</a:t>
            </a:r>
            <a:endParaRPr sz="1600">
              <a:latin typeface="Tahoma"/>
              <a:cs typeface="Tahoma"/>
            </a:endParaRPr>
          </a:p>
          <a:p>
            <a:pPr marL="356870" marR="49149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медицинскими изделиями, в </a:t>
            </a:r>
            <a:r>
              <a:rPr dirty="0" sz="1600" spc="-5">
                <a:latin typeface="Tahoma"/>
                <a:cs typeface="Tahoma"/>
              </a:rPr>
              <a:t>том числе  </a:t>
            </a:r>
            <a:r>
              <a:rPr dirty="0" sz="1600">
                <a:latin typeface="Tahoma"/>
                <a:cs typeface="Tahoma"/>
              </a:rPr>
              <a:t>пульсоксиметрами, аппаратами </a:t>
            </a:r>
            <a:r>
              <a:rPr dirty="0" sz="1600" spc="-5">
                <a:latin typeface="Tahoma"/>
                <a:cs typeface="Tahoma"/>
              </a:rPr>
              <a:t>искусственной  вентиляции</a:t>
            </a:r>
            <a:r>
              <a:rPr dirty="0" sz="1600" spc="-4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легких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9356" y="4498924"/>
            <a:ext cx="5264150" cy="10033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10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2.	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Информирование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медицинских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работников </a:t>
            </a:r>
            <a:r>
              <a:rPr dirty="0" sz="1600" b="1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по </a:t>
            </a:r>
            <a:r>
              <a:rPr dirty="0" sz="1600" spc="-5">
                <a:latin typeface="Tahoma"/>
                <a:cs typeface="Tahoma"/>
              </a:rPr>
              <a:t>вопросам </a:t>
            </a:r>
            <a:r>
              <a:rPr dirty="0" sz="1600">
                <a:latin typeface="Tahoma"/>
                <a:cs typeface="Tahoma"/>
              </a:rPr>
              <a:t>профилактики, диагностики и </a:t>
            </a:r>
            <a:r>
              <a:rPr dirty="0" sz="1600" spc="-5">
                <a:latin typeface="Tahoma"/>
                <a:cs typeface="Tahoma"/>
              </a:rPr>
              <a:t>лечения  </a:t>
            </a:r>
            <a:r>
              <a:rPr dirty="0" sz="1600">
                <a:latin typeface="Tahoma"/>
                <a:cs typeface="Tahoma"/>
              </a:rPr>
              <a:t>COVID-19, а также сбора эпидемиологического  анамнеза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9356" y="5703823"/>
            <a:ext cx="5185410" cy="51498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3.	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Госпитализацию пациентов с</a:t>
            </a:r>
            <a:r>
              <a:rPr dirty="0" sz="1600" spc="-9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нетипичным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течением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ОРВИ, внебольничной</a:t>
            </a:r>
            <a:r>
              <a:rPr dirty="0" sz="1600" spc="-16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пневмонией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23786" y="1587245"/>
            <a:ext cx="5282565" cy="1246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851535" indent="-344805">
              <a:lnSpc>
                <a:spcPct val="100000"/>
              </a:lnSpc>
              <a:spcBef>
                <a:spcPts val="105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4.	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Проведение противоэпидемических  мероприятий </a:t>
            </a:r>
            <a:r>
              <a:rPr dirty="0" sz="1600">
                <a:latin typeface="Tahoma"/>
                <a:cs typeface="Tahoma"/>
              </a:rPr>
              <a:t>при </a:t>
            </a:r>
            <a:r>
              <a:rPr dirty="0" sz="1600" spc="-5">
                <a:latin typeface="Tahoma"/>
                <a:cs typeface="Tahoma"/>
              </a:rPr>
              <a:t>выявлении</a:t>
            </a:r>
            <a:r>
              <a:rPr dirty="0" sz="1600" spc="-12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подозрения  на инфекционное заболевание,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вызванное</a:t>
            </a:r>
            <a:endParaRPr sz="1600">
              <a:latin typeface="Tahoma"/>
              <a:cs typeface="Tahoma"/>
            </a:endParaRPr>
          </a:p>
          <a:p>
            <a:pPr marL="356870" marR="5080">
              <a:lnSpc>
                <a:spcPct val="100000"/>
              </a:lnSpc>
              <a:spcBef>
                <a:spcPts val="5"/>
              </a:spcBef>
            </a:pPr>
            <a:r>
              <a:rPr dirty="0" sz="1600" spc="-5">
                <a:latin typeface="Tahoma"/>
                <a:cs typeface="Tahoma"/>
              </a:rPr>
              <a:t>коронавирусом </a:t>
            </a:r>
            <a:r>
              <a:rPr dirty="0" sz="1600">
                <a:latin typeface="Tahoma"/>
                <a:cs typeface="Tahoma"/>
              </a:rPr>
              <a:t>штамма COVID-19,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в соответствии  с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требованиями</a:t>
            </a:r>
            <a:r>
              <a:rPr dirty="0" sz="1600" spc="-7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Роспотребнадзора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23786" y="3035554"/>
            <a:ext cx="5253990" cy="1002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5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5.	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Прием через приемно-смотровые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боксы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  (или)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фильтр-боксы пациентов с</a:t>
            </a:r>
            <a:r>
              <a:rPr dirty="0" sz="1600" spc="-1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признаками 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ОРВИ</a:t>
            </a:r>
            <a:r>
              <a:rPr dirty="0" sz="1600" spc="5">
                <a:latin typeface="Tahoma"/>
                <a:cs typeface="Tahoma"/>
              </a:rPr>
              <a:t>, </a:t>
            </a:r>
            <a:r>
              <a:rPr dirty="0" sz="1600">
                <a:latin typeface="Tahoma"/>
                <a:cs typeface="Tahoma"/>
              </a:rPr>
              <a:t>внебольничных пневмоний и</a:t>
            </a:r>
            <a:r>
              <a:rPr dirty="0" sz="1600" spc="-21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дальнейшую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маршрутизацию пациентов </a:t>
            </a:r>
            <a:r>
              <a:rPr dirty="0" sz="1600" spc="5">
                <a:latin typeface="Tahoma"/>
                <a:cs typeface="Tahoma"/>
              </a:rPr>
              <a:t>в</a:t>
            </a:r>
            <a:r>
              <a:rPr dirty="0" sz="1600" spc="-70">
                <a:latin typeface="Tahoma"/>
                <a:cs typeface="Tahoma"/>
              </a:rPr>
              <a:t> </a:t>
            </a:r>
            <a:r>
              <a:rPr dirty="0" sz="1600" spc="10">
                <a:latin typeface="Tahoma"/>
                <a:cs typeface="Tahoma"/>
              </a:rPr>
              <a:t>МО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23786" y="4240148"/>
            <a:ext cx="5248910" cy="1246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6.	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Обеспечить разделение работников</a:t>
            </a:r>
            <a:r>
              <a:rPr dirty="0" sz="1600" spc="-12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МО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на </a:t>
            </a:r>
            <a:r>
              <a:rPr dirty="0" sz="1600">
                <a:latin typeface="Tahoma"/>
                <a:cs typeface="Tahoma"/>
              </a:rPr>
              <a:t>лиц, </a:t>
            </a:r>
            <a:r>
              <a:rPr dirty="0" sz="1600" spc="-5">
                <a:latin typeface="Tahoma"/>
                <a:cs typeface="Tahoma"/>
              </a:rPr>
              <a:t>контактировавших </a:t>
            </a:r>
            <a:r>
              <a:rPr dirty="0" sz="1600">
                <a:latin typeface="Tahoma"/>
                <a:cs typeface="Tahoma"/>
              </a:rPr>
              <a:t>с пациентами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симптомами </a:t>
            </a:r>
            <a:r>
              <a:rPr dirty="0" sz="1600" spc="-5">
                <a:latin typeface="Tahoma"/>
                <a:cs typeface="Tahoma"/>
              </a:rPr>
              <a:t>ОРВИ, </a:t>
            </a:r>
            <a:r>
              <a:rPr dirty="0" sz="1600">
                <a:latin typeface="Tahoma"/>
                <a:cs typeface="Tahoma"/>
              </a:rPr>
              <a:t>внебольничной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пневмонией,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и лиц </a:t>
            </a:r>
            <a:r>
              <a:rPr dirty="0" sz="1600" spc="-5">
                <a:latin typeface="Tahoma"/>
                <a:cs typeface="Tahoma"/>
              </a:rPr>
              <a:t>неконтактировавших, исключив</a:t>
            </a:r>
            <a:r>
              <a:rPr dirty="0" sz="1600" spc="-2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возможность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их</a:t>
            </a:r>
            <a:r>
              <a:rPr dirty="0" sz="1600" spc="-3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пересечения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23786" y="5688584"/>
            <a:ext cx="5353685" cy="758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5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7.	Соблюдение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температурного режима,</a:t>
            </a:r>
            <a:r>
              <a:rPr dirty="0" sz="1600" spc="-18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режима  проветривания,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текущей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дезинфекции </a:t>
            </a:r>
            <a:r>
              <a:rPr dirty="0" sz="1600" spc="5">
                <a:latin typeface="Tahoma"/>
                <a:cs typeface="Tahoma"/>
              </a:rPr>
              <a:t>в </a:t>
            </a:r>
            <a:r>
              <a:rPr dirty="0" sz="1600">
                <a:latin typeface="Tahoma"/>
                <a:cs typeface="Tahoma"/>
              </a:rPr>
              <a:t>МО, </a:t>
            </a:r>
            <a:r>
              <a:rPr dirty="0" sz="160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использование работниками МО</a:t>
            </a:r>
            <a:r>
              <a:rPr dirty="0" sz="1600" spc="-12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СИЗ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L="25019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ОСНОВНЫЕ ПРИНЦИПЫ </a:t>
            </a:r>
            <a:r>
              <a:rPr dirty="0" spc="-5"/>
              <a:t>ОРГАНИЗАЦИИ МЕДИЦИНСКОЙ</a:t>
            </a:r>
            <a:r>
              <a:rPr dirty="0" spc="20"/>
              <a:t> </a:t>
            </a:r>
            <a:r>
              <a:rPr dirty="0" spc="-10"/>
              <a:t>ПОМОЩИ</a:t>
            </a:r>
          </a:p>
          <a:p>
            <a:pPr algn="ctr" marL="258445">
              <a:lnSpc>
                <a:spcPct val="100000"/>
              </a:lnSpc>
            </a:pPr>
            <a:r>
              <a:rPr dirty="0" spc="-10"/>
              <a:t>ПАЦИЕНТАМ </a:t>
            </a:r>
            <a:r>
              <a:rPr dirty="0" spc="-5"/>
              <a:t>С COVID-19 В СТАЦИОНАРНЫХ</a:t>
            </a:r>
            <a:r>
              <a:rPr dirty="0" spc="65"/>
              <a:t> </a:t>
            </a:r>
            <a:r>
              <a:rPr dirty="0" spc="-5"/>
              <a:t>УСЛОВИЯХ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44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4212082" y="1198626"/>
            <a:ext cx="38430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Руководителям МО</a:t>
            </a:r>
            <a:r>
              <a:rPr dirty="0" sz="1800" spc="-1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обеспечить: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5959" y="1752345"/>
            <a:ext cx="4881245" cy="41103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56870" marR="227329" indent="-344805">
              <a:lnSpc>
                <a:spcPct val="99200"/>
              </a:lnSpc>
              <a:spcBef>
                <a:spcPts val="120"/>
              </a:spcBef>
              <a:buAutoNum type="arabicPeriod" startAt="8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Проведение обеззараживания воздуха 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поверхностей </a:t>
            </a:r>
            <a:r>
              <a:rPr dirty="0" sz="1600" spc="5">
                <a:latin typeface="Tahoma"/>
                <a:cs typeface="Tahoma"/>
              </a:rPr>
              <a:t>в </a:t>
            </a:r>
            <a:r>
              <a:rPr dirty="0" sz="1600">
                <a:latin typeface="Tahoma"/>
                <a:cs typeface="Tahoma"/>
              </a:rPr>
              <a:t>помещениях с  использованием </a:t>
            </a:r>
            <a:r>
              <a:rPr dirty="0" sz="1600" spc="-5">
                <a:latin typeface="Tahoma"/>
                <a:cs typeface="Tahoma"/>
              </a:rPr>
              <a:t>бактерицидных</a:t>
            </a:r>
            <a:r>
              <a:rPr dirty="0" sz="1600" spc="-10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облучателей  </a:t>
            </a:r>
            <a:r>
              <a:rPr dirty="0" sz="1600">
                <a:latin typeface="Tahoma"/>
                <a:cs typeface="Tahoma"/>
              </a:rPr>
              <a:t>и (или) других</a:t>
            </a:r>
            <a:r>
              <a:rPr dirty="0" sz="1600" spc="-8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устройств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ts val="1910"/>
              </a:lnSpc>
              <a:spcBef>
                <a:spcPts val="1180"/>
              </a:spcBef>
              <a:buAutoNum type="arabicPeriod" startAt="8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Контроль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концентрации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ts val="1895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дезинфицирующих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средств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в</a:t>
            </a:r>
            <a:r>
              <a:rPr dirty="0" sz="1600" spc="-7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рабочих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ts val="191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растворах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ts val="1910"/>
              </a:lnSpc>
              <a:spcBef>
                <a:spcPts val="1205"/>
              </a:spcBef>
              <a:buAutoNum type="arabicPeriod" startAt="10"/>
              <a:tabLst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Увеличение кратности</a:t>
            </a:r>
            <a:r>
              <a:rPr dirty="0" sz="1600" spc="-8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дезинфекционных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ts val="1895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обработок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помещений</a:t>
            </a:r>
            <a:r>
              <a:rPr dirty="0" sz="1600" spc="-9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медицинских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ts val="191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организаций</a:t>
            </a:r>
            <a:endParaRPr sz="1600">
              <a:latin typeface="Tahoma"/>
              <a:cs typeface="Tahoma"/>
            </a:endParaRPr>
          </a:p>
          <a:p>
            <a:pPr marL="356870" marR="5080" indent="-344805">
              <a:lnSpc>
                <a:spcPct val="99100"/>
              </a:lnSpc>
              <a:spcBef>
                <a:spcPts val="1190"/>
              </a:spcBef>
              <a:buAutoNum type="arabicPeriod" startAt="11"/>
              <a:tabLst>
                <a:tab pos="357505" algn="l"/>
              </a:tabLst>
            </a:pP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Передачу биологического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материала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от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пациентов </a:t>
            </a:r>
            <a:r>
              <a:rPr dirty="0" sz="1600">
                <a:latin typeface="Tahoma"/>
                <a:cs typeface="Tahoma"/>
              </a:rPr>
              <a:t>(мазки из носо- и </a:t>
            </a:r>
            <a:r>
              <a:rPr dirty="0" sz="1600" spc="-5">
                <a:latin typeface="Tahoma"/>
                <a:cs typeface="Tahoma"/>
              </a:rPr>
              <a:t>ротоглотки)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при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подозрении </a:t>
            </a:r>
            <a:r>
              <a:rPr dirty="0" sz="1600" spc="10" b="1">
                <a:solidFill>
                  <a:srgbClr val="006FC0"/>
                </a:solidFill>
                <a:latin typeface="Tahoma"/>
                <a:cs typeface="Tahoma"/>
              </a:rPr>
              <a:t>на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COVID-19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в лаборатории </a:t>
            </a:r>
            <a:r>
              <a:rPr dirty="0" sz="1600" b="1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МО, имеющих эпидемиологическое</a:t>
            </a:r>
            <a:r>
              <a:rPr dirty="0" sz="1600" spc="-15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заключение  на работу с </a:t>
            </a:r>
            <a:r>
              <a:rPr dirty="0" sz="1600" spc="-5">
                <a:latin typeface="Tahoma"/>
                <a:cs typeface="Tahoma"/>
              </a:rPr>
              <a:t>III </a:t>
            </a:r>
            <a:r>
              <a:rPr dirty="0" sz="1600">
                <a:latin typeface="Tahoma"/>
                <a:cs typeface="Tahoma"/>
              </a:rPr>
              <a:t>и IV группами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патогенности,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42964" y="1752345"/>
            <a:ext cx="4878070" cy="371665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just" marL="356870" marR="406400" indent="-344805">
              <a:lnSpc>
                <a:spcPct val="99500"/>
              </a:lnSpc>
              <a:spcBef>
                <a:spcPts val="114"/>
              </a:spcBef>
              <a:buAutoNum type="arabicPeriod" startAt="12"/>
              <a:tabLst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Указание медицинскими</a:t>
            </a:r>
            <a:r>
              <a:rPr dirty="0" sz="1600" spc="-10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работниками 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в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бланке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направления </a:t>
            </a:r>
            <a:r>
              <a:rPr dirty="0" sz="1600" spc="5">
                <a:latin typeface="Tahoma"/>
                <a:cs typeface="Tahoma"/>
              </a:rPr>
              <a:t>на </a:t>
            </a:r>
            <a:r>
              <a:rPr dirty="0" sz="1600">
                <a:latin typeface="Tahoma"/>
                <a:cs typeface="Tahoma"/>
              </a:rPr>
              <a:t>лабораторное  </a:t>
            </a:r>
            <a:r>
              <a:rPr dirty="0" sz="1600" spc="-5">
                <a:latin typeface="Tahoma"/>
                <a:cs typeface="Tahoma"/>
              </a:rPr>
              <a:t>исследование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диагноза</a:t>
            </a:r>
            <a:r>
              <a:rPr dirty="0" sz="1600" spc="-5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«пневмония»</a:t>
            </a:r>
            <a:endParaRPr sz="1600">
              <a:latin typeface="Tahoma"/>
              <a:cs typeface="Tahoma"/>
            </a:endParaRPr>
          </a:p>
          <a:p>
            <a:pPr marL="356870" marR="288925">
              <a:lnSpc>
                <a:spcPct val="98800"/>
              </a:lnSpc>
            </a:pPr>
            <a:r>
              <a:rPr dirty="0" sz="1600">
                <a:latin typeface="Tahoma"/>
                <a:cs typeface="Tahoma"/>
              </a:rPr>
              <a:t>при направлении </a:t>
            </a:r>
            <a:r>
              <a:rPr dirty="0" sz="1600" spc="-5">
                <a:latin typeface="Tahoma"/>
                <a:cs typeface="Tahoma"/>
              </a:rPr>
              <a:t>биологического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материала  </a:t>
            </a:r>
            <a:r>
              <a:rPr dirty="0" sz="1600" spc="-5">
                <a:latin typeface="Tahoma"/>
                <a:cs typeface="Tahoma"/>
              </a:rPr>
              <a:t>пациентов </a:t>
            </a:r>
            <a:r>
              <a:rPr dirty="0" sz="1600">
                <a:latin typeface="Tahoma"/>
                <a:cs typeface="Tahoma"/>
              </a:rPr>
              <a:t>с внебольничной пневмонией  </a:t>
            </a:r>
            <a:r>
              <a:rPr dirty="0" sz="1600" spc="-5">
                <a:latin typeface="Tahoma"/>
                <a:cs typeface="Tahoma"/>
              </a:rPr>
              <a:t>для </a:t>
            </a:r>
            <a:r>
              <a:rPr dirty="0" sz="1600">
                <a:latin typeface="Tahoma"/>
                <a:cs typeface="Tahoma"/>
              </a:rPr>
              <a:t>диагностики</a:t>
            </a:r>
            <a:r>
              <a:rPr dirty="0" sz="1600" spc="-5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COVID-19</a:t>
            </a:r>
            <a:endParaRPr sz="1600">
              <a:latin typeface="Tahoma"/>
              <a:cs typeface="Tahoma"/>
            </a:endParaRPr>
          </a:p>
          <a:p>
            <a:pPr marL="356870" marR="5080" indent="-344805">
              <a:lnSpc>
                <a:spcPct val="99100"/>
              </a:lnSpc>
              <a:spcBef>
                <a:spcPts val="1195"/>
              </a:spcBef>
              <a:buAutoNum type="arabicPeriod" startAt="13"/>
              <a:tabLst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Информирование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населения о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рисках  распространения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r>
              <a:rPr dirty="0" sz="1600" spc="5">
                <a:latin typeface="Tahoma"/>
                <a:cs typeface="Tahoma"/>
              </a:rPr>
              <a:t>, </a:t>
            </a:r>
            <a:r>
              <a:rPr dirty="0" sz="1600">
                <a:latin typeface="Tahoma"/>
                <a:cs typeface="Tahoma"/>
              </a:rPr>
              <a:t>мерах  индивидуальной профилактики,</a:t>
            </a:r>
            <a:r>
              <a:rPr dirty="0" sz="1600" spc="-17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необходимость  своевременного обращения </a:t>
            </a:r>
            <a:r>
              <a:rPr dirty="0" sz="1600" spc="5">
                <a:latin typeface="Tahoma"/>
                <a:cs typeface="Tahoma"/>
              </a:rPr>
              <a:t>за </a:t>
            </a:r>
            <a:r>
              <a:rPr dirty="0" sz="1600">
                <a:latin typeface="Tahoma"/>
                <a:cs typeface="Tahoma"/>
              </a:rPr>
              <a:t>медицинской  помощью при </a:t>
            </a:r>
            <a:r>
              <a:rPr dirty="0" sz="1600" spc="-5">
                <a:latin typeface="Tahoma"/>
                <a:cs typeface="Tahoma"/>
              </a:rPr>
              <a:t>появлении </a:t>
            </a:r>
            <a:r>
              <a:rPr dirty="0" sz="1600">
                <a:latin typeface="Tahoma"/>
                <a:cs typeface="Tahoma"/>
              </a:rPr>
              <a:t>первых симптомов  </a:t>
            </a:r>
            <a:r>
              <a:rPr dirty="0" sz="1600" spc="-5">
                <a:latin typeface="Tahoma"/>
                <a:cs typeface="Tahoma"/>
              </a:rPr>
              <a:t>ОРВИ</a:t>
            </a:r>
            <a:endParaRPr sz="1600">
              <a:latin typeface="Tahoma"/>
              <a:cs typeface="Tahoma"/>
            </a:endParaRPr>
          </a:p>
          <a:p>
            <a:pPr marL="356870" marR="132715" indent="-344805">
              <a:lnSpc>
                <a:spcPct val="100000"/>
              </a:lnSpc>
              <a:spcBef>
                <a:spcPts val="1175"/>
              </a:spcBef>
              <a:buAutoNum type="arabicPeriod" startAt="13"/>
              <a:tabLst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Возможность переноса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сроков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оказания  медицинской помощи в плановой</a:t>
            </a:r>
            <a:r>
              <a:rPr dirty="0" sz="1600" spc="-114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форме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2529" y="189991"/>
            <a:ext cx="925957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АЛГОРИТМ ДЕЙСТВИЙ МЕДИЦИНСКИХ РАБОТНИКОВ, ОКАЗЫВАЮЩИХ</a:t>
            </a:r>
            <a:r>
              <a:rPr dirty="0" sz="1800" spc="30"/>
              <a:t> </a:t>
            </a:r>
            <a:r>
              <a:rPr dirty="0" sz="1800" spc="-5"/>
              <a:t>МЕДИЦИНСКУЮ</a:t>
            </a:r>
            <a:endParaRPr sz="1800"/>
          </a:p>
          <a:p>
            <a:pPr algn="ctr" marL="1270">
              <a:lnSpc>
                <a:spcPct val="100000"/>
              </a:lnSpc>
            </a:pPr>
            <a:r>
              <a:rPr dirty="0" sz="1800"/>
              <a:t>ПОМОЩЬ В </a:t>
            </a:r>
            <a:r>
              <a:rPr dirty="0" sz="1800" spc="-5"/>
              <a:t>СТАЦИОНАРНЫХ</a:t>
            </a:r>
            <a:r>
              <a:rPr dirty="0" sz="1800" spc="-35"/>
              <a:t> </a:t>
            </a:r>
            <a:r>
              <a:rPr dirty="0" sz="1800" spc="-5"/>
              <a:t>УСЛОВИЯХ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3727830" y="735837"/>
            <a:ext cx="673227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Tahoma"/>
                <a:cs typeface="Tahoma"/>
              </a:rPr>
              <a:t>(приложение </a:t>
            </a:r>
            <a:r>
              <a:rPr dirty="0" sz="1600" spc="5">
                <a:latin typeface="Tahoma"/>
                <a:cs typeface="Tahoma"/>
              </a:rPr>
              <a:t>№ </a:t>
            </a:r>
            <a:r>
              <a:rPr dirty="0" sz="1600">
                <a:latin typeface="Tahoma"/>
                <a:cs typeface="Tahoma"/>
              </a:rPr>
              <a:t>6 к приказу </a:t>
            </a:r>
            <a:r>
              <a:rPr dirty="0" sz="1600" spc="5">
                <a:latin typeface="Tahoma"/>
                <a:cs typeface="Tahoma"/>
              </a:rPr>
              <a:t>Минздрава </a:t>
            </a:r>
            <a:r>
              <a:rPr dirty="0" sz="1600">
                <a:latin typeface="Tahoma"/>
                <a:cs typeface="Tahoma"/>
              </a:rPr>
              <a:t>России </a:t>
            </a:r>
            <a:r>
              <a:rPr dirty="0" sz="1600" spc="-5">
                <a:latin typeface="Tahoma"/>
                <a:cs typeface="Tahoma"/>
              </a:rPr>
              <a:t>от </a:t>
            </a:r>
            <a:r>
              <a:rPr dirty="0" sz="1600" spc="5">
                <a:latin typeface="Tahoma"/>
                <a:cs typeface="Tahoma"/>
              </a:rPr>
              <a:t>19.03.2020 №</a:t>
            </a:r>
            <a:r>
              <a:rPr dirty="0" sz="1600" spc="-19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198н)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2005" y="1731975"/>
            <a:ext cx="447040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Изолировать </a:t>
            </a:r>
            <a:r>
              <a:rPr dirty="0" sz="1800" spc="-10">
                <a:latin typeface="Tahoma"/>
                <a:cs typeface="Tahoma"/>
              </a:rPr>
              <a:t>пациента </a:t>
            </a:r>
            <a:r>
              <a:rPr dirty="0" sz="1800" spc="-5">
                <a:latin typeface="Tahoma"/>
                <a:cs typeface="Tahoma"/>
              </a:rPr>
              <a:t>по</a:t>
            </a:r>
            <a:r>
              <a:rPr dirty="0" sz="1800" spc="6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месту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Tahoma"/>
                <a:cs typeface="Tahoma"/>
              </a:rPr>
              <a:t>выявления, </a:t>
            </a:r>
            <a:r>
              <a:rPr dirty="0" sz="1800" spc="-10">
                <a:latin typeface="Tahoma"/>
                <a:cs typeface="Tahoma"/>
              </a:rPr>
              <a:t>прекратить прием пациентов,  закрыть кабинет/палату, </a:t>
            </a:r>
            <a:r>
              <a:rPr dirty="0" sz="1800" spc="-5">
                <a:latin typeface="Tahoma"/>
                <a:cs typeface="Tahoma"/>
              </a:rPr>
              <a:t>окна </a:t>
            </a:r>
            <a:r>
              <a:rPr dirty="0" sz="1800">
                <a:latin typeface="Tahoma"/>
                <a:cs typeface="Tahoma"/>
              </a:rPr>
              <a:t>и</a:t>
            </a:r>
            <a:r>
              <a:rPr dirty="0" sz="1800" spc="17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двери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37501" y="1688525"/>
            <a:ext cx="3865879" cy="788035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800" spc="-10">
                <a:latin typeface="Tahoma"/>
                <a:cs typeface="Tahoma"/>
              </a:rPr>
              <a:t>Врач, выявивший</a:t>
            </a:r>
            <a:r>
              <a:rPr dirty="0" sz="1800" spc="7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пациента</a:t>
            </a:r>
            <a:endParaRPr sz="1800">
              <a:latin typeface="Tahoma"/>
              <a:cs typeface="Tahoma"/>
            </a:endParaRPr>
          </a:p>
          <a:p>
            <a:pPr marL="2357120">
              <a:lnSpc>
                <a:spcPct val="100000"/>
              </a:lnSpc>
              <a:spcBef>
                <a:spcPts val="840"/>
              </a:spcBef>
            </a:pP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Немедленно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8736" y="1131823"/>
            <a:ext cx="16325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М</a:t>
            </a:r>
            <a:r>
              <a:rPr dirty="0" sz="1800" spc="5" b="1">
                <a:solidFill>
                  <a:srgbClr val="006FC0"/>
                </a:solidFill>
                <a:latin typeface="Tahoma"/>
                <a:cs typeface="Tahoma"/>
              </a:rPr>
              <a:t>е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</a:t>
            </a:r>
            <a:r>
              <a:rPr dirty="0" sz="1800" spc="-15" b="1">
                <a:solidFill>
                  <a:srgbClr val="006FC0"/>
                </a:solidFill>
                <a:latin typeface="Tahoma"/>
                <a:cs typeface="Tahoma"/>
              </a:rPr>
              <a:t>оп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ри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ятие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83345" y="1201928"/>
            <a:ext cx="15951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Исполнитель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2005" y="3122803"/>
            <a:ext cx="423100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Надеть СИЗ (медицинскую маску, халат  одноразовый, </a:t>
            </a:r>
            <a:r>
              <a:rPr dirty="0" sz="1800" spc="-10">
                <a:latin typeface="Tahoma"/>
                <a:cs typeface="Tahoma"/>
              </a:rPr>
              <a:t>шапочку, перчатки,  </a:t>
            </a:r>
            <a:r>
              <a:rPr dirty="0" sz="1800" spc="-5">
                <a:latin typeface="Tahoma"/>
                <a:cs typeface="Tahoma"/>
              </a:rPr>
              <a:t>бахилы), </a:t>
            </a:r>
            <a:r>
              <a:rPr dirty="0" sz="1800">
                <a:latin typeface="Tahoma"/>
                <a:cs typeface="Tahoma"/>
              </a:rPr>
              <a:t>а </a:t>
            </a:r>
            <a:r>
              <a:rPr dirty="0" sz="1800" spc="-5">
                <a:latin typeface="Tahoma"/>
                <a:cs typeface="Tahoma"/>
              </a:rPr>
              <a:t>также предложить </a:t>
            </a:r>
            <a:r>
              <a:rPr dirty="0" sz="1800" spc="-10">
                <a:latin typeface="Tahoma"/>
                <a:cs typeface="Tahoma"/>
              </a:rPr>
              <a:t>пациенту  надеть медицинскую</a:t>
            </a:r>
            <a:r>
              <a:rPr dirty="0" sz="1800" spc="3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маску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2005" y="5123179"/>
            <a:ext cx="449770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Включить бактерицидный облучатель или  </a:t>
            </a:r>
            <a:r>
              <a:rPr dirty="0" sz="1800" spc="-10">
                <a:latin typeface="Tahoma"/>
                <a:cs typeface="Tahoma"/>
              </a:rPr>
              <a:t>другое </a:t>
            </a:r>
            <a:r>
              <a:rPr dirty="0" sz="1800" spc="-5">
                <a:latin typeface="Tahoma"/>
                <a:cs typeface="Tahoma"/>
              </a:rPr>
              <a:t>устройство </a:t>
            </a:r>
            <a:r>
              <a:rPr dirty="0" sz="1800">
                <a:latin typeface="Tahoma"/>
                <a:cs typeface="Tahoma"/>
              </a:rPr>
              <a:t>для </a:t>
            </a:r>
            <a:r>
              <a:rPr dirty="0" sz="1800" spc="-10">
                <a:latin typeface="Tahoma"/>
                <a:cs typeface="Tahoma"/>
              </a:rPr>
              <a:t>обеззараживания  </a:t>
            </a:r>
            <a:r>
              <a:rPr dirty="0" sz="1800" spc="-5">
                <a:latin typeface="Tahoma"/>
                <a:cs typeface="Tahoma"/>
              </a:rPr>
              <a:t>воздуха </a:t>
            </a:r>
            <a:r>
              <a:rPr dirty="0" sz="1800">
                <a:latin typeface="Tahoma"/>
                <a:cs typeface="Tahoma"/>
              </a:rPr>
              <a:t>и </a:t>
            </a:r>
            <a:r>
              <a:rPr dirty="0" sz="1800" spc="-5">
                <a:latin typeface="Tahoma"/>
                <a:cs typeface="Tahoma"/>
              </a:rPr>
              <a:t>(или) </a:t>
            </a:r>
            <a:r>
              <a:rPr dirty="0" sz="1800" spc="-10">
                <a:latin typeface="Tahoma"/>
                <a:cs typeface="Tahoma"/>
              </a:rPr>
              <a:t>поверхностей</a:t>
            </a:r>
            <a:r>
              <a:rPr dirty="0" sz="1800" spc="25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для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дезинфекции </a:t>
            </a:r>
            <a:r>
              <a:rPr dirty="0" sz="1800" spc="-5">
                <a:latin typeface="Tahoma"/>
                <a:cs typeface="Tahoma"/>
              </a:rPr>
              <a:t>воздушной</a:t>
            </a:r>
            <a:r>
              <a:rPr dirty="0" sz="1800" spc="5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среды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помещения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5339" y="2744723"/>
            <a:ext cx="10586720" cy="0"/>
          </a:xfrm>
          <a:custGeom>
            <a:avLst/>
            <a:gdLst/>
            <a:ahLst/>
            <a:cxnLst/>
            <a:rect l="l" t="t" r="r" b="b"/>
            <a:pathLst>
              <a:path w="10586720" h="0">
                <a:moveTo>
                  <a:pt x="0" y="0"/>
                </a:moveTo>
                <a:lnTo>
                  <a:pt x="10586592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15339" y="4786884"/>
            <a:ext cx="10586720" cy="0"/>
          </a:xfrm>
          <a:custGeom>
            <a:avLst/>
            <a:gdLst/>
            <a:ahLst/>
            <a:cxnLst/>
            <a:rect l="l" t="t" r="r" b="b"/>
            <a:pathLst>
              <a:path w="10586720" h="0">
                <a:moveTo>
                  <a:pt x="0" y="0"/>
                </a:moveTo>
                <a:lnTo>
                  <a:pt x="10586592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13816" y="1670557"/>
            <a:ext cx="548640" cy="664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13816" y="3258565"/>
            <a:ext cx="548640" cy="664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13816" y="5267197"/>
            <a:ext cx="548640" cy="664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684348" y="1670557"/>
            <a:ext cx="575860" cy="6489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684391" y="3282950"/>
            <a:ext cx="575944" cy="648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684348" y="5309870"/>
            <a:ext cx="575860" cy="6489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437501" y="5371591"/>
            <a:ext cx="3865879" cy="10299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67995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Tahoma"/>
                <a:cs typeface="Tahoma"/>
              </a:rPr>
              <a:t>Врач, средний медицинский  </a:t>
            </a:r>
            <a:r>
              <a:rPr dirty="0" sz="1800" spc="-5">
                <a:latin typeface="Tahoma"/>
                <a:cs typeface="Tahoma"/>
              </a:rPr>
              <a:t>персонал, </a:t>
            </a:r>
            <a:r>
              <a:rPr dirty="0" sz="1800" spc="-10">
                <a:latin typeface="Tahoma"/>
                <a:cs typeface="Tahoma"/>
              </a:rPr>
              <a:t>выявивший</a:t>
            </a:r>
            <a:r>
              <a:rPr dirty="0" sz="1800" spc="4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пациента</a:t>
            </a:r>
            <a:endParaRPr sz="1800">
              <a:latin typeface="Tahoma"/>
              <a:cs typeface="Tahoma"/>
            </a:endParaRPr>
          </a:p>
          <a:p>
            <a:pPr marL="2357120">
              <a:lnSpc>
                <a:spcPct val="100000"/>
              </a:lnSpc>
              <a:spcBef>
                <a:spcPts val="1425"/>
              </a:spcBef>
            </a:pP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Немедленно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44</a:t>
            </a:fld>
          </a:p>
        </p:txBody>
      </p:sp>
      <p:sp>
        <p:nvSpPr>
          <p:cNvPr id="19" name="object 19"/>
          <p:cNvSpPr txBox="1"/>
          <p:nvPr/>
        </p:nvSpPr>
        <p:spPr>
          <a:xfrm>
            <a:off x="7437501" y="3368802"/>
            <a:ext cx="3865879" cy="1028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67359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Tahoma"/>
                <a:cs typeface="Tahoma"/>
              </a:rPr>
              <a:t>Врач, средний медицинский  </a:t>
            </a:r>
            <a:r>
              <a:rPr dirty="0" sz="1800" spc="-5">
                <a:latin typeface="Tahoma"/>
                <a:cs typeface="Tahoma"/>
              </a:rPr>
              <a:t>персонал, </a:t>
            </a:r>
            <a:r>
              <a:rPr dirty="0" sz="1800" spc="-10">
                <a:latin typeface="Tahoma"/>
                <a:cs typeface="Tahoma"/>
              </a:rPr>
              <a:t>выявивший</a:t>
            </a:r>
            <a:r>
              <a:rPr dirty="0" sz="1800" spc="4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пациента</a:t>
            </a:r>
            <a:endParaRPr sz="1800">
              <a:latin typeface="Tahoma"/>
              <a:cs typeface="Tahoma"/>
            </a:endParaRPr>
          </a:p>
          <a:p>
            <a:pPr marL="2357120">
              <a:lnSpc>
                <a:spcPct val="100000"/>
              </a:lnSpc>
              <a:spcBef>
                <a:spcPts val="1420"/>
              </a:spcBef>
            </a:pP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Немедленно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8770" y="168910"/>
            <a:ext cx="8305800" cy="6343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АЛГОРИТМ </a:t>
            </a:r>
            <a:r>
              <a:rPr dirty="0" spc="-5"/>
              <a:t>ДЕЙСТВИЙ МЕДИЦИНСКИХ </a:t>
            </a:r>
            <a:r>
              <a:rPr dirty="0" spc="-10"/>
              <a:t>РАБОТНИКОВ,</a:t>
            </a:r>
            <a:r>
              <a:rPr dirty="0" spc="40"/>
              <a:t> </a:t>
            </a:r>
            <a:r>
              <a:rPr dirty="0" spc="-10"/>
              <a:t>ОКАЗЫВАЮЩИХ</a:t>
            </a:r>
          </a:p>
          <a:p>
            <a:pPr algn="ctr" marL="5080">
              <a:lnSpc>
                <a:spcPct val="100000"/>
              </a:lnSpc>
            </a:pPr>
            <a:r>
              <a:rPr dirty="0" spc="-5"/>
              <a:t>МЕДИЦИНСКУЮ </a:t>
            </a:r>
            <a:r>
              <a:rPr dirty="0" spc="-10"/>
              <a:t>ПОМОЩЬ </a:t>
            </a:r>
            <a:r>
              <a:rPr dirty="0" spc="-5"/>
              <a:t>В </a:t>
            </a:r>
            <a:r>
              <a:rPr dirty="0" spc="-10"/>
              <a:t>СТАЦИОНАРНЫХ</a:t>
            </a:r>
            <a:r>
              <a:rPr dirty="0" spc="70"/>
              <a:t> </a:t>
            </a:r>
            <a:r>
              <a:rPr dirty="0" spc="-5"/>
              <a:t>УСЛОВИЯХ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92961" y="1530222"/>
            <a:ext cx="447865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Информировать </a:t>
            </a:r>
            <a:r>
              <a:rPr dirty="0" sz="1800">
                <a:latin typeface="Tahoma"/>
                <a:cs typeface="Tahoma"/>
              </a:rPr>
              <a:t>о </a:t>
            </a:r>
            <a:r>
              <a:rPr dirty="0" sz="1800" spc="-5">
                <a:latin typeface="Tahoma"/>
                <a:cs typeface="Tahoma"/>
              </a:rPr>
              <a:t>выявлении </a:t>
            </a:r>
            <a:r>
              <a:rPr dirty="0" sz="1800" spc="-10">
                <a:latin typeface="Tahoma"/>
                <a:cs typeface="Tahoma"/>
              </a:rPr>
              <a:t>пациента </a:t>
            </a:r>
            <a:r>
              <a:rPr dirty="0" sz="1800">
                <a:latin typeface="Tahoma"/>
                <a:cs typeface="Tahoma"/>
              </a:rPr>
              <a:t>в  </a:t>
            </a:r>
            <a:r>
              <a:rPr dirty="0" sz="1800" spc="-5">
                <a:latin typeface="Tahoma"/>
                <a:cs typeface="Tahoma"/>
              </a:rPr>
              <a:t>соответствии </a:t>
            </a:r>
            <a:r>
              <a:rPr dirty="0" sz="1800">
                <a:latin typeface="Tahoma"/>
                <a:cs typeface="Tahoma"/>
              </a:rPr>
              <a:t>с </a:t>
            </a:r>
            <a:r>
              <a:rPr dirty="0" sz="1800" spc="-10">
                <a:latin typeface="Tahoma"/>
                <a:cs typeface="Tahoma"/>
              </a:rPr>
              <a:t>утвержденной  руководителем </a:t>
            </a:r>
            <a:r>
              <a:rPr dirty="0" sz="1800" spc="-5">
                <a:latin typeface="Tahoma"/>
                <a:cs typeface="Tahoma"/>
              </a:rPr>
              <a:t>медицинской </a:t>
            </a:r>
            <a:r>
              <a:rPr dirty="0" sz="1800" spc="-10">
                <a:latin typeface="Tahoma"/>
                <a:cs typeface="Tahoma"/>
              </a:rPr>
              <a:t>организации  </a:t>
            </a:r>
            <a:r>
              <a:rPr dirty="0" sz="1800" spc="-5">
                <a:latin typeface="Tahoma"/>
                <a:cs typeface="Tahoma"/>
              </a:rPr>
              <a:t>схемой</a:t>
            </a:r>
            <a:r>
              <a:rPr dirty="0" sz="1800" spc="-2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оповещения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05827" y="1534159"/>
            <a:ext cx="3857625" cy="1011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59105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Tahoma"/>
                <a:cs typeface="Tahoma"/>
              </a:rPr>
              <a:t>Врач, средний медицинский  </a:t>
            </a:r>
            <a:r>
              <a:rPr dirty="0" sz="1800" spc="-5">
                <a:latin typeface="Tahoma"/>
                <a:cs typeface="Tahoma"/>
              </a:rPr>
              <a:t>персонал, </a:t>
            </a:r>
            <a:r>
              <a:rPr dirty="0" sz="1800" spc="-10">
                <a:latin typeface="Tahoma"/>
                <a:cs typeface="Tahoma"/>
              </a:rPr>
              <a:t>выявивший</a:t>
            </a:r>
            <a:r>
              <a:rPr dirty="0" sz="1800" spc="4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пациента</a:t>
            </a:r>
            <a:endParaRPr sz="1800">
              <a:latin typeface="Tahoma"/>
              <a:cs typeface="Tahoma"/>
            </a:endParaRPr>
          </a:p>
          <a:p>
            <a:pPr marL="1534795">
              <a:lnSpc>
                <a:spcPct val="100000"/>
              </a:lnSpc>
              <a:spcBef>
                <a:spcPts val="1285"/>
              </a:spcBef>
            </a:pP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В </a:t>
            </a:r>
            <a:r>
              <a:rPr dirty="0" sz="1800" spc="-10" b="1">
                <a:solidFill>
                  <a:srgbClr val="FF0000"/>
                </a:solidFill>
                <a:latin typeface="Arial"/>
                <a:cs typeface="Arial"/>
              </a:rPr>
              <a:t>кратчайшие</a:t>
            </a:r>
            <a:r>
              <a:rPr dirty="0" sz="1800" spc="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сроки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75889" y="987933"/>
            <a:ext cx="71545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71490" algn="l"/>
              </a:tabLst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Мероприятие	</a:t>
            </a:r>
            <a:r>
              <a:rPr dirty="0" baseline="1543" sz="2700" spc="-7" b="1">
                <a:solidFill>
                  <a:srgbClr val="006FC0"/>
                </a:solidFill>
                <a:latin typeface="Tahoma"/>
                <a:cs typeface="Tahoma"/>
              </a:rPr>
              <a:t>Исполнитель</a:t>
            </a:r>
            <a:endParaRPr baseline="1543" sz="27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8303" y="4215510"/>
            <a:ext cx="29381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При </a:t>
            </a:r>
            <a:r>
              <a:rPr dirty="0" sz="1800" spc="-5" b="1">
                <a:solidFill>
                  <a:srgbClr val="FF0000"/>
                </a:solidFill>
                <a:latin typeface="Arial"/>
                <a:cs typeface="Arial"/>
              </a:rPr>
              <a:t>выявлении</a:t>
            </a:r>
            <a:r>
              <a:rPr dirty="0" sz="18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15" b="1">
                <a:solidFill>
                  <a:srgbClr val="FF0000"/>
                </a:solidFill>
                <a:latin typeface="Arial"/>
                <a:cs typeface="Arial"/>
              </a:rPr>
              <a:t>пациента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92961" y="2952115"/>
            <a:ext cx="4617085" cy="1946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Уточнить</a:t>
            </a:r>
            <a:r>
              <a:rPr dirty="0" sz="1800" spc="-1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клинико-эпидемиологические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данные: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место </a:t>
            </a:r>
            <a:r>
              <a:rPr dirty="0" sz="1800">
                <a:latin typeface="Tahoma"/>
                <a:cs typeface="Tahoma"/>
              </a:rPr>
              <a:t>и </a:t>
            </a:r>
            <a:r>
              <a:rPr dirty="0" sz="1800" spc="-5">
                <a:latin typeface="Tahoma"/>
                <a:cs typeface="Tahoma"/>
              </a:rPr>
              <a:t>сроки </a:t>
            </a:r>
            <a:r>
              <a:rPr dirty="0" sz="1800" spc="-10">
                <a:latin typeface="Tahoma"/>
                <a:cs typeface="Tahoma"/>
              </a:rPr>
              <a:t>пребывания, </a:t>
            </a:r>
            <a:r>
              <a:rPr dirty="0" sz="1800" spc="-5">
                <a:latin typeface="Tahoma"/>
                <a:cs typeface="Tahoma"/>
              </a:rPr>
              <a:t>дату прибытия,  дату начала </a:t>
            </a:r>
            <a:r>
              <a:rPr dirty="0" sz="1800" spc="-10">
                <a:latin typeface="Tahoma"/>
                <a:cs typeface="Tahoma"/>
              </a:rPr>
              <a:t>заболевания, клинические  </a:t>
            </a:r>
            <a:r>
              <a:rPr dirty="0" sz="1800" spc="-5">
                <a:latin typeface="Tahoma"/>
                <a:cs typeface="Tahoma"/>
              </a:rPr>
              <a:t>симптомы, обязательна отметка</a:t>
            </a:r>
            <a:r>
              <a:rPr dirty="0" sz="1800" spc="15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в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Tahoma"/>
                <a:cs typeface="Tahoma"/>
              </a:rPr>
              <a:t>медицинской документации </a:t>
            </a:r>
            <a:r>
              <a:rPr dirty="0" sz="1800">
                <a:latin typeface="Tahoma"/>
                <a:cs typeface="Tahoma"/>
              </a:rPr>
              <a:t>о</a:t>
            </a:r>
            <a:r>
              <a:rPr dirty="0" sz="1800" spc="1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факте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пребывания </a:t>
            </a:r>
            <a:r>
              <a:rPr dirty="0" sz="1800" spc="-5">
                <a:latin typeface="Tahoma"/>
                <a:cs typeface="Tahoma"/>
              </a:rPr>
              <a:t>за </a:t>
            </a:r>
            <a:r>
              <a:rPr dirty="0" sz="1800" spc="-10">
                <a:latin typeface="Tahoma"/>
                <a:cs typeface="Tahoma"/>
              </a:rPr>
              <a:t>пределами</a:t>
            </a:r>
            <a:r>
              <a:rPr dirty="0" sz="1800" spc="13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РФ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05827" y="3452571"/>
            <a:ext cx="340296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Tahoma"/>
                <a:cs typeface="Tahoma"/>
              </a:rPr>
              <a:t>Врач, средний</a:t>
            </a:r>
            <a:r>
              <a:rPr dirty="0" sz="1800" spc="4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медицинский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Tahoma"/>
                <a:cs typeface="Tahoma"/>
              </a:rPr>
              <a:t>персонал, </a:t>
            </a:r>
            <a:r>
              <a:rPr dirty="0" sz="1800" spc="-10">
                <a:latin typeface="Tahoma"/>
                <a:cs typeface="Tahoma"/>
              </a:rPr>
              <a:t>выявивший</a:t>
            </a:r>
            <a:r>
              <a:rPr dirty="0" sz="1800" spc="4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пациента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92961" y="5732170"/>
            <a:ext cx="4296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Tahoma"/>
                <a:cs typeface="Tahoma"/>
              </a:rPr>
              <a:t>Оказать пациенту медицинскую</a:t>
            </a:r>
            <a:r>
              <a:rPr dirty="0" sz="1800" spc="14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помощь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05827" y="5555924"/>
            <a:ext cx="3815079" cy="774065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1800" spc="-10">
                <a:latin typeface="Tahoma"/>
                <a:cs typeface="Tahoma"/>
              </a:rPr>
              <a:t>Врач, выявивший</a:t>
            </a:r>
            <a:r>
              <a:rPr dirty="0" sz="1800" spc="7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пациента</a:t>
            </a:r>
            <a:endParaRPr sz="1800">
              <a:latin typeface="Tahoma"/>
              <a:cs typeface="Tahoma"/>
            </a:endParaRPr>
          </a:p>
          <a:p>
            <a:pPr marL="1534795">
              <a:lnSpc>
                <a:spcPct val="100000"/>
              </a:lnSpc>
              <a:spcBef>
                <a:spcPts val="785"/>
              </a:spcBef>
            </a:pP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При</a:t>
            </a:r>
            <a:r>
              <a:rPr dirty="0" sz="1800" spc="-7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FF0000"/>
                </a:solidFill>
                <a:latin typeface="Arial"/>
                <a:cs typeface="Arial"/>
              </a:rPr>
              <a:t>необходимости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5339" y="2744723"/>
            <a:ext cx="10586720" cy="0"/>
          </a:xfrm>
          <a:custGeom>
            <a:avLst/>
            <a:gdLst/>
            <a:ahLst/>
            <a:cxnLst/>
            <a:rect l="l" t="t" r="r" b="b"/>
            <a:pathLst>
              <a:path w="10586720" h="0">
                <a:moveTo>
                  <a:pt x="0" y="0"/>
                </a:moveTo>
                <a:lnTo>
                  <a:pt x="10586592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15339" y="5183123"/>
            <a:ext cx="10586720" cy="0"/>
          </a:xfrm>
          <a:custGeom>
            <a:avLst/>
            <a:gdLst/>
            <a:ahLst/>
            <a:cxnLst/>
            <a:rect l="l" t="t" r="r" b="b"/>
            <a:pathLst>
              <a:path w="10586720" h="0">
                <a:moveTo>
                  <a:pt x="0" y="0"/>
                </a:moveTo>
                <a:lnTo>
                  <a:pt x="10586592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13816" y="1487677"/>
            <a:ext cx="548640" cy="664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13816" y="3215894"/>
            <a:ext cx="548640" cy="664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13816" y="5584190"/>
            <a:ext cx="548640" cy="664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684391" y="3340861"/>
            <a:ext cx="575944" cy="648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684348" y="1537208"/>
            <a:ext cx="575987" cy="645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684348" y="5578094"/>
            <a:ext cx="575860" cy="6489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44</a:t>
            </a:fld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L="253365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АЛГОРИТМ </a:t>
            </a:r>
            <a:r>
              <a:rPr dirty="0" spc="-5"/>
              <a:t>ДЕЙСТВИЙ МЕДИЦИНСКИХ </a:t>
            </a:r>
            <a:r>
              <a:rPr dirty="0" spc="-10"/>
              <a:t>РАБОТНИКОВ,</a:t>
            </a:r>
            <a:r>
              <a:rPr dirty="0" spc="40"/>
              <a:t> </a:t>
            </a:r>
            <a:r>
              <a:rPr dirty="0" spc="-10"/>
              <a:t>ОКАЗЫВАЮЩИХ</a:t>
            </a:r>
          </a:p>
          <a:p>
            <a:pPr algn="ctr" marL="258445">
              <a:lnSpc>
                <a:spcPct val="100000"/>
              </a:lnSpc>
            </a:pPr>
            <a:r>
              <a:rPr dirty="0" spc="-5"/>
              <a:t>МЕДИЦИНСКУЮ </a:t>
            </a:r>
            <a:r>
              <a:rPr dirty="0" spc="-10"/>
              <a:t>ПОМОЩЬ </a:t>
            </a:r>
            <a:r>
              <a:rPr dirty="0" spc="-5"/>
              <a:t>В </a:t>
            </a:r>
            <a:r>
              <a:rPr dirty="0" spc="-10"/>
              <a:t>СТАЦИОНАРНЫХ</a:t>
            </a:r>
            <a:r>
              <a:rPr dirty="0" spc="70"/>
              <a:t> </a:t>
            </a:r>
            <a:r>
              <a:rPr dirty="0" spc="-5"/>
              <a:t>УСЛОВИЯХ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51177" y="820734"/>
            <a:ext cx="4296410" cy="2828290"/>
          </a:xfrm>
          <a:prstGeom prst="rect">
            <a:avLst/>
          </a:prstGeom>
        </p:spPr>
        <p:txBody>
          <a:bodyPr wrap="square" lIns="0" tIns="172720" rIns="0" bIns="0" rtlCol="0" vert="horz">
            <a:spAutoFit/>
          </a:bodyPr>
          <a:lstStyle/>
          <a:p>
            <a:pPr algn="ctr" marL="8255">
              <a:lnSpc>
                <a:spcPct val="100000"/>
              </a:lnSpc>
              <a:spcBef>
                <a:spcPts val="136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Мероприятие</a:t>
            </a:r>
            <a:endParaRPr sz="18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1260"/>
              </a:spcBef>
            </a:pPr>
            <a:r>
              <a:rPr dirty="0" sz="1800" spc="-5">
                <a:latin typeface="Tahoma"/>
                <a:cs typeface="Tahoma"/>
              </a:rPr>
              <a:t>Информировать орган исполнительной  власти субъекта Российской </a:t>
            </a:r>
            <a:r>
              <a:rPr dirty="0" sz="1800" spc="-10">
                <a:latin typeface="Tahoma"/>
                <a:cs typeface="Tahoma"/>
              </a:rPr>
              <a:t>Федерации  </a:t>
            </a: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5">
                <a:latin typeface="Tahoma"/>
                <a:cs typeface="Tahoma"/>
              </a:rPr>
              <a:t>сфере </a:t>
            </a:r>
            <a:r>
              <a:rPr dirty="0" sz="1800" spc="-10">
                <a:latin typeface="Tahoma"/>
                <a:cs typeface="Tahoma"/>
              </a:rPr>
              <a:t>охраны </a:t>
            </a:r>
            <a:r>
              <a:rPr dirty="0" sz="1800" spc="-5">
                <a:latin typeface="Tahoma"/>
                <a:cs typeface="Tahoma"/>
              </a:rPr>
              <a:t>здоровья </a:t>
            </a:r>
            <a:r>
              <a:rPr dirty="0" sz="1800">
                <a:latin typeface="Tahoma"/>
                <a:cs typeface="Tahoma"/>
              </a:rPr>
              <a:t>о </a:t>
            </a:r>
            <a:r>
              <a:rPr dirty="0" sz="1800" spc="-5">
                <a:latin typeface="Tahoma"/>
                <a:cs typeface="Tahoma"/>
              </a:rPr>
              <a:t>выявленном  </a:t>
            </a:r>
            <a:r>
              <a:rPr dirty="0" sz="1800" spc="-10">
                <a:latin typeface="Tahoma"/>
                <a:cs typeface="Tahoma"/>
              </a:rPr>
              <a:t>пациенте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Прекратить </a:t>
            </a:r>
            <a:r>
              <a:rPr dirty="0" sz="1800" spc="-5">
                <a:latin typeface="Tahoma"/>
                <a:cs typeface="Tahoma"/>
              </a:rPr>
              <a:t>сообщения</a:t>
            </a:r>
            <a:r>
              <a:rPr dirty="0" sz="1800" spc="5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между</a:t>
            </a:r>
            <a:endParaRPr sz="180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кабинетами/палатами </a:t>
            </a:r>
            <a:r>
              <a:rPr dirty="0" sz="1800">
                <a:latin typeface="Tahoma"/>
                <a:cs typeface="Tahoma"/>
              </a:rPr>
              <a:t>и </a:t>
            </a:r>
            <a:r>
              <a:rPr dirty="0" sz="1800" spc="-5">
                <a:latin typeface="Tahoma"/>
                <a:cs typeface="Tahoma"/>
              </a:rPr>
              <a:t>этажами</a:t>
            </a:r>
            <a:r>
              <a:rPr dirty="0" sz="1800" spc="114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МО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51177" y="4377690"/>
            <a:ext cx="429768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35750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Выставить </a:t>
            </a:r>
            <a:r>
              <a:rPr dirty="0" sz="1800">
                <a:latin typeface="Tahoma"/>
                <a:cs typeface="Tahoma"/>
              </a:rPr>
              <a:t>посты у </a:t>
            </a:r>
            <a:r>
              <a:rPr dirty="0" sz="1800" spc="-10">
                <a:latin typeface="Tahoma"/>
                <a:cs typeface="Tahoma"/>
              </a:rPr>
              <a:t>кабинета/палаты,  </a:t>
            </a: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5">
                <a:latin typeface="Tahoma"/>
                <a:cs typeface="Tahoma"/>
              </a:rPr>
              <a:t>котором выявлен </a:t>
            </a:r>
            <a:r>
              <a:rPr dirty="0" sz="1800" spc="-10">
                <a:latin typeface="Tahoma"/>
                <a:cs typeface="Tahoma"/>
              </a:rPr>
              <a:t>пациент, </a:t>
            </a:r>
            <a:r>
              <a:rPr dirty="0" sz="1800">
                <a:latin typeface="Tahoma"/>
                <a:cs typeface="Tahoma"/>
              </a:rPr>
              <a:t>у </a:t>
            </a:r>
            <a:r>
              <a:rPr dirty="0" sz="1800" spc="-5">
                <a:latin typeface="Tahoma"/>
                <a:cs typeface="Tahoma"/>
              </a:rPr>
              <a:t>входа  </a:t>
            </a:r>
            <a:r>
              <a:rPr dirty="0" sz="1800">
                <a:latin typeface="Tahoma"/>
                <a:cs typeface="Tahoma"/>
              </a:rPr>
              <a:t>в МО и </a:t>
            </a:r>
            <a:r>
              <a:rPr dirty="0" sz="1800" spc="-5">
                <a:latin typeface="Tahoma"/>
                <a:cs typeface="Tahoma"/>
              </a:rPr>
              <a:t>на </a:t>
            </a:r>
            <a:r>
              <a:rPr dirty="0" sz="1800" spc="-10">
                <a:latin typeface="Tahoma"/>
                <a:cs typeface="Tahoma"/>
              </a:rPr>
              <a:t>этажах</a:t>
            </a:r>
            <a:r>
              <a:rPr dirty="0" sz="1800" spc="1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здания.</a:t>
            </a:r>
            <a:endParaRPr sz="180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Организовать передаточный</a:t>
            </a:r>
            <a:r>
              <a:rPr dirty="0" sz="1800" spc="11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пункт</a:t>
            </a:r>
            <a:endParaRPr sz="18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на этаже, </a:t>
            </a:r>
            <a:r>
              <a:rPr dirty="0" sz="1800">
                <a:latin typeface="Tahoma"/>
                <a:cs typeface="Tahoma"/>
              </a:rPr>
              <a:t>на </a:t>
            </a:r>
            <a:r>
              <a:rPr dirty="0" sz="1800" spc="-5">
                <a:latin typeface="Tahoma"/>
                <a:cs typeface="Tahoma"/>
              </a:rPr>
              <a:t>котором выявлен пациент,  </a:t>
            </a:r>
            <a:r>
              <a:rPr dirty="0" sz="1800">
                <a:latin typeface="Tahoma"/>
                <a:cs typeface="Tahoma"/>
              </a:rPr>
              <a:t>для </a:t>
            </a:r>
            <a:r>
              <a:rPr dirty="0" sz="1800" spc="-10">
                <a:latin typeface="Tahoma"/>
                <a:cs typeface="Tahoma"/>
              </a:rPr>
              <a:t>передачи </a:t>
            </a:r>
            <a:r>
              <a:rPr dirty="0" sz="1800" spc="-5">
                <a:latin typeface="Tahoma"/>
                <a:cs typeface="Tahoma"/>
              </a:rPr>
              <a:t>необходимого </a:t>
            </a:r>
            <a:r>
              <a:rPr dirty="0" sz="1800" spc="-10">
                <a:latin typeface="Tahoma"/>
                <a:cs typeface="Tahoma"/>
              </a:rPr>
              <a:t>имущества,  лекарственных</a:t>
            </a:r>
            <a:r>
              <a:rPr dirty="0" sz="1800" spc="5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препаратов</a:t>
            </a:r>
            <a:endParaRPr sz="180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Tahoma"/>
                <a:cs typeface="Tahoma"/>
              </a:rPr>
              <a:t>и </a:t>
            </a:r>
            <a:r>
              <a:rPr dirty="0" sz="1800" spc="-10">
                <a:latin typeface="Tahoma"/>
                <a:cs typeface="Tahoma"/>
              </a:rPr>
              <a:t>медицинских</a:t>
            </a:r>
            <a:r>
              <a:rPr dirty="0" sz="1800" spc="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изделий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5339" y="2744723"/>
            <a:ext cx="10586720" cy="0"/>
          </a:xfrm>
          <a:custGeom>
            <a:avLst/>
            <a:gdLst/>
            <a:ahLst/>
            <a:cxnLst/>
            <a:rect l="l" t="t" r="r" b="b"/>
            <a:pathLst>
              <a:path w="10586720" h="0">
                <a:moveTo>
                  <a:pt x="0" y="0"/>
                </a:moveTo>
                <a:lnTo>
                  <a:pt x="10586592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15339" y="4229100"/>
            <a:ext cx="10586720" cy="0"/>
          </a:xfrm>
          <a:custGeom>
            <a:avLst/>
            <a:gdLst/>
            <a:ahLst/>
            <a:cxnLst/>
            <a:rect l="l" t="t" r="r" b="b"/>
            <a:pathLst>
              <a:path w="10586720" h="0">
                <a:moveTo>
                  <a:pt x="0" y="0"/>
                </a:moveTo>
                <a:lnTo>
                  <a:pt x="10586592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13816" y="1307846"/>
            <a:ext cx="548640" cy="664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3816" y="3036061"/>
            <a:ext cx="548640" cy="664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50391" y="4453382"/>
            <a:ext cx="551688" cy="6642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684391" y="1377950"/>
            <a:ext cx="575944" cy="6489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684391" y="3130550"/>
            <a:ext cx="575944" cy="648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684348" y="4899152"/>
            <a:ext cx="575987" cy="645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518018" y="978865"/>
            <a:ext cx="3716654" cy="14979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2395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Исполнитель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Главный</a:t>
            </a:r>
            <a:r>
              <a:rPr dirty="0" sz="1800" spc="2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врач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ahoma"/>
              <a:cs typeface="Tahoma"/>
            </a:endParaRPr>
          </a:p>
          <a:p>
            <a:pPr marL="2207260">
              <a:lnSpc>
                <a:spcPct val="100000"/>
              </a:lnSpc>
            </a:pP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Немедленно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44</a:t>
            </a:fld>
          </a:p>
        </p:txBody>
      </p:sp>
      <p:sp>
        <p:nvSpPr>
          <p:cNvPr id="14" name="object 14"/>
          <p:cNvSpPr txBox="1"/>
          <p:nvPr/>
        </p:nvSpPr>
        <p:spPr>
          <a:xfrm>
            <a:off x="7518018" y="3223640"/>
            <a:ext cx="3902075" cy="908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Главный </a:t>
            </a:r>
            <a:r>
              <a:rPr dirty="0" sz="1800" spc="-10">
                <a:latin typeface="Tahoma"/>
                <a:cs typeface="Tahoma"/>
              </a:rPr>
              <a:t>врач, главная медицинская  </a:t>
            </a:r>
            <a:r>
              <a:rPr dirty="0" sz="1800" spc="-5">
                <a:latin typeface="Tahoma"/>
                <a:cs typeface="Tahoma"/>
              </a:rPr>
              <a:t>сестра</a:t>
            </a:r>
            <a:endParaRPr sz="1800">
              <a:latin typeface="Tahoma"/>
              <a:cs typeface="Tahoma"/>
            </a:endParaRPr>
          </a:p>
          <a:p>
            <a:pPr marL="2207260">
              <a:lnSpc>
                <a:spcPct val="100000"/>
              </a:lnSpc>
              <a:spcBef>
                <a:spcPts val="470"/>
              </a:spcBef>
            </a:pP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Немедленно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18018" y="4972939"/>
            <a:ext cx="3900170" cy="1322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Главный </a:t>
            </a:r>
            <a:r>
              <a:rPr dirty="0" sz="1800" spc="-10">
                <a:latin typeface="Tahoma"/>
                <a:cs typeface="Tahoma"/>
              </a:rPr>
              <a:t>врач, главная медицинская  </a:t>
            </a:r>
            <a:r>
              <a:rPr dirty="0" sz="1800" spc="-5">
                <a:latin typeface="Tahoma"/>
                <a:cs typeface="Tahoma"/>
              </a:rPr>
              <a:t>сестра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50">
              <a:latin typeface="Tahoma"/>
              <a:cs typeface="Tahoma"/>
            </a:endParaRPr>
          </a:p>
          <a:p>
            <a:pPr marL="2207260">
              <a:lnSpc>
                <a:spcPct val="100000"/>
              </a:lnSpc>
            </a:pP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Немедленно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L="253365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АЛГОРИТМ </a:t>
            </a:r>
            <a:r>
              <a:rPr dirty="0" spc="-5"/>
              <a:t>ДЕЙСТВИЙ МЕДИЦИНСКИХ </a:t>
            </a:r>
            <a:r>
              <a:rPr dirty="0" spc="-10"/>
              <a:t>РАБОТНИКОВ,</a:t>
            </a:r>
            <a:r>
              <a:rPr dirty="0" spc="40"/>
              <a:t> </a:t>
            </a:r>
            <a:r>
              <a:rPr dirty="0" spc="-10"/>
              <a:t>ОКАЗЫВАЮЩИХ</a:t>
            </a:r>
          </a:p>
          <a:p>
            <a:pPr algn="ctr" marL="258445">
              <a:lnSpc>
                <a:spcPct val="100000"/>
              </a:lnSpc>
            </a:pPr>
            <a:r>
              <a:rPr dirty="0" spc="-5"/>
              <a:t>МЕДИЦИНСКУЮ </a:t>
            </a:r>
            <a:r>
              <a:rPr dirty="0" spc="-10"/>
              <a:t>ПОМОЩЬ </a:t>
            </a:r>
            <a:r>
              <a:rPr dirty="0" spc="-5"/>
              <a:t>В </a:t>
            </a:r>
            <a:r>
              <a:rPr dirty="0" spc="-10"/>
              <a:t>СТАЦИОНАРНЫХ</a:t>
            </a:r>
            <a:r>
              <a:rPr dirty="0" spc="70"/>
              <a:t> </a:t>
            </a:r>
            <a:r>
              <a:rPr dirty="0" spc="-5"/>
              <a:t>УСЛОВИЯХ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73250" y="973073"/>
            <a:ext cx="4801870" cy="1602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51435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Мероприятие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15"/>
              </a:spcBef>
            </a:pPr>
            <a:r>
              <a:rPr dirty="0" sz="1800" spc="-10">
                <a:latin typeface="Tahoma"/>
                <a:cs typeface="Tahoma"/>
              </a:rPr>
              <a:t>Запретить </a:t>
            </a:r>
            <a:r>
              <a:rPr dirty="0" sz="1800" spc="-5">
                <a:latin typeface="Tahoma"/>
                <a:cs typeface="Tahoma"/>
              </a:rPr>
              <a:t>вынос </a:t>
            </a:r>
            <a:r>
              <a:rPr dirty="0" sz="1800" spc="-10">
                <a:latin typeface="Tahoma"/>
                <a:cs typeface="Tahoma"/>
              </a:rPr>
              <a:t>вещей </a:t>
            </a:r>
            <a:r>
              <a:rPr dirty="0" sz="1800" spc="-5">
                <a:latin typeface="Tahoma"/>
                <a:cs typeface="Tahoma"/>
              </a:rPr>
              <a:t>из</a:t>
            </a:r>
            <a:r>
              <a:rPr dirty="0" sz="1800" spc="14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кабинета/палаты.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Запретить передачу </a:t>
            </a:r>
            <a:r>
              <a:rPr dirty="0" sz="1800" spc="-5">
                <a:latin typeface="Tahoma"/>
                <a:cs typeface="Tahoma"/>
              </a:rPr>
              <a:t>историй</a:t>
            </a:r>
            <a:r>
              <a:rPr dirty="0" sz="1800" spc="9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болезни</a:t>
            </a:r>
            <a:endParaRPr sz="1800">
              <a:latin typeface="Tahoma"/>
              <a:cs typeface="Tahoma"/>
            </a:endParaRPr>
          </a:p>
          <a:p>
            <a:pPr marL="12700" marR="47625">
              <a:lnSpc>
                <a:spcPct val="100000"/>
              </a:lnSpc>
            </a:pP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5">
                <a:latin typeface="Tahoma"/>
                <a:cs typeface="Tahoma"/>
              </a:rPr>
              <a:t>стационар до </a:t>
            </a:r>
            <a:r>
              <a:rPr dirty="0" sz="1800" spc="-10">
                <a:latin typeface="Tahoma"/>
                <a:cs typeface="Tahoma"/>
              </a:rPr>
              <a:t>проведения </a:t>
            </a:r>
            <a:r>
              <a:rPr dirty="0" sz="1800" spc="-5">
                <a:latin typeface="Tahoma"/>
                <a:cs typeface="Tahoma"/>
              </a:rPr>
              <a:t>заключительной  </a:t>
            </a:r>
            <a:r>
              <a:rPr dirty="0" sz="1800" spc="-10">
                <a:latin typeface="Tahoma"/>
                <a:cs typeface="Tahoma"/>
              </a:rPr>
              <a:t>дезинфекции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17840" y="973073"/>
            <a:ext cx="2938145" cy="1337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7691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Исполнитель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15"/>
              </a:spcBef>
            </a:pPr>
            <a:r>
              <a:rPr dirty="0" sz="1800" spc="-5">
                <a:latin typeface="Tahoma"/>
                <a:cs typeface="Tahoma"/>
              </a:rPr>
              <a:t>Главный </a:t>
            </a:r>
            <a:r>
              <a:rPr dirty="0" sz="1800" spc="-10">
                <a:latin typeface="Tahoma"/>
                <a:cs typeface="Tahoma"/>
              </a:rPr>
              <a:t>врач,</a:t>
            </a:r>
            <a:r>
              <a:rPr dirty="0" sz="1800" spc="6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главная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медицинская</a:t>
            </a:r>
            <a:r>
              <a:rPr dirty="0" sz="1800" spc="1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сестра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При </a:t>
            </a:r>
            <a:r>
              <a:rPr dirty="0" sz="1800" spc="-5" b="1">
                <a:solidFill>
                  <a:srgbClr val="FF0000"/>
                </a:solidFill>
                <a:latin typeface="Arial"/>
                <a:cs typeface="Arial"/>
              </a:rPr>
              <a:t>выявлении</a:t>
            </a:r>
            <a:r>
              <a:rPr dirty="0" sz="18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15" b="1">
                <a:solidFill>
                  <a:srgbClr val="FF0000"/>
                </a:solidFill>
                <a:latin typeface="Arial"/>
                <a:cs typeface="Arial"/>
              </a:rPr>
              <a:t>пациента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8199" y="2740914"/>
            <a:ext cx="565848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Обеспечить госпитализацию</a:t>
            </a:r>
            <a:r>
              <a:rPr dirty="0" sz="1800" spc="2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пациента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5">
                <a:latin typeface="Tahoma"/>
                <a:cs typeface="Tahoma"/>
              </a:rPr>
              <a:t>инфекционное отделение </a:t>
            </a:r>
            <a:r>
              <a:rPr dirty="0" sz="1800">
                <a:latin typeface="Tahoma"/>
                <a:cs typeface="Tahoma"/>
              </a:rPr>
              <a:t>МО,</a:t>
            </a:r>
            <a:r>
              <a:rPr dirty="0" sz="1800" spc="5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вызвав</a:t>
            </a:r>
            <a:endParaRPr sz="1800">
              <a:latin typeface="Tahoma"/>
              <a:cs typeface="Tahoma"/>
            </a:endParaRPr>
          </a:p>
          <a:p>
            <a:pPr marL="12700" marR="554355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специализированную выездную бригаду </a:t>
            </a:r>
            <a:r>
              <a:rPr dirty="0" sz="1800" spc="-5">
                <a:latin typeface="Tahoma"/>
                <a:cs typeface="Tahoma"/>
              </a:rPr>
              <a:t>скорой  медицинской</a:t>
            </a:r>
            <a:r>
              <a:rPr dirty="0" sz="180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помощи.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Обеспечить </a:t>
            </a:r>
            <a:r>
              <a:rPr dirty="0" sz="1800" spc="-10">
                <a:latin typeface="Tahoma"/>
                <a:cs typeface="Tahoma"/>
              </a:rPr>
              <a:t>вручение пациенту </a:t>
            </a:r>
            <a:r>
              <a:rPr dirty="0" sz="1800" spc="-5">
                <a:latin typeface="Tahoma"/>
                <a:cs typeface="Tahoma"/>
              </a:rPr>
              <a:t>постановления</a:t>
            </a:r>
            <a:r>
              <a:rPr dirty="0" sz="1800" spc="135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о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применении </a:t>
            </a: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5">
                <a:latin typeface="Tahoma"/>
                <a:cs typeface="Tahoma"/>
              </a:rPr>
              <a:t>отношении </a:t>
            </a:r>
            <a:r>
              <a:rPr dirty="0" sz="1800" spc="-10">
                <a:latin typeface="Tahoma"/>
                <a:cs typeface="Tahoma"/>
              </a:rPr>
              <a:t>него </a:t>
            </a:r>
            <a:r>
              <a:rPr dirty="0" sz="1800" spc="-5">
                <a:latin typeface="Tahoma"/>
                <a:cs typeface="Tahoma"/>
              </a:rPr>
              <a:t>ограничительных</a:t>
            </a:r>
            <a:r>
              <a:rPr dirty="0" sz="1800" spc="6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мер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17840" y="3021329"/>
            <a:ext cx="2942590" cy="1059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8831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Главный </a:t>
            </a:r>
            <a:r>
              <a:rPr dirty="0" sz="1800" spc="-10">
                <a:latin typeface="Tahoma"/>
                <a:cs typeface="Tahoma"/>
              </a:rPr>
              <a:t>врач, главная  медицинская</a:t>
            </a:r>
            <a:r>
              <a:rPr dirty="0" sz="1800" spc="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сестра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64"/>
              </a:spcBef>
            </a:pP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При </a:t>
            </a:r>
            <a:r>
              <a:rPr dirty="0" sz="1800" spc="-5" b="1">
                <a:solidFill>
                  <a:srgbClr val="FF0000"/>
                </a:solidFill>
                <a:latin typeface="Arial"/>
                <a:cs typeface="Arial"/>
              </a:rPr>
              <a:t>выявлении</a:t>
            </a:r>
            <a:r>
              <a:rPr dirty="0" sz="1800" spc="-4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FF0000"/>
                </a:solidFill>
                <a:latin typeface="Arial"/>
                <a:cs typeface="Arial"/>
              </a:rPr>
              <a:t>пациента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6486" y="4598670"/>
            <a:ext cx="529463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7277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Составить списки контактных лиц, отдельно  </a:t>
            </a:r>
            <a:r>
              <a:rPr dirty="0" sz="1800" spc="-10">
                <a:latin typeface="Tahoma"/>
                <a:cs typeface="Tahoma"/>
              </a:rPr>
              <a:t>пациентов, </a:t>
            </a:r>
            <a:r>
              <a:rPr dirty="0" sz="1800" spc="-5">
                <a:latin typeface="Tahoma"/>
                <a:cs typeface="Tahoma"/>
              </a:rPr>
              <a:t>отдельно работников</a:t>
            </a:r>
            <a:r>
              <a:rPr dirty="0" sz="1800" spc="85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МО,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Tahoma"/>
                <a:cs typeface="Tahoma"/>
              </a:rPr>
              <a:t>с</a:t>
            </a:r>
            <a:r>
              <a:rPr dirty="0" sz="1800" spc="-10">
                <a:latin typeface="Tahoma"/>
                <a:cs typeface="Tahoma"/>
              </a:rPr>
              <a:t> указанием: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ФИО, места жительства, </a:t>
            </a:r>
            <a:r>
              <a:rPr dirty="0" sz="1800" spc="-10">
                <a:latin typeface="Tahoma"/>
                <a:cs typeface="Tahoma"/>
              </a:rPr>
              <a:t>работы </a:t>
            </a:r>
            <a:r>
              <a:rPr dirty="0" sz="1800" spc="-5">
                <a:latin typeface="Tahoma"/>
                <a:cs typeface="Tahoma"/>
              </a:rPr>
              <a:t>(учебы),</a:t>
            </a:r>
            <a:r>
              <a:rPr dirty="0" sz="1800" spc="9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степень</a:t>
            </a:r>
            <a:endParaRPr sz="1800">
              <a:latin typeface="Tahoma"/>
              <a:cs typeface="Tahoma"/>
            </a:endParaRPr>
          </a:p>
          <a:p>
            <a:pPr marL="12700" marR="681355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Tahoma"/>
                <a:cs typeface="Tahoma"/>
              </a:rPr>
              <a:t>контакта </a:t>
            </a:r>
            <a:r>
              <a:rPr dirty="0" sz="1800">
                <a:latin typeface="Tahoma"/>
                <a:cs typeface="Tahoma"/>
              </a:rPr>
              <a:t>с </a:t>
            </a:r>
            <a:r>
              <a:rPr dirty="0" sz="1800" spc="-5">
                <a:latin typeface="Tahoma"/>
                <a:cs typeface="Tahoma"/>
              </a:rPr>
              <a:t>пациентом (где, когда), номера  телефонов, даты, </a:t>
            </a:r>
            <a:r>
              <a:rPr dirty="0" sz="1800" spc="-10">
                <a:latin typeface="Tahoma"/>
                <a:cs typeface="Tahoma"/>
              </a:rPr>
              <a:t>времени </a:t>
            </a: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5">
                <a:latin typeface="Tahoma"/>
                <a:cs typeface="Tahoma"/>
              </a:rPr>
              <a:t>формате</a:t>
            </a:r>
            <a:r>
              <a:rPr dirty="0" sz="1800" spc="70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(час,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5339" y="2631948"/>
            <a:ext cx="10586720" cy="0"/>
          </a:xfrm>
          <a:custGeom>
            <a:avLst/>
            <a:gdLst/>
            <a:ahLst/>
            <a:cxnLst/>
            <a:rect l="l" t="t" r="r" b="b"/>
            <a:pathLst>
              <a:path w="10586720" h="0">
                <a:moveTo>
                  <a:pt x="0" y="0"/>
                </a:moveTo>
                <a:lnTo>
                  <a:pt x="10586592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15339" y="4460747"/>
            <a:ext cx="10586720" cy="0"/>
          </a:xfrm>
          <a:custGeom>
            <a:avLst/>
            <a:gdLst/>
            <a:ahLst/>
            <a:cxnLst/>
            <a:rect l="l" t="t" r="r" b="b"/>
            <a:pathLst>
              <a:path w="10586720" h="0">
                <a:moveTo>
                  <a:pt x="0" y="0"/>
                </a:moveTo>
                <a:lnTo>
                  <a:pt x="10586592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1000" y="1418336"/>
            <a:ext cx="551688" cy="66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1000" y="2856992"/>
            <a:ext cx="551688" cy="66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0623" y="4642358"/>
            <a:ext cx="548640" cy="6642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354908" y="1484630"/>
            <a:ext cx="575860" cy="6489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354908" y="2816605"/>
            <a:ext cx="575860" cy="6489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354908" y="4730750"/>
            <a:ext cx="575860" cy="6489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117840" y="4874767"/>
            <a:ext cx="2944495" cy="1278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Главный </a:t>
            </a:r>
            <a:r>
              <a:rPr dirty="0" sz="1800" spc="-10">
                <a:latin typeface="Tahoma"/>
                <a:cs typeface="Tahoma"/>
              </a:rPr>
              <a:t>врач,</a:t>
            </a:r>
            <a:r>
              <a:rPr dirty="0" sz="1800" spc="6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главная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медицинская </a:t>
            </a:r>
            <a:r>
              <a:rPr dirty="0" sz="1800" spc="-5">
                <a:latin typeface="Tahoma"/>
                <a:cs typeface="Tahoma"/>
              </a:rPr>
              <a:t>сестра,</a:t>
            </a:r>
            <a:r>
              <a:rPr dirty="0" sz="1800" spc="2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врач-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эпидемиолог</a:t>
            </a:r>
            <a:endParaRPr sz="1800">
              <a:latin typeface="Tahoma"/>
              <a:cs typeface="Tahoma"/>
            </a:endParaRPr>
          </a:p>
          <a:p>
            <a:pPr marL="19050">
              <a:lnSpc>
                <a:spcPct val="100000"/>
              </a:lnSpc>
              <a:spcBef>
                <a:spcPts val="1225"/>
              </a:spcBef>
            </a:pP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При </a:t>
            </a:r>
            <a:r>
              <a:rPr dirty="0" sz="1800" spc="-5" b="1">
                <a:solidFill>
                  <a:srgbClr val="FF0000"/>
                </a:solidFill>
                <a:latin typeface="Arial"/>
                <a:cs typeface="Arial"/>
              </a:rPr>
              <a:t>выявлении</a:t>
            </a:r>
            <a:r>
              <a:rPr dirty="0" sz="18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15" b="1">
                <a:solidFill>
                  <a:srgbClr val="FF0000"/>
                </a:solidFill>
                <a:latin typeface="Arial"/>
                <a:cs typeface="Arial"/>
              </a:rPr>
              <a:t>пациента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56486" y="6245342"/>
            <a:ext cx="4813935" cy="301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минута), подписи лица, составившего</a:t>
            </a:r>
            <a:r>
              <a:rPr dirty="0" sz="1800" spc="2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список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81180" y="6485567"/>
            <a:ext cx="202565" cy="1949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45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8770" y="157937"/>
            <a:ext cx="83070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АЛГОРИТМ </a:t>
            </a:r>
            <a:r>
              <a:rPr dirty="0" spc="-5"/>
              <a:t>ДЕЙСТВИЙ МЕДИЦИНСКИХ </a:t>
            </a:r>
            <a:r>
              <a:rPr dirty="0" spc="-10"/>
              <a:t>РАБОТНИКОВ,</a:t>
            </a:r>
            <a:r>
              <a:rPr dirty="0" spc="55"/>
              <a:t> </a:t>
            </a:r>
            <a:r>
              <a:rPr dirty="0" spc="-10"/>
              <a:t>ОКАЗЫВАЮЩИХ</a:t>
            </a:r>
          </a:p>
          <a:p>
            <a:pPr algn="ctr" marL="3175">
              <a:lnSpc>
                <a:spcPct val="100000"/>
              </a:lnSpc>
            </a:pPr>
            <a:r>
              <a:rPr dirty="0" spc="-5"/>
              <a:t>МЕДИЦИНСКУЮ ПОМОЩЬ В </a:t>
            </a:r>
            <a:r>
              <a:rPr dirty="0" spc="-10"/>
              <a:t>СТАЦИОНАРНЫХ</a:t>
            </a:r>
            <a:r>
              <a:rPr dirty="0" spc="55"/>
              <a:t> </a:t>
            </a:r>
            <a:r>
              <a:rPr dirty="0" spc="-5"/>
              <a:t>УСЛОВИЯХ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96150" y="1068781"/>
            <a:ext cx="4232910" cy="3358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02005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Исполнитель</a:t>
            </a:r>
            <a:endParaRPr sz="1800">
              <a:latin typeface="Tahoma"/>
              <a:cs typeface="Tahoma"/>
            </a:endParaRPr>
          </a:p>
          <a:p>
            <a:pPr marL="12700" marR="337820">
              <a:lnSpc>
                <a:spcPct val="100000"/>
              </a:lnSpc>
              <a:spcBef>
                <a:spcPts val="1605"/>
              </a:spcBef>
            </a:pPr>
            <a:r>
              <a:rPr dirty="0" sz="1800" spc="-5">
                <a:latin typeface="Tahoma"/>
                <a:cs typeface="Tahoma"/>
              </a:rPr>
              <a:t>Главный </a:t>
            </a:r>
            <a:r>
              <a:rPr dirty="0" sz="1800" spc="-10">
                <a:latin typeface="Tahoma"/>
                <a:cs typeface="Tahoma"/>
              </a:rPr>
              <a:t>врач, главная медицинская  </a:t>
            </a:r>
            <a:r>
              <a:rPr dirty="0" sz="1800" spc="-5">
                <a:latin typeface="Tahoma"/>
                <a:cs typeface="Tahoma"/>
              </a:rPr>
              <a:t>сестра,</a:t>
            </a:r>
            <a:r>
              <a:rPr dirty="0" sz="1800" spc="1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врач-эпидемиолог</a:t>
            </a:r>
            <a:endParaRPr sz="1800">
              <a:latin typeface="Tahoma"/>
              <a:cs typeface="Tahoma"/>
            </a:endParaRPr>
          </a:p>
          <a:p>
            <a:pPr marL="1840230">
              <a:lnSpc>
                <a:spcPct val="100000"/>
              </a:lnSpc>
              <a:spcBef>
                <a:spcPts val="680"/>
              </a:spcBef>
            </a:pP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При</a:t>
            </a:r>
            <a:r>
              <a:rPr dirty="0" sz="1800" spc="-1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FF0000"/>
                </a:solidFill>
                <a:latin typeface="Arial"/>
                <a:cs typeface="Arial"/>
              </a:rPr>
              <a:t>выявлении</a:t>
            </a:r>
            <a:endParaRPr sz="1800">
              <a:latin typeface="Arial"/>
              <a:cs typeface="Arial"/>
            </a:endParaRPr>
          </a:p>
          <a:p>
            <a:pPr marL="1840230">
              <a:lnSpc>
                <a:spcPct val="100000"/>
              </a:lnSpc>
            </a:pPr>
            <a:r>
              <a:rPr dirty="0" sz="1800" spc="-15" b="1">
                <a:solidFill>
                  <a:srgbClr val="FF0000"/>
                </a:solidFill>
                <a:latin typeface="Arial"/>
                <a:cs typeface="Arial"/>
              </a:rPr>
              <a:t>пациента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Заместитель главного </a:t>
            </a:r>
            <a:r>
              <a:rPr dirty="0" sz="1800" spc="-10">
                <a:latin typeface="Tahoma"/>
                <a:cs typeface="Tahoma"/>
              </a:rPr>
              <a:t>врача </a:t>
            </a:r>
            <a:r>
              <a:rPr dirty="0" sz="1800" spc="-5">
                <a:latin typeface="Tahoma"/>
                <a:cs typeface="Tahoma"/>
              </a:rPr>
              <a:t>по  лечебной </a:t>
            </a:r>
            <a:r>
              <a:rPr dirty="0" sz="1800" spc="-10">
                <a:latin typeface="Tahoma"/>
                <a:cs typeface="Tahoma"/>
              </a:rPr>
              <a:t>работе, главная медицинская  </a:t>
            </a:r>
            <a:r>
              <a:rPr dirty="0" sz="1800" spc="-5">
                <a:latin typeface="Tahoma"/>
                <a:cs typeface="Tahoma"/>
              </a:rPr>
              <a:t>сестра,</a:t>
            </a:r>
            <a:r>
              <a:rPr dirty="0" sz="1800" spc="1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врач-эпидемиолог</a:t>
            </a:r>
            <a:endParaRPr sz="1800">
              <a:latin typeface="Tahoma"/>
              <a:cs typeface="Tahoma"/>
            </a:endParaRPr>
          </a:p>
          <a:p>
            <a:pPr marL="1840230">
              <a:lnSpc>
                <a:spcPct val="100000"/>
              </a:lnSpc>
              <a:spcBef>
                <a:spcPts val="1610"/>
              </a:spcBef>
            </a:pP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По </a:t>
            </a:r>
            <a:r>
              <a:rPr dirty="0" sz="1800" spc="-5" b="1">
                <a:solidFill>
                  <a:srgbClr val="FF0000"/>
                </a:solidFill>
                <a:latin typeface="Arial"/>
                <a:cs typeface="Arial"/>
              </a:rPr>
              <a:t>показаниям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36319" y="1048258"/>
            <a:ext cx="4310380" cy="5495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62965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Мероприятие</a:t>
            </a:r>
            <a:endParaRPr sz="1800">
              <a:latin typeface="Tahoma"/>
              <a:cs typeface="Tahoma"/>
            </a:endParaRPr>
          </a:p>
          <a:p>
            <a:pPr marL="12700" marR="1075690">
              <a:lnSpc>
                <a:spcPct val="100000"/>
              </a:lnSpc>
              <a:spcBef>
                <a:spcPts val="1775"/>
              </a:spcBef>
            </a:pPr>
            <a:r>
              <a:rPr dirty="0" sz="1800" spc="-10">
                <a:latin typeface="Tahoma"/>
                <a:cs typeface="Tahoma"/>
              </a:rPr>
              <a:t>Вызвать </a:t>
            </a:r>
            <a:r>
              <a:rPr dirty="0" sz="1800" spc="-5">
                <a:latin typeface="Tahoma"/>
                <a:cs typeface="Tahoma"/>
              </a:rPr>
              <a:t>сотрудников </a:t>
            </a:r>
            <a:r>
              <a:rPr dirty="0" sz="1800" spc="-10">
                <a:latin typeface="Tahoma"/>
                <a:cs typeface="Tahoma"/>
              </a:rPr>
              <a:t>центра  дезинфекции </a:t>
            </a:r>
            <a:r>
              <a:rPr dirty="0" sz="1800">
                <a:latin typeface="Tahoma"/>
                <a:cs typeface="Tahoma"/>
              </a:rPr>
              <a:t>для </a:t>
            </a:r>
            <a:r>
              <a:rPr dirty="0" sz="1800" spc="-10">
                <a:latin typeface="Tahoma"/>
                <a:cs typeface="Tahoma"/>
              </a:rPr>
              <a:t>проведения  </a:t>
            </a:r>
            <a:r>
              <a:rPr dirty="0" sz="1800" spc="-5">
                <a:latin typeface="Tahoma"/>
                <a:cs typeface="Tahoma"/>
              </a:rPr>
              <a:t>заключительной </a:t>
            </a:r>
            <a:r>
              <a:rPr dirty="0" sz="1800" spc="-10">
                <a:latin typeface="Tahoma"/>
                <a:cs typeface="Tahoma"/>
              </a:rPr>
              <a:t>дезинфекции  помещений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200">
              <a:latin typeface="Tahoma"/>
              <a:cs typeface="Tahoma"/>
            </a:endParaRPr>
          </a:p>
          <a:p>
            <a:pPr marL="45085" marR="447040">
              <a:lnSpc>
                <a:spcPct val="100000"/>
              </a:lnSpc>
              <a:spcBef>
                <a:spcPts val="1485"/>
              </a:spcBef>
            </a:pPr>
            <a:r>
              <a:rPr dirty="0" sz="1800" spc="-5">
                <a:latin typeface="Tahoma"/>
                <a:cs typeface="Tahoma"/>
              </a:rPr>
              <a:t>Обеспечить </a:t>
            </a:r>
            <a:r>
              <a:rPr dirty="0" sz="1800" spc="-10">
                <a:latin typeface="Tahoma"/>
                <a:cs typeface="Tahoma"/>
              </a:rPr>
              <a:t>проведение экстренной  </a:t>
            </a:r>
            <a:r>
              <a:rPr dirty="0" sz="1800" spc="-5">
                <a:latin typeface="Tahoma"/>
                <a:cs typeface="Tahoma"/>
              </a:rPr>
              <a:t>профилактики</a:t>
            </a:r>
            <a:r>
              <a:rPr dirty="0" sz="1800" spc="2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медицинских</a:t>
            </a:r>
            <a:endParaRPr sz="1800">
              <a:latin typeface="Tahoma"/>
              <a:cs typeface="Tahoma"/>
            </a:endParaRPr>
          </a:p>
          <a:p>
            <a:pPr marL="45085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работников,</a:t>
            </a:r>
            <a:r>
              <a:rPr dirty="0" sz="1800" spc="3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контактировавших</a:t>
            </a:r>
            <a:endParaRPr sz="1800">
              <a:latin typeface="Tahoma"/>
              <a:cs typeface="Tahoma"/>
            </a:endParaRPr>
          </a:p>
          <a:p>
            <a:pPr marL="45085">
              <a:lnSpc>
                <a:spcPct val="100000"/>
              </a:lnSpc>
            </a:pPr>
            <a:r>
              <a:rPr dirty="0" sz="1800">
                <a:latin typeface="Tahoma"/>
                <a:cs typeface="Tahoma"/>
              </a:rPr>
              <a:t>с</a:t>
            </a:r>
            <a:r>
              <a:rPr dirty="0" sz="1800" spc="-1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пациентом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dirty="0" sz="1800">
                <a:latin typeface="Tahoma"/>
                <a:cs typeface="Tahoma"/>
              </a:rPr>
              <a:t>На </a:t>
            </a:r>
            <a:r>
              <a:rPr dirty="0" sz="1800" spc="-10">
                <a:latin typeface="Tahoma"/>
                <a:cs typeface="Tahoma"/>
              </a:rPr>
              <a:t>время карантина </a:t>
            </a:r>
            <a:r>
              <a:rPr dirty="0" sz="1800" spc="-5">
                <a:latin typeface="Tahoma"/>
                <a:cs typeface="Tahoma"/>
              </a:rPr>
              <a:t>проводить  </a:t>
            </a:r>
            <a:r>
              <a:rPr dirty="0" sz="1800" spc="-10">
                <a:latin typeface="Tahoma"/>
                <a:cs typeface="Tahoma"/>
              </a:rPr>
              <a:t>ежедневный </a:t>
            </a:r>
            <a:r>
              <a:rPr dirty="0" sz="1800">
                <a:latin typeface="Tahoma"/>
                <a:cs typeface="Tahoma"/>
              </a:rPr>
              <a:t>осмотр и </a:t>
            </a:r>
            <a:r>
              <a:rPr dirty="0" sz="1800" spc="-5">
                <a:latin typeface="Tahoma"/>
                <a:cs typeface="Tahoma"/>
              </a:rPr>
              <a:t>опрос контактных  </a:t>
            </a:r>
            <a:r>
              <a:rPr dirty="0" sz="1800" spc="-10">
                <a:latin typeface="Tahoma"/>
                <a:cs typeface="Tahoma"/>
              </a:rPr>
              <a:t>среди медицинских</a:t>
            </a:r>
            <a:r>
              <a:rPr dirty="0" sz="1800" spc="3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работников.</a:t>
            </a:r>
            <a:endParaRPr sz="1800">
              <a:latin typeface="Tahoma"/>
              <a:cs typeface="Tahoma"/>
            </a:endParaRPr>
          </a:p>
          <a:p>
            <a:pPr marL="12700" marR="321310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latin typeface="Tahoma"/>
                <a:cs typeface="Tahoma"/>
              </a:rPr>
              <a:t>Сведения регулярно </a:t>
            </a:r>
            <a:r>
              <a:rPr dirty="0" sz="1800" spc="-5">
                <a:latin typeface="Tahoma"/>
                <a:cs typeface="Tahoma"/>
              </a:rPr>
              <a:t>предоставлять </a:t>
            </a:r>
            <a:r>
              <a:rPr dirty="0" sz="1800">
                <a:latin typeface="Tahoma"/>
                <a:cs typeface="Tahoma"/>
              </a:rPr>
              <a:t>в  </a:t>
            </a:r>
            <a:r>
              <a:rPr dirty="0" sz="1800" spc="-10">
                <a:latin typeface="Tahoma"/>
                <a:cs typeface="Tahoma"/>
              </a:rPr>
              <a:t>территориальное</a:t>
            </a:r>
            <a:r>
              <a:rPr dirty="0" sz="1800" spc="4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управление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Роспотребнадзора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96150" y="5092953"/>
            <a:ext cx="3916679" cy="1184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Tahoma"/>
                <a:cs typeface="Tahoma"/>
              </a:rPr>
              <a:t>Главная </a:t>
            </a:r>
            <a:r>
              <a:rPr dirty="0" sz="1800" spc="-5">
                <a:latin typeface="Tahoma"/>
                <a:cs typeface="Tahoma"/>
              </a:rPr>
              <a:t>медицинская</a:t>
            </a:r>
            <a:r>
              <a:rPr dirty="0" sz="1800" spc="7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сестра,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врач-эпидемиолог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ahoma"/>
              <a:cs typeface="Tahoma"/>
            </a:endParaRPr>
          </a:p>
          <a:p>
            <a:pPr marL="1840230">
              <a:lnSpc>
                <a:spcPct val="100000"/>
              </a:lnSpc>
            </a:pP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В </a:t>
            </a:r>
            <a:r>
              <a:rPr dirty="0" sz="1800" spc="-20" b="1">
                <a:solidFill>
                  <a:srgbClr val="FF0000"/>
                </a:solidFill>
                <a:latin typeface="Arial"/>
                <a:cs typeface="Arial"/>
              </a:rPr>
              <a:t>течение </a:t>
            </a: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14</a:t>
            </a:r>
            <a:r>
              <a:rPr dirty="0" sz="1800" spc="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0000"/>
                </a:solidFill>
                <a:latin typeface="Arial"/>
                <a:cs typeface="Arial"/>
              </a:rPr>
              <a:t>дней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5339" y="2802635"/>
            <a:ext cx="10586720" cy="0"/>
          </a:xfrm>
          <a:custGeom>
            <a:avLst/>
            <a:gdLst/>
            <a:ahLst/>
            <a:cxnLst/>
            <a:rect l="l" t="t" r="r" b="b"/>
            <a:pathLst>
              <a:path w="10586720" h="0">
                <a:moveTo>
                  <a:pt x="0" y="0"/>
                </a:moveTo>
                <a:lnTo>
                  <a:pt x="10586592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15339" y="4631435"/>
            <a:ext cx="10586720" cy="0"/>
          </a:xfrm>
          <a:custGeom>
            <a:avLst/>
            <a:gdLst/>
            <a:ahLst/>
            <a:cxnLst/>
            <a:rect l="l" t="t" r="r" b="b"/>
            <a:pathLst>
              <a:path w="10586720" h="0">
                <a:moveTo>
                  <a:pt x="0" y="0"/>
                </a:moveTo>
                <a:lnTo>
                  <a:pt x="10586592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3816" y="1573022"/>
            <a:ext cx="548640" cy="664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44296" y="3328670"/>
            <a:ext cx="551688" cy="664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50391" y="5056885"/>
            <a:ext cx="551688" cy="664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01468" y="1438910"/>
            <a:ext cx="575902" cy="6489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501510" y="3072638"/>
            <a:ext cx="575817" cy="648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501468" y="5050790"/>
            <a:ext cx="575902" cy="6489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1812905" y="6485567"/>
            <a:ext cx="202565" cy="1949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46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3426" y="211074"/>
            <a:ext cx="8473440" cy="6343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ПРОТОКОЛ </a:t>
            </a:r>
            <a:r>
              <a:rPr dirty="0" spc="-5"/>
              <a:t>МЕРОПРИЯТИЙ </a:t>
            </a:r>
            <a:r>
              <a:rPr dirty="0" spc="-10"/>
              <a:t>ПО </a:t>
            </a:r>
            <a:r>
              <a:rPr dirty="0" spc="-5"/>
              <a:t>НЕДОПУЩЕНИЮ</a:t>
            </a:r>
            <a:r>
              <a:rPr dirty="0" spc="5"/>
              <a:t> </a:t>
            </a:r>
            <a:r>
              <a:rPr dirty="0" spc="-10"/>
              <a:t>ВНУТРИБОЛЬНИЧНОГО</a:t>
            </a:r>
          </a:p>
          <a:p>
            <a:pPr marL="131445">
              <a:lnSpc>
                <a:spcPct val="100000"/>
              </a:lnSpc>
            </a:pPr>
            <a:r>
              <a:rPr dirty="0" spc="-10"/>
              <a:t>РАСПРОСТРАНЕНИЯ НОВОЙ </a:t>
            </a:r>
            <a:r>
              <a:rPr dirty="0" spc="-5"/>
              <a:t>КОРОНАВИРУСНОЙ ИНФЕКЦИИ</a:t>
            </a:r>
            <a:r>
              <a:rPr dirty="0" spc="100"/>
              <a:t> </a:t>
            </a:r>
            <a:r>
              <a:rPr dirty="0" spc="-10"/>
              <a:t>COVID-19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47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234492" y="2293696"/>
            <a:ext cx="5165090" cy="39935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356870" marR="744220" indent="-344805">
              <a:lnSpc>
                <a:spcPct val="100000"/>
              </a:lnSpc>
              <a:spcBef>
                <a:spcPts val="110"/>
              </a:spcBef>
              <a:buAutoNum type="arabicPeriod"/>
              <a:tabLst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Медицинский работник</a:t>
            </a:r>
            <a:r>
              <a:rPr dirty="0" sz="1600">
                <a:solidFill>
                  <a:srgbClr val="006FC0"/>
                </a:solidFill>
                <a:latin typeface="Tahoma"/>
                <a:cs typeface="Tahoma"/>
              </a:rPr>
              <a:t>,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не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выходя</a:t>
            </a:r>
            <a:r>
              <a:rPr dirty="0" sz="1600" spc="-19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из  помещения</a:t>
            </a:r>
            <a:r>
              <a:rPr dirty="0" sz="1600" spc="5">
                <a:solidFill>
                  <a:srgbClr val="006FC0"/>
                </a:solidFill>
                <a:latin typeface="Tahoma"/>
                <a:cs typeface="Tahoma"/>
              </a:rPr>
              <a:t>, </a:t>
            </a: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котором выявлен пациент, </a:t>
            </a:r>
            <a:r>
              <a:rPr dirty="0" sz="1600" spc="-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извещает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руководителя</a:t>
            </a:r>
            <a:r>
              <a:rPr dirty="0" sz="1600" spc="-8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медицинской</a:t>
            </a:r>
            <a:endParaRPr sz="1600">
              <a:latin typeface="Tahoma"/>
              <a:cs typeface="Tahoma"/>
            </a:endParaRPr>
          </a:p>
          <a:p>
            <a:pPr marL="356870" marR="121285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организации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о выявленном пациенте и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его  состоянии </a:t>
            </a:r>
            <a:r>
              <a:rPr dirty="0" sz="1600" spc="-5">
                <a:latin typeface="Tahoma"/>
                <a:cs typeface="Tahoma"/>
              </a:rPr>
              <a:t>для </a:t>
            </a:r>
            <a:r>
              <a:rPr dirty="0" sz="1600">
                <a:latin typeface="Tahoma"/>
                <a:cs typeface="Tahoma"/>
              </a:rPr>
              <a:t>решения </a:t>
            </a:r>
            <a:r>
              <a:rPr dirty="0" sz="1600" spc="-5">
                <a:latin typeface="Tahoma"/>
                <a:cs typeface="Tahoma"/>
              </a:rPr>
              <a:t>вопроса </a:t>
            </a:r>
            <a:r>
              <a:rPr dirty="0" sz="1600">
                <a:latin typeface="Tahoma"/>
                <a:cs typeface="Tahoma"/>
              </a:rPr>
              <a:t>о </a:t>
            </a:r>
            <a:r>
              <a:rPr dirty="0" sz="1600" spc="-5">
                <a:latin typeface="Tahoma"/>
                <a:cs typeface="Tahoma"/>
              </a:rPr>
              <a:t>его изоляции  </a:t>
            </a:r>
            <a:r>
              <a:rPr dirty="0" sz="1600">
                <a:latin typeface="Tahoma"/>
                <a:cs typeface="Tahoma"/>
              </a:rPr>
              <a:t>по месту </a:t>
            </a:r>
            <a:r>
              <a:rPr dirty="0" sz="1600" spc="-5">
                <a:latin typeface="Tahoma"/>
                <a:cs typeface="Tahoma"/>
              </a:rPr>
              <a:t>его выявления до его </a:t>
            </a:r>
            <a:r>
              <a:rPr dirty="0" sz="1600">
                <a:latin typeface="Tahoma"/>
                <a:cs typeface="Tahoma"/>
              </a:rPr>
              <a:t>госпитализации в  </a:t>
            </a:r>
            <a:r>
              <a:rPr dirty="0" sz="1600" spc="-5">
                <a:latin typeface="Tahoma"/>
                <a:cs typeface="Tahoma"/>
              </a:rPr>
              <a:t>специализированный </a:t>
            </a:r>
            <a:r>
              <a:rPr dirty="0" sz="1600">
                <a:latin typeface="Tahoma"/>
                <a:cs typeface="Tahoma"/>
              </a:rPr>
              <a:t>инфекционный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стационар</a:t>
            </a:r>
            <a:endParaRPr sz="160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spcBef>
                <a:spcPts val="1205"/>
              </a:spcBef>
              <a:buAutoNum type="arabicPeriod" startAt="2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Медицинский работник </a:t>
            </a:r>
            <a:r>
              <a:rPr dirty="0" sz="1600" spc="-5">
                <a:latin typeface="Tahoma"/>
                <a:cs typeface="Tahoma"/>
              </a:rPr>
              <a:t>должен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использовать</a:t>
            </a:r>
            <a:endParaRPr sz="1600">
              <a:latin typeface="Tahoma"/>
              <a:cs typeface="Tahoma"/>
            </a:endParaRPr>
          </a:p>
          <a:p>
            <a:pPr marL="356870" marR="243840">
              <a:lnSpc>
                <a:spcPct val="1000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средства индивидуальной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защиты,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предварительно обработав </a:t>
            </a:r>
            <a:r>
              <a:rPr dirty="0" sz="1600" spc="-5">
                <a:latin typeface="Tahoma"/>
                <a:cs typeface="Tahoma"/>
              </a:rPr>
              <a:t>руки </a:t>
            </a:r>
            <a:r>
              <a:rPr dirty="0" sz="1600">
                <a:latin typeface="Tahoma"/>
                <a:cs typeface="Tahoma"/>
              </a:rPr>
              <a:t>и </a:t>
            </a:r>
            <a:r>
              <a:rPr dirty="0" sz="1600" spc="-5">
                <a:latin typeface="Tahoma"/>
                <a:cs typeface="Tahoma"/>
              </a:rPr>
              <a:t>открытые  </a:t>
            </a:r>
            <a:r>
              <a:rPr dirty="0" sz="1600">
                <a:latin typeface="Tahoma"/>
                <a:cs typeface="Tahoma"/>
              </a:rPr>
              <a:t>части </a:t>
            </a:r>
            <a:r>
              <a:rPr dirty="0" sz="1600" spc="-5">
                <a:latin typeface="Tahoma"/>
                <a:cs typeface="Tahoma"/>
              </a:rPr>
              <a:t>тела </a:t>
            </a:r>
            <a:r>
              <a:rPr dirty="0" sz="1600">
                <a:latin typeface="Tahoma"/>
                <a:cs typeface="Tahoma"/>
              </a:rPr>
              <a:t>дезинфицирующими</a:t>
            </a:r>
            <a:r>
              <a:rPr dirty="0" sz="1600" spc="-8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средствами</a:t>
            </a:r>
            <a:endParaRPr sz="1600">
              <a:latin typeface="Tahoma"/>
              <a:cs typeface="Tahoma"/>
            </a:endParaRPr>
          </a:p>
          <a:p>
            <a:pPr marL="554990" marR="176530">
              <a:lnSpc>
                <a:spcPts val="1920"/>
              </a:lnSpc>
              <a:spcBef>
                <a:spcPts val="1270"/>
              </a:spcBef>
            </a:pPr>
            <a:r>
              <a:rPr dirty="0" sz="1700" spc="-55" i="1">
                <a:latin typeface="Tahoma"/>
                <a:cs typeface="Tahoma"/>
              </a:rPr>
              <a:t>СИЗ: очки, </a:t>
            </a:r>
            <a:r>
              <a:rPr dirty="0" sz="1700" spc="-60" i="1">
                <a:latin typeface="Tahoma"/>
                <a:cs typeface="Tahoma"/>
              </a:rPr>
              <a:t>одноразовые </a:t>
            </a:r>
            <a:r>
              <a:rPr dirty="0" sz="1700" spc="-55" i="1">
                <a:latin typeface="Tahoma"/>
                <a:cs typeface="Tahoma"/>
              </a:rPr>
              <a:t>перчатки, респиратор  </a:t>
            </a:r>
            <a:r>
              <a:rPr dirty="0" sz="1700" spc="-60" i="1">
                <a:latin typeface="Tahoma"/>
                <a:cs typeface="Tahoma"/>
              </a:rPr>
              <a:t>соответствующего </a:t>
            </a:r>
            <a:r>
              <a:rPr dirty="0" sz="1700" spc="-55" i="1">
                <a:latin typeface="Tahoma"/>
                <a:cs typeface="Tahoma"/>
              </a:rPr>
              <a:t>класса</a:t>
            </a:r>
            <a:r>
              <a:rPr dirty="0" sz="1700" spc="-5" i="1">
                <a:latin typeface="Tahoma"/>
                <a:cs typeface="Tahoma"/>
              </a:rPr>
              <a:t> </a:t>
            </a:r>
            <a:r>
              <a:rPr dirty="0" sz="1700" spc="-55" i="1">
                <a:latin typeface="Tahoma"/>
                <a:cs typeface="Tahoma"/>
              </a:rPr>
              <a:t>защиты,</a:t>
            </a:r>
            <a:endParaRPr sz="1700">
              <a:latin typeface="Tahoma"/>
              <a:cs typeface="Tahoma"/>
            </a:endParaRPr>
          </a:p>
          <a:p>
            <a:pPr marL="554990">
              <a:lnSpc>
                <a:spcPts val="1814"/>
              </a:lnSpc>
            </a:pPr>
            <a:r>
              <a:rPr dirty="0" sz="1700" spc="-60" i="1">
                <a:latin typeface="Tahoma"/>
                <a:cs typeface="Tahoma"/>
              </a:rPr>
              <a:t>противочумный костюм </a:t>
            </a:r>
            <a:r>
              <a:rPr dirty="0" sz="1700" spc="-50" i="1">
                <a:latin typeface="Tahoma"/>
                <a:cs typeface="Tahoma"/>
              </a:rPr>
              <a:t>1 типа </a:t>
            </a:r>
            <a:r>
              <a:rPr dirty="0" sz="1700" spc="-55" i="1">
                <a:latin typeface="Tahoma"/>
                <a:cs typeface="Tahoma"/>
              </a:rPr>
              <a:t>или</a:t>
            </a:r>
            <a:r>
              <a:rPr dirty="0" sz="1700" spc="25" i="1">
                <a:latin typeface="Tahoma"/>
                <a:cs typeface="Tahoma"/>
              </a:rPr>
              <a:t> </a:t>
            </a:r>
            <a:r>
              <a:rPr dirty="0" sz="1700" spc="-60" i="1">
                <a:latin typeface="Tahoma"/>
                <a:cs typeface="Tahoma"/>
              </a:rPr>
              <a:t>одноразовый</a:t>
            </a:r>
            <a:endParaRPr sz="1700">
              <a:latin typeface="Tahoma"/>
              <a:cs typeface="Tahoma"/>
            </a:endParaRPr>
          </a:p>
          <a:p>
            <a:pPr marL="554990">
              <a:lnSpc>
                <a:spcPts val="1980"/>
              </a:lnSpc>
            </a:pPr>
            <a:r>
              <a:rPr dirty="0" sz="1700" spc="-55" i="1">
                <a:latin typeface="Tahoma"/>
                <a:cs typeface="Tahoma"/>
              </a:rPr>
              <a:t>халат,</a:t>
            </a:r>
            <a:r>
              <a:rPr dirty="0" sz="1700" spc="-40" i="1">
                <a:latin typeface="Tahoma"/>
                <a:cs typeface="Tahoma"/>
              </a:rPr>
              <a:t> </a:t>
            </a:r>
            <a:r>
              <a:rPr dirty="0" sz="1700" spc="-55" i="1">
                <a:latin typeface="Tahoma"/>
                <a:cs typeface="Tahoma"/>
              </a:rPr>
              <a:t>бахилы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6173" y="817880"/>
            <a:ext cx="10931525" cy="13271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08483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Tahoma"/>
                <a:cs typeface="Tahoma"/>
              </a:rPr>
              <a:t>(приложение </a:t>
            </a:r>
            <a:r>
              <a:rPr dirty="0" sz="1600" spc="5">
                <a:latin typeface="Tahoma"/>
                <a:cs typeface="Tahoma"/>
              </a:rPr>
              <a:t>№ </a:t>
            </a:r>
            <a:r>
              <a:rPr dirty="0" sz="1600">
                <a:latin typeface="Tahoma"/>
                <a:cs typeface="Tahoma"/>
              </a:rPr>
              <a:t>7 к приказу Минздрава России </a:t>
            </a:r>
            <a:r>
              <a:rPr dirty="0" sz="1600" spc="-5">
                <a:latin typeface="Tahoma"/>
                <a:cs typeface="Tahoma"/>
              </a:rPr>
              <a:t>от </a:t>
            </a:r>
            <a:r>
              <a:rPr dirty="0" sz="1600" spc="5">
                <a:latin typeface="Tahoma"/>
                <a:cs typeface="Tahoma"/>
              </a:rPr>
              <a:t>19.03.2020 №</a:t>
            </a:r>
            <a:r>
              <a:rPr dirty="0" sz="1600" spc="-280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198н)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Tahoma"/>
              <a:cs typeface="Tahoma"/>
            </a:endParaRPr>
          </a:p>
          <a:p>
            <a:pPr marL="972819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При поступлении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в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приемное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отделение медицинской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организации</a:t>
            </a:r>
            <a:r>
              <a:rPr dirty="0" sz="1800" spc="8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пациента</a:t>
            </a:r>
            <a:endParaRPr sz="1800">
              <a:latin typeface="Tahoma"/>
              <a:cs typeface="Tahoma"/>
            </a:endParaRPr>
          </a:p>
          <a:p>
            <a:pPr marL="1067435" marR="5080" indent="-1055370">
              <a:lnSpc>
                <a:spcPct val="100000"/>
              </a:lnSpc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ОРВИ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характерными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для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COVID-19 симптомами, положительным эпидемиологическим  анамнезом проводятся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первичные противоэпидемические</a:t>
            </a:r>
            <a:r>
              <a:rPr dirty="0" sz="1800" spc="4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мероприятия: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40070" y="2268093"/>
            <a:ext cx="5578475" cy="1246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3.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Медицинские работники</a:t>
            </a:r>
            <a:r>
              <a:rPr dirty="0" sz="1600">
                <a:solidFill>
                  <a:srgbClr val="006FC0"/>
                </a:solidFill>
                <a:latin typeface="Tahoma"/>
                <a:cs typeface="Tahoma"/>
              </a:rPr>
              <a:t>, </a:t>
            </a:r>
            <a:r>
              <a:rPr dirty="0" sz="1600" spc="-5">
                <a:latin typeface="Tahoma"/>
                <a:cs typeface="Tahoma"/>
              </a:rPr>
              <a:t>выявившие</a:t>
            </a:r>
            <a:r>
              <a:rPr dirty="0" sz="1600" spc="-16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пациента</a:t>
            </a:r>
            <a:endParaRPr sz="1600">
              <a:latin typeface="Tahoma"/>
              <a:cs typeface="Tahoma"/>
            </a:endParaRPr>
          </a:p>
          <a:p>
            <a:pPr marL="287020" marR="508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с проявлениями </a:t>
            </a:r>
            <a:r>
              <a:rPr dirty="0" sz="1600" spc="-5">
                <a:latin typeface="Tahoma"/>
                <a:cs typeface="Tahoma"/>
              </a:rPr>
              <a:t>ОРВИ </a:t>
            </a:r>
            <a:r>
              <a:rPr dirty="0" sz="1600">
                <a:latin typeface="Tahoma"/>
                <a:cs typeface="Tahoma"/>
              </a:rPr>
              <a:t>с симптомами COVID-19, </a:t>
            </a:r>
            <a:r>
              <a:rPr dirty="0" sz="1600" spc="-5">
                <a:latin typeface="Tahoma"/>
                <a:cs typeface="Tahoma"/>
              </a:rPr>
              <a:t>должны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осуществлять наблюдение пациента до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приезда  </a:t>
            </a:r>
            <a:r>
              <a:rPr dirty="0" sz="1600">
                <a:latin typeface="Tahoma"/>
                <a:cs typeface="Tahoma"/>
              </a:rPr>
              <a:t>и </a:t>
            </a:r>
            <a:r>
              <a:rPr dirty="0" sz="1600" spc="-5">
                <a:latin typeface="Tahoma"/>
                <a:cs typeface="Tahoma"/>
              </a:rPr>
              <a:t>передачи его </a:t>
            </a:r>
            <a:r>
              <a:rPr dirty="0" sz="1600">
                <a:latin typeface="Tahoma"/>
                <a:cs typeface="Tahoma"/>
              </a:rPr>
              <a:t>специализированной </a:t>
            </a:r>
            <a:r>
              <a:rPr dirty="0" sz="1600" spc="-5">
                <a:latin typeface="Tahoma"/>
                <a:cs typeface="Tahoma"/>
              </a:rPr>
              <a:t>выездной </a:t>
            </a:r>
            <a:r>
              <a:rPr dirty="0" sz="1600">
                <a:latin typeface="Tahoma"/>
                <a:cs typeface="Tahoma"/>
              </a:rPr>
              <a:t>бригаде  </a:t>
            </a:r>
            <a:r>
              <a:rPr dirty="0" sz="1600" spc="-5">
                <a:latin typeface="Tahoma"/>
                <a:cs typeface="Tahoma"/>
              </a:rPr>
              <a:t>скорой </a:t>
            </a:r>
            <a:r>
              <a:rPr dirty="0" sz="1600">
                <a:latin typeface="Tahoma"/>
                <a:cs typeface="Tahoma"/>
              </a:rPr>
              <a:t>медицинской</a:t>
            </a:r>
            <a:r>
              <a:rPr dirty="0" sz="1600" spc="-3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помощи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40070" y="3640328"/>
            <a:ext cx="6108700" cy="27101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7505" indent="-344805">
              <a:lnSpc>
                <a:spcPct val="100000"/>
              </a:lnSpc>
              <a:spcBef>
                <a:spcPts val="105"/>
              </a:spcBef>
              <a:buAutoNum type="arabicPeriod" startAt="4"/>
              <a:tabLst>
                <a:tab pos="356870" algn="l"/>
                <a:tab pos="357505" algn="l"/>
              </a:tabLst>
            </a:pP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После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медицинской эвакуации</a:t>
            </a:r>
            <a:r>
              <a:rPr dirty="0" sz="1600" spc="-114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пациента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медицинский работник, выявивший</a:t>
            </a:r>
            <a:r>
              <a:rPr dirty="0" sz="1600" spc="-204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пациента: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>
                <a:latin typeface="Tahoma"/>
                <a:cs typeface="Tahoma"/>
              </a:rPr>
              <a:t>снимает </a:t>
            </a:r>
            <a:r>
              <a:rPr dirty="0" sz="1600" spc="-5">
                <a:latin typeface="Tahoma"/>
                <a:cs typeface="Tahoma"/>
              </a:rPr>
              <a:t>средства индивидуальной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защиты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>
                <a:latin typeface="Tahoma"/>
                <a:cs typeface="Tahoma"/>
              </a:rPr>
              <a:t>помещает их в </a:t>
            </a:r>
            <a:r>
              <a:rPr dirty="0" sz="1600" spc="-5">
                <a:latin typeface="Tahoma"/>
                <a:cs typeface="Tahoma"/>
              </a:rPr>
              <a:t>бачок </a:t>
            </a:r>
            <a:r>
              <a:rPr dirty="0" sz="1600">
                <a:latin typeface="Tahoma"/>
                <a:cs typeface="Tahoma"/>
              </a:rPr>
              <a:t>с дезинфицирующим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раствором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обрабатывает </a:t>
            </a:r>
            <a:r>
              <a:rPr dirty="0" sz="1600">
                <a:latin typeface="Tahoma"/>
                <a:cs typeface="Tahoma"/>
              </a:rPr>
              <a:t>дезинфицирующим </a:t>
            </a:r>
            <a:r>
              <a:rPr dirty="0" sz="1600" spc="-5">
                <a:latin typeface="Tahoma"/>
                <a:cs typeface="Tahoma"/>
              </a:rPr>
              <a:t>раствором</a:t>
            </a:r>
            <a:r>
              <a:rPr dirty="0" sz="1600" spc="-5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обувь</a:t>
            </a:r>
            <a:endParaRPr sz="1600">
              <a:latin typeface="Tahoma"/>
              <a:cs typeface="Tahoma"/>
            </a:endParaRPr>
          </a:p>
          <a:p>
            <a:pPr marL="756285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и</a:t>
            </a:r>
            <a:r>
              <a:rPr dirty="0" sz="1600" spc="-2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руки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>
                <a:latin typeface="Tahoma"/>
                <a:cs typeface="Tahoma"/>
              </a:rPr>
              <a:t>полностью </a:t>
            </a:r>
            <a:r>
              <a:rPr dirty="0" sz="1600" spc="-5">
                <a:latin typeface="Tahoma"/>
                <a:cs typeface="Tahoma"/>
              </a:rPr>
              <a:t>переодевается </a:t>
            </a:r>
            <a:r>
              <a:rPr dirty="0" sz="1600">
                <a:latin typeface="Tahoma"/>
                <a:cs typeface="Tahoma"/>
              </a:rPr>
              <a:t>в запасной </a:t>
            </a:r>
            <a:r>
              <a:rPr dirty="0" sz="1600" spc="-5">
                <a:latin typeface="Tahoma"/>
                <a:cs typeface="Tahoma"/>
              </a:rPr>
              <a:t>комплект</a:t>
            </a:r>
            <a:r>
              <a:rPr dirty="0" sz="1600" spc="-2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одежды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открытые части тела обрабатываются</a:t>
            </a:r>
            <a:r>
              <a:rPr dirty="0" sz="1600" spc="3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кожным</a:t>
            </a:r>
            <a:endParaRPr sz="1600">
              <a:latin typeface="Tahoma"/>
              <a:cs typeface="Tahoma"/>
            </a:endParaRPr>
          </a:p>
          <a:p>
            <a:pPr marL="756285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антисептиком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>
                <a:latin typeface="Tahoma"/>
                <a:cs typeface="Tahoma"/>
              </a:rPr>
              <a:t>рот и </a:t>
            </a:r>
            <a:r>
              <a:rPr dirty="0" sz="1600" spc="-5">
                <a:latin typeface="Tahoma"/>
                <a:cs typeface="Tahoma"/>
              </a:rPr>
              <a:t>горло </a:t>
            </a:r>
            <a:r>
              <a:rPr dirty="0" sz="1600">
                <a:latin typeface="Tahoma"/>
                <a:cs typeface="Tahoma"/>
              </a:rPr>
              <a:t>прополаскивают </a:t>
            </a:r>
            <a:r>
              <a:rPr dirty="0" sz="1600" spc="5">
                <a:latin typeface="Tahoma"/>
                <a:cs typeface="Tahoma"/>
              </a:rPr>
              <a:t>70% </a:t>
            </a:r>
            <a:r>
              <a:rPr dirty="0" sz="1600" spc="-5">
                <a:latin typeface="Tahoma"/>
                <a:cs typeface="Tahoma"/>
              </a:rPr>
              <a:t>этиловым</a:t>
            </a:r>
            <a:r>
              <a:rPr dirty="0" sz="1600" spc="-6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спиртом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>
                <a:latin typeface="Tahoma"/>
                <a:cs typeface="Tahoma"/>
              </a:rPr>
              <a:t>в нос и в глаза закапывают </a:t>
            </a:r>
            <a:r>
              <a:rPr dirty="0" sz="1600" spc="5">
                <a:latin typeface="Tahoma"/>
                <a:cs typeface="Tahoma"/>
              </a:rPr>
              <a:t>2% </a:t>
            </a:r>
            <a:r>
              <a:rPr dirty="0" sz="1600" spc="-5">
                <a:latin typeface="Tahoma"/>
                <a:cs typeface="Tahoma"/>
              </a:rPr>
              <a:t>раствор </a:t>
            </a:r>
            <a:r>
              <a:rPr dirty="0" sz="1600">
                <a:latin typeface="Tahoma"/>
                <a:cs typeface="Tahoma"/>
              </a:rPr>
              <a:t>борной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кислоты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8354" y="168909"/>
            <a:ext cx="887222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ПРОТИВОЭПИДЕМИЧЕСКИЕ МЕРОПРИЯТИЯ </a:t>
            </a:r>
            <a:r>
              <a:rPr dirty="0" sz="1800"/>
              <a:t>ПО</a:t>
            </a:r>
            <a:r>
              <a:rPr dirty="0" sz="1800" spc="-35"/>
              <a:t> </a:t>
            </a:r>
            <a:r>
              <a:rPr dirty="0" sz="1800" spc="-5"/>
              <a:t>НЕДОПУЩЕНИЮ</a:t>
            </a:r>
            <a:endParaRPr sz="1800"/>
          </a:p>
          <a:p>
            <a:pPr algn="ctr">
              <a:lnSpc>
                <a:spcPct val="100000"/>
              </a:lnSpc>
            </a:pPr>
            <a:r>
              <a:rPr dirty="0" sz="1800" spc="-5"/>
              <a:t>ВНУТРИБОЛЬНИЧНОГО РАСПРОСТРАНЕНИЯ НОВОЙ КОРОНАВИРУСНОЙ</a:t>
            </a:r>
            <a:r>
              <a:rPr dirty="0" sz="1800" spc="-20"/>
              <a:t> </a:t>
            </a:r>
            <a:r>
              <a:rPr dirty="0" sz="1800" spc="-10"/>
              <a:t>ИНФЕКЦИИ</a:t>
            </a:r>
            <a:endParaRPr sz="1800"/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47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6496050" y="717930"/>
            <a:ext cx="10350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5459" y="1435735"/>
            <a:ext cx="5817870" cy="14903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5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5.	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Руководитель медицинской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организации</a:t>
            </a:r>
            <a:r>
              <a:rPr dirty="0" sz="1600" spc="5">
                <a:solidFill>
                  <a:srgbClr val="006FC0"/>
                </a:solidFill>
                <a:latin typeface="Tahoma"/>
                <a:cs typeface="Tahoma"/>
              </a:rPr>
              <a:t>, </a:t>
            </a:r>
            <a:r>
              <a:rPr dirty="0" sz="1600">
                <a:latin typeface="Tahoma"/>
                <a:cs typeface="Tahoma"/>
              </a:rPr>
              <a:t>в</a:t>
            </a:r>
            <a:r>
              <a:rPr dirty="0" sz="1600" spc="-19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которой  </a:t>
            </a:r>
            <a:r>
              <a:rPr dirty="0" sz="1600">
                <a:latin typeface="Tahoma"/>
                <a:cs typeface="Tahoma"/>
              </a:rPr>
              <a:t>был </a:t>
            </a:r>
            <a:r>
              <a:rPr dirty="0" sz="1600" spc="-5">
                <a:latin typeface="Tahoma"/>
                <a:cs typeface="Tahoma"/>
              </a:rPr>
              <a:t>выявлен пациент,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обеспечивает</a:t>
            </a:r>
            <a:r>
              <a:rPr dirty="0" sz="1600" spc="-6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сбор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биологического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материала </a:t>
            </a:r>
            <a:r>
              <a:rPr dirty="0" sz="1600">
                <a:latin typeface="Tahoma"/>
                <a:cs typeface="Tahoma"/>
              </a:rPr>
              <a:t>(мазок </a:t>
            </a:r>
            <a:r>
              <a:rPr dirty="0" sz="1600" spc="5">
                <a:latin typeface="Tahoma"/>
                <a:cs typeface="Tahoma"/>
              </a:rPr>
              <a:t>из </a:t>
            </a:r>
            <a:r>
              <a:rPr dirty="0" sz="1600">
                <a:latin typeface="Tahoma"/>
                <a:cs typeface="Tahoma"/>
              </a:rPr>
              <a:t>носо-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и</a:t>
            </a:r>
            <a:endParaRPr sz="1600">
              <a:latin typeface="Tahoma"/>
              <a:cs typeface="Tahoma"/>
            </a:endParaRPr>
          </a:p>
          <a:p>
            <a:pPr marL="356870" marR="321945">
              <a:lnSpc>
                <a:spcPct val="100000"/>
              </a:lnSpc>
              <a:spcBef>
                <a:spcPts val="5"/>
              </a:spcBef>
            </a:pPr>
            <a:r>
              <a:rPr dirty="0" sz="1600" spc="-5">
                <a:latin typeface="Tahoma"/>
                <a:cs typeface="Tahoma"/>
              </a:rPr>
              <a:t>ротоглотки) </a:t>
            </a:r>
            <a:r>
              <a:rPr dirty="0" sz="1600">
                <a:latin typeface="Tahoma"/>
                <a:cs typeface="Tahoma"/>
              </a:rPr>
              <a:t>у данного </a:t>
            </a:r>
            <a:r>
              <a:rPr dirty="0" sz="1600" spc="-5">
                <a:latin typeface="Tahoma"/>
                <a:cs typeface="Tahoma"/>
              </a:rPr>
              <a:t>пациента </a:t>
            </a:r>
            <a:r>
              <a:rPr dirty="0" sz="1600">
                <a:latin typeface="Tahoma"/>
                <a:cs typeface="Tahoma"/>
              </a:rPr>
              <a:t>и направляет </a:t>
            </a:r>
            <a:r>
              <a:rPr dirty="0" sz="1600" spc="-5">
                <a:latin typeface="Tahoma"/>
                <a:cs typeface="Tahoma"/>
              </a:rPr>
              <a:t>его для  проведения соответствующего лабораторного  исследования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5459" y="3128010"/>
            <a:ext cx="6010275" cy="30149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5"/>
              </a:spcBef>
              <a:buAutoNum type="arabicPeriod" startAt="6"/>
              <a:tabLst>
                <a:tab pos="356870" algn="l"/>
                <a:tab pos="357505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В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случае подтверждения диагноза</a:t>
            </a:r>
            <a:r>
              <a:rPr dirty="0" sz="1600" spc="-9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в </a:t>
            </a:r>
            <a:r>
              <a:rPr dirty="0" sz="1600">
                <a:latin typeface="Tahoma"/>
                <a:cs typeface="Tahoma"/>
              </a:rPr>
              <a:t>стационаре </a:t>
            </a:r>
            <a:r>
              <a:rPr dirty="0" sz="1600" spc="5">
                <a:latin typeface="Tahoma"/>
                <a:cs typeface="Tahoma"/>
              </a:rPr>
              <a:t>– </a:t>
            </a:r>
            <a:r>
              <a:rPr dirty="0" sz="1600" spc="-5">
                <a:latin typeface="Tahoma"/>
                <a:cs typeface="Tahoma"/>
              </a:rPr>
              <a:t>выявить </a:t>
            </a:r>
            <a:r>
              <a:rPr dirty="0" sz="1600">
                <a:latin typeface="Tahoma"/>
                <a:cs typeface="Tahoma"/>
              </a:rPr>
              <a:t>лиц, имевших </a:t>
            </a:r>
            <a:r>
              <a:rPr dirty="0" sz="1600" spc="-5">
                <a:latin typeface="Tahoma"/>
                <a:cs typeface="Tahoma"/>
              </a:rPr>
              <a:t>контакт </a:t>
            </a:r>
            <a:r>
              <a:rPr dirty="0" sz="1600">
                <a:latin typeface="Tahoma"/>
                <a:cs typeface="Tahoma"/>
              </a:rPr>
              <a:t>с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пациентом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 spc="-5">
                <a:latin typeface="Tahoma"/>
                <a:cs typeface="Tahoma"/>
              </a:rPr>
              <a:t>находившихся </a:t>
            </a:r>
            <a:r>
              <a:rPr dirty="0" sz="1600">
                <a:latin typeface="Tahoma"/>
                <a:cs typeface="Tahoma"/>
              </a:rPr>
              <a:t>в данном</a:t>
            </a:r>
            <a:r>
              <a:rPr dirty="0" sz="1600" spc="-6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учреждении</a:t>
            </a:r>
            <a:endParaRPr sz="1600">
              <a:latin typeface="Tahoma"/>
              <a:cs typeface="Tahoma"/>
            </a:endParaRPr>
          </a:p>
          <a:p>
            <a:pPr lvl="1" marL="737870" marR="293370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737870" algn="l"/>
                <a:tab pos="738505" algn="l"/>
              </a:tabLst>
            </a:pPr>
            <a:r>
              <a:rPr dirty="0" sz="1600" spc="-5">
                <a:latin typeface="Tahoma"/>
                <a:cs typeface="Tahoma"/>
              </a:rPr>
              <a:t>переведенных </a:t>
            </a:r>
            <a:r>
              <a:rPr dirty="0" sz="1600">
                <a:latin typeface="Tahoma"/>
                <a:cs typeface="Tahoma"/>
              </a:rPr>
              <a:t>или направленных </a:t>
            </a:r>
            <a:r>
              <a:rPr dirty="0" sz="1600" spc="5">
                <a:latin typeface="Tahoma"/>
                <a:cs typeface="Tahoma"/>
              </a:rPr>
              <a:t>(на</a:t>
            </a:r>
            <a:r>
              <a:rPr dirty="0" sz="1600" spc="-13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консультацию,  стационарное лечение) </a:t>
            </a:r>
            <a:r>
              <a:rPr dirty="0" sz="1600">
                <a:latin typeface="Tahoma"/>
                <a:cs typeface="Tahoma"/>
              </a:rPr>
              <a:t>в другие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медицинские</a:t>
            </a:r>
            <a:endParaRPr sz="1600">
              <a:latin typeface="Tahoma"/>
              <a:cs typeface="Tahoma"/>
            </a:endParaRPr>
          </a:p>
          <a:p>
            <a:pPr marL="737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организации, и</a:t>
            </a:r>
            <a:r>
              <a:rPr dirty="0" sz="1600" spc="-7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выписанных;</a:t>
            </a:r>
            <a:endParaRPr sz="1600">
              <a:latin typeface="Tahoma"/>
              <a:cs typeface="Tahoma"/>
            </a:endParaRPr>
          </a:p>
          <a:p>
            <a:pPr lvl="1" marL="737870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737870" algn="l"/>
                <a:tab pos="738505" algn="l"/>
              </a:tabLst>
            </a:pPr>
            <a:r>
              <a:rPr dirty="0" sz="1600">
                <a:latin typeface="Tahoma"/>
                <a:cs typeface="Tahoma"/>
              </a:rPr>
              <a:t>медицинских </a:t>
            </a: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>
                <a:latin typeface="Tahoma"/>
                <a:cs typeface="Tahoma"/>
              </a:rPr>
              <a:t>иных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работников;</a:t>
            </a:r>
            <a:endParaRPr sz="1600">
              <a:latin typeface="Tahoma"/>
              <a:cs typeface="Tahoma"/>
            </a:endParaRPr>
          </a:p>
          <a:p>
            <a:pPr lvl="1" marL="737870" marR="273685" indent="-28702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737870" algn="l"/>
                <a:tab pos="738505" algn="l"/>
              </a:tabLst>
            </a:pPr>
            <a:r>
              <a:rPr dirty="0" sz="1600" spc="-5">
                <a:latin typeface="Tahoma"/>
                <a:cs typeface="Tahoma"/>
              </a:rPr>
              <a:t>посетителей медицинской </a:t>
            </a:r>
            <a:r>
              <a:rPr dirty="0" sz="1600">
                <a:latin typeface="Tahoma"/>
                <a:cs typeface="Tahoma"/>
              </a:rPr>
              <a:t>организации, а </a:t>
            </a:r>
            <a:r>
              <a:rPr dirty="0" sz="1600" spc="-5">
                <a:latin typeface="Tahoma"/>
                <a:cs typeface="Tahoma"/>
              </a:rPr>
              <a:t>также  посетителей </a:t>
            </a:r>
            <a:r>
              <a:rPr dirty="0" sz="1600">
                <a:latin typeface="Tahoma"/>
                <a:cs typeface="Tahoma"/>
              </a:rPr>
              <a:t>покинувших медицинскую организацию  </a:t>
            </a:r>
            <a:r>
              <a:rPr dirty="0" sz="1600" spc="5">
                <a:latin typeface="Tahoma"/>
                <a:cs typeface="Tahoma"/>
              </a:rPr>
              <a:t>к </a:t>
            </a:r>
            <a:r>
              <a:rPr dirty="0" sz="1600">
                <a:latin typeface="Tahoma"/>
                <a:cs typeface="Tahoma"/>
              </a:rPr>
              <a:t>моменту </a:t>
            </a:r>
            <a:r>
              <a:rPr dirty="0" sz="1600" spc="-5">
                <a:latin typeface="Tahoma"/>
                <a:cs typeface="Tahoma"/>
              </a:rPr>
              <a:t>выявления</a:t>
            </a:r>
            <a:r>
              <a:rPr dirty="0" sz="1600" spc="-4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пациента;</a:t>
            </a:r>
            <a:endParaRPr sz="1600">
              <a:latin typeface="Tahoma"/>
              <a:cs typeface="Tahoma"/>
            </a:endParaRPr>
          </a:p>
          <a:p>
            <a:pPr lvl="1" marL="737870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737870" algn="l"/>
                <a:tab pos="738505" algn="l"/>
              </a:tabLst>
            </a:pPr>
            <a:r>
              <a:rPr dirty="0" sz="1600">
                <a:latin typeface="Tahoma"/>
                <a:cs typeface="Tahoma"/>
              </a:rPr>
              <a:t>лиц по месту жительства пациента, </a:t>
            </a:r>
            <a:r>
              <a:rPr dirty="0" sz="1600" spc="-5">
                <a:latin typeface="Tahoma"/>
                <a:cs typeface="Tahoma"/>
              </a:rPr>
              <a:t>работы,</a:t>
            </a:r>
            <a:r>
              <a:rPr dirty="0" sz="1600" spc="-13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учебы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33438" y="1423492"/>
            <a:ext cx="4418330" cy="105918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8.	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Медицинские отходы,</a:t>
            </a:r>
            <a:r>
              <a:rPr dirty="0" sz="1600" spc="-10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утилизируются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215"/>
              </a:spcBef>
            </a:pP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соответствии </a:t>
            </a:r>
            <a:r>
              <a:rPr dirty="0" sz="1600">
                <a:latin typeface="Tahoma"/>
                <a:cs typeface="Tahoma"/>
              </a:rPr>
              <a:t>с</a:t>
            </a:r>
            <a:r>
              <a:rPr dirty="0" sz="1600" spc="5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санитарно-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25"/>
              </a:spcBef>
            </a:pPr>
            <a:r>
              <a:rPr dirty="0" sz="1600">
                <a:latin typeface="Tahoma"/>
                <a:cs typeface="Tahoma"/>
              </a:rPr>
              <a:t>эпидемиологическими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требованиями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к обращению с медицинскими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отходами.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33438" y="2684221"/>
            <a:ext cx="4622165" cy="10026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56870" algn="l"/>
              </a:tabLst>
            </a:pP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9.	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Для обеззараживания</a:t>
            </a:r>
            <a:r>
              <a:rPr dirty="0" sz="1600" spc="-10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воздуха</a:t>
            </a:r>
            <a:endParaRPr sz="1600">
              <a:latin typeface="Tahoma"/>
              <a:cs typeface="Tahoma"/>
            </a:endParaRPr>
          </a:p>
          <a:p>
            <a:pPr marL="356870" marR="508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применяются </a:t>
            </a:r>
            <a:r>
              <a:rPr dirty="0" sz="1600" spc="-5">
                <a:latin typeface="Tahoma"/>
                <a:cs typeface="Tahoma"/>
              </a:rPr>
              <a:t>бактерицидный облучатель  </a:t>
            </a:r>
            <a:r>
              <a:rPr dirty="0" sz="1600">
                <a:latin typeface="Tahoma"/>
                <a:cs typeface="Tahoma"/>
              </a:rPr>
              <a:t>или </a:t>
            </a:r>
            <a:r>
              <a:rPr dirty="0" sz="1600" spc="-5">
                <a:latin typeface="Tahoma"/>
                <a:cs typeface="Tahoma"/>
              </a:rPr>
              <a:t>другое устройство для </a:t>
            </a:r>
            <a:r>
              <a:rPr dirty="0" sz="1600">
                <a:latin typeface="Tahoma"/>
                <a:cs typeface="Tahoma"/>
              </a:rPr>
              <a:t>обеззараживания  </a:t>
            </a:r>
            <a:r>
              <a:rPr dirty="0" sz="1600" spc="-5">
                <a:latin typeface="Tahoma"/>
                <a:cs typeface="Tahoma"/>
              </a:rPr>
              <a:t>воздуха </a:t>
            </a: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>
                <a:latin typeface="Tahoma"/>
                <a:cs typeface="Tahoma"/>
              </a:rPr>
              <a:t>(или)</a:t>
            </a:r>
            <a:r>
              <a:rPr dirty="0" sz="1600" spc="-7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поверхностей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2379" y="211073"/>
            <a:ext cx="916432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ПОРЯДОК ОРГАНИЗАЦИИ </a:t>
            </a:r>
            <a:r>
              <a:rPr dirty="0" sz="1800"/>
              <a:t>ДОПОЛНИТЕЛЬНОЙ </a:t>
            </a:r>
            <a:r>
              <a:rPr dirty="0" sz="1800" spc="-5"/>
              <a:t>ПОДГОТОВКИ</a:t>
            </a:r>
            <a:r>
              <a:rPr dirty="0" sz="1800" spc="-70"/>
              <a:t> </a:t>
            </a:r>
            <a:r>
              <a:rPr dirty="0" sz="1800" spc="-5"/>
              <a:t>МЕДИЦИНСКИХ</a:t>
            </a:r>
            <a:endParaRPr sz="1800"/>
          </a:p>
          <a:p>
            <a:pPr algn="ctr">
              <a:lnSpc>
                <a:spcPct val="100000"/>
              </a:lnSpc>
            </a:pPr>
            <a:r>
              <a:rPr dirty="0" sz="1800" spc="-5"/>
              <a:t>РАБОТНИКОВ </a:t>
            </a:r>
            <a:r>
              <a:rPr dirty="0" sz="1800"/>
              <a:t>В </a:t>
            </a:r>
            <a:r>
              <a:rPr dirty="0" sz="1800" spc="-5"/>
              <a:t>ЦЕЛЯХ РЕАЛИЗАЦИИ </a:t>
            </a:r>
            <a:r>
              <a:rPr dirty="0" sz="1800"/>
              <a:t>МЕР ПО </a:t>
            </a:r>
            <a:r>
              <a:rPr dirty="0" sz="1800" spc="-5"/>
              <a:t>ПРОФИЛАКТИКЕ </a:t>
            </a:r>
            <a:r>
              <a:rPr dirty="0" sz="1800"/>
              <a:t>И </a:t>
            </a:r>
            <a:r>
              <a:rPr dirty="0" sz="1800" spc="-5"/>
              <a:t>СНИЖЕНИЮ</a:t>
            </a:r>
            <a:r>
              <a:rPr dirty="0" sz="1800" spc="-35"/>
              <a:t> </a:t>
            </a:r>
            <a:r>
              <a:rPr dirty="0" sz="1800" spc="-5"/>
              <a:t>РИСКОВ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3410458" y="759967"/>
            <a:ext cx="74136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РАСПРОСТРАНЕНИЯ</a:t>
            </a:r>
            <a:r>
              <a:rPr dirty="0" sz="1800" spc="-3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COVID-19.</a:t>
            </a:r>
            <a:endParaRPr sz="1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Приложение </a:t>
            </a:r>
            <a:r>
              <a:rPr dirty="0" sz="1800">
                <a:latin typeface="Tahoma"/>
                <a:cs typeface="Tahoma"/>
              </a:rPr>
              <a:t>№ 9 к </a:t>
            </a:r>
            <a:r>
              <a:rPr dirty="0" sz="1800" spc="-10">
                <a:latin typeface="Tahoma"/>
                <a:cs typeface="Tahoma"/>
              </a:rPr>
              <a:t>приказу Минздрава </a:t>
            </a:r>
            <a:r>
              <a:rPr dirty="0" sz="1800" spc="-5">
                <a:latin typeface="Tahoma"/>
                <a:cs typeface="Tahoma"/>
              </a:rPr>
              <a:t>России </a:t>
            </a:r>
            <a:r>
              <a:rPr dirty="0" sz="1800">
                <a:latin typeface="Tahoma"/>
                <a:cs typeface="Tahoma"/>
              </a:rPr>
              <a:t>от 19.03.2020 №</a:t>
            </a:r>
            <a:r>
              <a:rPr dirty="0" sz="1800" spc="140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198н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12905" y="6485635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49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6270" y="1468882"/>
            <a:ext cx="5532755" cy="2038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Порядок определяет</a:t>
            </a:r>
            <a:r>
              <a:rPr dirty="0" sz="1800" spc="2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правила</a:t>
            </a:r>
            <a:endParaRPr sz="18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организации дополнительной</a:t>
            </a:r>
            <a:r>
              <a:rPr dirty="0" sz="1800" spc="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подготовки</a:t>
            </a:r>
            <a:endParaRPr sz="1800">
              <a:latin typeface="Tahoma"/>
              <a:cs typeface="Tahoma"/>
            </a:endParaRPr>
          </a:p>
          <a:p>
            <a:pPr marL="469900">
              <a:lnSpc>
                <a:spcPts val="2150"/>
              </a:lnSpc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медицинских</a:t>
            </a:r>
            <a:r>
              <a:rPr dirty="0" sz="1800" spc="-4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работников</a:t>
            </a:r>
            <a:endParaRPr sz="1800">
              <a:latin typeface="Tahoma"/>
              <a:cs typeface="Tahoma"/>
            </a:endParaRPr>
          </a:p>
          <a:p>
            <a:pPr marL="469900">
              <a:lnSpc>
                <a:spcPts val="1910"/>
              </a:lnSpc>
            </a:pP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целях </a:t>
            </a:r>
            <a:r>
              <a:rPr dirty="0" sz="1600">
                <a:latin typeface="Tahoma"/>
                <a:cs typeface="Tahoma"/>
              </a:rPr>
              <a:t>реализации мер по</a:t>
            </a:r>
            <a:r>
              <a:rPr dirty="0" sz="1600" spc="-8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профилактике</a:t>
            </a:r>
            <a:endParaRPr sz="16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>
                <a:latin typeface="Tahoma"/>
                <a:cs typeface="Tahoma"/>
              </a:rPr>
              <a:t>снижению рисков распространения</a:t>
            </a:r>
            <a:r>
              <a:rPr dirty="0" sz="1600" spc="-12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COVID-19</a:t>
            </a:r>
            <a:endParaRPr sz="1600"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spcBef>
                <a:spcPts val="122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Руководителям</a:t>
            </a:r>
            <a:r>
              <a:rPr dirty="0" sz="1800" spc="1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медицинских</a:t>
            </a:r>
            <a:endParaRPr sz="18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организаций</a:t>
            </a:r>
            <a:r>
              <a:rPr dirty="0" sz="1800" spc="1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следует: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38194" y="5327396"/>
            <a:ext cx="131445" cy="12700"/>
          </a:xfrm>
          <a:custGeom>
            <a:avLst/>
            <a:gdLst/>
            <a:ahLst/>
            <a:cxnLst/>
            <a:rect l="l" t="t" r="r" b="b"/>
            <a:pathLst>
              <a:path w="131445" h="12700">
                <a:moveTo>
                  <a:pt x="131063" y="0"/>
                </a:moveTo>
                <a:lnTo>
                  <a:pt x="0" y="0"/>
                </a:lnTo>
                <a:lnTo>
                  <a:pt x="0" y="12191"/>
                </a:lnTo>
                <a:lnTo>
                  <a:pt x="131063" y="12191"/>
                </a:lnTo>
                <a:lnTo>
                  <a:pt x="1310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73302" y="3630929"/>
            <a:ext cx="4773930" cy="31064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информировать медицинских работников</a:t>
            </a:r>
            <a:r>
              <a:rPr dirty="0" sz="1600" spc="-13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необходимости освоения</a:t>
            </a:r>
            <a:r>
              <a:rPr dirty="0" sz="1600" spc="-3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информационных</a:t>
            </a:r>
            <a:endParaRPr sz="1600">
              <a:latin typeface="Tahoma"/>
              <a:cs typeface="Tahoma"/>
            </a:endParaRPr>
          </a:p>
          <a:p>
            <a:pPr marL="299085" marR="508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материалов и </a:t>
            </a:r>
            <a:r>
              <a:rPr dirty="0" sz="1600" spc="-5">
                <a:latin typeface="Tahoma"/>
                <a:cs typeface="Tahoma"/>
              </a:rPr>
              <a:t>интерактивных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образовательных  </a:t>
            </a:r>
            <a:r>
              <a:rPr dirty="0" sz="1600" spc="-5">
                <a:latin typeface="Tahoma"/>
                <a:cs typeface="Tahoma"/>
              </a:rPr>
              <a:t>модулей </a:t>
            </a:r>
            <a:r>
              <a:rPr dirty="0" sz="1600" spc="5">
                <a:latin typeface="Tahoma"/>
                <a:cs typeface="Tahoma"/>
              </a:rPr>
              <a:t>по </a:t>
            </a:r>
            <a:r>
              <a:rPr dirty="0" sz="1600" spc="-5">
                <a:latin typeface="Tahoma"/>
                <a:cs typeface="Tahoma"/>
              </a:rPr>
              <a:t>актуальным вопросам</a:t>
            </a:r>
            <a:r>
              <a:rPr dirty="0" sz="1600" spc="-3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новой</a:t>
            </a:r>
            <a:endParaRPr sz="1600">
              <a:latin typeface="Tahoma"/>
              <a:cs typeface="Tahoma"/>
            </a:endParaRPr>
          </a:p>
          <a:p>
            <a:pPr marL="299085" marR="886460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коронавирусной </a:t>
            </a:r>
            <a:r>
              <a:rPr dirty="0" sz="1600">
                <a:latin typeface="Tahoma"/>
                <a:cs typeface="Tahoma"/>
              </a:rPr>
              <a:t>инфекции </a:t>
            </a:r>
            <a:r>
              <a:rPr dirty="0" sz="1600" spc="-5">
                <a:latin typeface="Tahoma"/>
                <a:cs typeface="Tahoma"/>
              </a:rPr>
              <a:t>Портал  </a:t>
            </a:r>
            <a:r>
              <a:rPr dirty="0" sz="1600">
                <a:latin typeface="Tahoma"/>
                <a:cs typeface="Tahoma"/>
              </a:rPr>
              <a:t>НМОмМинздрава России  </a:t>
            </a:r>
            <a:r>
              <a:rPr dirty="0" sz="1600" spc="-10">
                <a:latin typeface="Tahoma"/>
                <a:cs typeface="Tahoma"/>
              </a:rPr>
              <a:t>(</a:t>
            </a:r>
            <a:r>
              <a:rPr dirty="0" u="sng" sz="1600" spc="-10">
                <a:solidFill>
                  <a:srgbClr val="0000BE"/>
                </a:solidFill>
                <a:uFill>
                  <a:solidFill>
                    <a:srgbClr val="0000BE"/>
                  </a:solidFill>
                </a:uFill>
                <a:latin typeface="Tahoma"/>
                <a:cs typeface="Tahoma"/>
                <a:hlinkClick r:id="rId2"/>
              </a:rPr>
              <a:t>https://edu.rosminzdrav.ru</a:t>
            </a:r>
            <a:r>
              <a:rPr dirty="0" sz="1600" spc="-10">
                <a:latin typeface="Tahoma"/>
                <a:cs typeface="Tahoma"/>
              </a:rPr>
              <a:t>м </a:t>
            </a:r>
            <a:r>
              <a:rPr dirty="0" sz="1600">
                <a:latin typeface="Tahoma"/>
                <a:cs typeface="Tahoma"/>
              </a:rPr>
              <a:t>в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разделе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«Материалы </a:t>
            </a:r>
            <a:r>
              <a:rPr dirty="0" sz="1600" spc="5">
                <a:latin typeface="Tahoma"/>
                <a:cs typeface="Tahoma"/>
              </a:rPr>
              <a:t>по </a:t>
            </a:r>
            <a:r>
              <a:rPr dirty="0" sz="1600" spc="-5">
                <a:latin typeface="Tahoma"/>
                <a:cs typeface="Tahoma"/>
              </a:rPr>
              <a:t>новой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коронавирусной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инфекции</a:t>
            </a:r>
            <a:r>
              <a:rPr dirty="0" sz="1600" spc="-4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C0VID-19»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организовать </a:t>
            </a:r>
            <a:r>
              <a:rPr dirty="0" sz="1600" spc="-5">
                <a:latin typeface="Tahoma"/>
                <a:cs typeface="Tahoma"/>
              </a:rPr>
              <a:t>освоение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медицинскими</a:t>
            </a:r>
            <a:endParaRPr sz="1600">
              <a:latin typeface="Tahoma"/>
              <a:cs typeface="Tahoma"/>
            </a:endParaRPr>
          </a:p>
          <a:p>
            <a:pPr marL="299085" marR="362585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работниками информационных</a:t>
            </a:r>
            <a:r>
              <a:rPr dirty="0" sz="1600" spc="-13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материалов  и</a:t>
            </a:r>
            <a:r>
              <a:rPr dirty="0" sz="1600" spc="-2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модулей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17690" y="1468882"/>
            <a:ext cx="5405120" cy="25850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0"/>
              </a:spcBef>
              <a:buAutoNum type="arabicPeriod" startAt="3"/>
              <a:tabLst>
                <a:tab pos="357505" algn="l"/>
              </a:tabLst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На Портале</a:t>
            </a:r>
            <a:r>
              <a:rPr dirty="0" sz="1800" spc="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размещаются</a:t>
            </a:r>
            <a:endParaRPr sz="18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информационные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материалы и модули</a:t>
            </a:r>
            <a:r>
              <a:rPr dirty="0" sz="1800" spc="-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в:</a:t>
            </a:r>
            <a:endParaRPr sz="1800">
              <a:latin typeface="Tahoma"/>
              <a:cs typeface="Tahoma"/>
            </a:endParaRPr>
          </a:p>
          <a:p>
            <a:pPr lvl="1" marL="756285" marR="244475" indent="-287020">
              <a:lnSpc>
                <a:spcPct val="100000"/>
              </a:lnSpc>
              <a:spcBef>
                <a:spcPts val="118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подразделе </a:t>
            </a:r>
            <a:r>
              <a:rPr dirty="0" sz="1600" spc="5">
                <a:latin typeface="Tahoma"/>
                <a:cs typeface="Tahoma"/>
              </a:rPr>
              <a:t>№ </a:t>
            </a:r>
            <a:r>
              <a:rPr dirty="0" sz="1600">
                <a:latin typeface="Tahoma"/>
                <a:cs typeface="Tahoma"/>
              </a:rPr>
              <a:t>1 - обязательные </a:t>
            </a:r>
            <a:r>
              <a:rPr dirty="0" sz="1600" spc="-5">
                <a:latin typeface="Tahoma"/>
                <a:cs typeface="Tahoma"/>
              </a:rPr>
              <a:t>для освоения  </a:t>
            </a:r>
            <a:r>
              <a:rPr dirty="0" sz="1600">
                <a:latin typeface="Tahoma"/>
                <a:cs typeface="Tahoma"/>
              </a:rPr>
              <a:t>всеми медицинскими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работниками</a:t>
            </a:r>
            <a:endParaRPr sz="1600">
              <a:latin typeface="Tahoma"/>
              <a:cs typeface="Tahoma"/>
            </a:endParaRPr>
          </a:p>
          <a:p>
            <a:pPr lvl="1" marL="756285" marR="119380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подразделе </a:t>
            </a:r>
            <a:r>
              <a:rPr dirty="0" sz="1600" spc="5">
                <a:latin typeface="Tahoma"/>
                <a:cs typeface="Tahoma"/>
              </a:rPr>
              <a:t>№ </a:t>
            </a:r>
            <a:r>
              <a:rPr dirty="0" sz="1600">
                <a:latin typeface="Tahoma"/>
                <a:cs typeface="Tahoma"/>
              </a:rPr>
              <a:t>2 - обязательные </a:t>
            </a:r>
            <a:r>
              <a:rPr dirty="0" sz="1600" spc="-5">
                <a:latin typeface="Tahoma"/>
                <a:cs typeface="Tahoma"/>
              </a:rPr>
              <a:t>для освоения  </a:t>
            </a:r>
            <a:r>
              <a:rPr dirty="0" sz="1600">
                <a:latin typeface="Tahoma"/>
                <a:cs typeface="Tahoma"/>
              </a:rPr>
              <a:t>медицинскими работниками в </a:t>
            </a:r>
            <a:r>
              <a:rPr dirty="0" sz="1600" spc="-5">
                <a:latin typeface="Tahoma"/>
                <a:cs typeface="Tahoma"/>
              </a:rPr>
              <a:t>соответствии </a:t>
            </a:r>
            <a:r>
              <a:rPr dirty="0" sz="1600">
                <a:latin typeface="Tahoma"/>
                <a:cs typeface="Tahoma"/>
              </a:rPr>
              <a:t>с  профилем </a:t>
            </a:r>
            <a:r>
              <a:rPr dirty="0" sz="1600" spc="-5">
                <a:latin typeface="Tahoma"/>
                <a:cs typeface="Tahoma"/>
              </a:rPr>
              <a:t>оказываемой </a:t>
            </a:r>
            <a:r>
              <a:rPr dirty="0" sz="1600">
                <a:latin typeface="Tahoma"/>
                <a:cs typeface="Tahoma"/>
              </a:rPr>
              <a:t>медицинской помощи</a:t>
            </a:r>
            <a:r>
              <a:rPr dirty="0" sz="1600" spc="-114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и  </a:t>
            </a:r>
            <a:r>
              <a:rPr dirty="0" sz="1600">
                <a:latin typeface="Tahoma"/>
                <a:cs typeface="Tahoma"/>
              </a:rPr>
              <a:t>с </a:t>
            </a:r>
            <a:r>
              <a:rPr dirty="0" sz="1600" spc="-5">
                <a:latin typeface="Tahoma"/>
                <a:cs typeface="Tahoma"/>
              </a:rPr>
              <a:t>учетом </a:t>
            </a:r>
            <a:r>
              <a:rPr dirty="0" sz="1600">
                <a:latin typeface="Tahoma"/>
                <a:cs typeface="Tahoma"/>
              </a:rPr>
              <a:t>особенностей </a:t>
            </a:r>
            <a:r>
              <a:rPr dirty="0" sz="1600" spc="-5">
                <a:latin typeface="Tahoma"/>
                <a:cs typeface="Tahoma"/>
              </a:rPr>
              <a:t>трудовых </a:t>
            </a:r>
            <a:r>
              <a:rPr dirty="0" sz="1600">
                <a:latin typeface="Tahoma"/>
                <a:cs typeface="Tahoma"/>
              </a:rPr>
              <a:t>функций,  </a:t>
            </a:r>
            <a:r>
              <a:rPr dirty="0" sz="1600" spc="-5">
                <a:latin typeface="Tahoma"/>
                <a:cs typeface="Tahoma"/>
              </a:rPr>
              <a:t>выполняемых </a:t>
            </a:r>
            <a:r>
              <a:rPr dirty="0" sz="1600">
                <a:latin typeface="Tahoma"/>
                <a:cs typeface="Tahoma"/>
              </a:rPr>
              <a:t>медицинским</a:t>
            </a:r>
            <a:r>
              <a:rPr dirty="0" sz="1600" spc="-5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работником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17690" y="4179823"/>
            <a:ext cx="5376545" cy="2130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5"/>
              </a:spcBef>
              <a:buAutoNum type="arabicPeriod" startAt="4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Медицинские работники,</a:t>
            </a:r>
            <a:r>
              <a:rPr dirty="0" sz="1600" spc="-10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зарегистрированные  </a:t>
            </a:r>
            <a:r>
              <a:rPr dirty="0" sz="1600" spc="10" b="1">
                <a:solidFill>
                  <a:srgbClr val="006FC0"/>
                </a:solidFill>
                <a:latin typeface="Tahoma"/>
                <a:cs typeface="Tahoma"/>
              </a:rPr>
              <a:t>на </a:t>
            </a:r>
            <a:r>
              <a:rPr dirty="0" sz="1600" spc="-5" b="1">
                <a:solidFill>
                  <a:srgbClr val="006FC0"/>
                </a:solidFill>
                <a:latin typeface="Tahoma"/>
                <a:cs typeface="Tahoma"/>
              </a:rPr>
              <a:t>Портале,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осуществляют</a:t>
            </a:r>
            <a:r>
              <a:rPr dirty="0" sz="1600" spc="-6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освоение</a:t>
            </a:r>
            <a:endParaRPr sz="1600">
              <a:latin typeface="Tahoma"/>
              <a:cs typeface="Tahoma"/>
            </a:endParaRPr>
          </a:p>
          <a:p>
            <a:pPr marL="356870" marR="400050">
              <a:lnSpc>
                <a:spcPct val="100000"/>
              </a:lnSpc>
            </a:pP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информационных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материалов и модулей 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через </a:t>
            </a:r>
            <a:r>
              <a:rPr dirty="0" sz="1600" spc="5" b="1">
                <a:solidFill>
                  <a:srgbClr val="006FC0"/>
                </a:solidFill>
                <a:latin typeface="Tahoma"/>
                <a:cs typeface="Tahoma"/>
              </a:rPr>
              <a:t>личный </a:t>
            </a:r>
            <a:r>
              <a:rPr dirty="0" sz="1600" b="1">
                <a:solidFill>
                  <a:srgbClr val="006FC0"/>
                </a:solidFill>
                <a:latin typeface="Tahoma"/>
                <a:cs typeface="Tahoma"/>
              </a:rPr>
              <a:t>кабинет </a:t>
            </a:r>
            <a:r>
              <a:rPr dirty="0" sz="1600">
                <a:latin typeface="Tahoma"/>
                <a:cs typeface="Tahoma"/>
              </a:rPr>
              <a:t>специалиста с</a:t>
            </a:r>
            <a:r>
              <a:rPr dirty="0" sz="1600" spc="-18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высшим  </a:t>
            </a:r>
            <a:r>
              <a:rPr dirty="0" sz="1600">
                <a:latin typeface="Tahoma"/>
                <a:cs typeface="Tahoma"/>
              </a:rPr>
              <a:t>медицинским образованием или со</a:t>
            </a:r>
            <a:r>
              <a:rPr dirty="0" sz="1600" spc="-15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средним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профессиональным медицинским</a:t>
            </a:r>
            <a:r>
              <a:rPr dirty="0" sz="1600" spc="-12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образованием</a:t>
            </a:r>
            <a:endParaRPr sz="1600">
              <a:latin typeface="Tahoma"/>
              <a:cs typeface="Tahoma"/>
            </a:endParaRPr>
          </a:p>
          <a:p>
            <a:pPr lvl="1" marL="756285" indent="-47561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567690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Освоение модулей считается</a:t>
            </a:r>
            <a:r>
              <a:rPr dirty="0" sz="1600" spc="1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подтвержденным</a:t>
            </a:r>
            <a:endParaRPr sz="1600">
              <a:latin typeface="Tahoma"/>
              <a:cs typeface="Tahoma"/>
            </a:endParaRPr>
          </a:p>
          <a:p>
            <a:pPr algn="ctr" marR="36195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при </a:t>
            </a:r>
            <a:r>
              <a:rPr dirty="0" sz="1600" spc="-5">
                <a:latin typeface="Tahoma"/>
                <a:cs typeface="Tahoma"/>
              </a:rPr>
              <a:t>условии </a:t>
            </a:r>
            <a:r>
              <a:rPr dirty="0" sz="1600">
                <a:latin typeface="Tahoma"/>
                <a:cs typeface="Tahoma"/>
              </a:rPr>
              <a:t>прохождения</a:t>
            </a:r>
            <a:r>
              <a:rPr dirty="0" sz="1600" spc="-7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тестирования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1264" y="211074"/>
            <a:ext cx="7228205" cy="6343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5"/>
              <a:t>СОЗДАНИЕ </a:t>
            </a:r>
            <a:r>
              <a:rPr dirty="0" spc="-10"/>
              <a:t>ДИСТАНЦИОННЫХ КОНСУЛЬТАТИВНЫХ</a:t>
            </a:r>
            <a:r>
              <a:rPr dirty="0" spc="100"/>
              <a:t> </a:t>
            </a:r>
            <a:r>
              <a:rPr dirty="0" spc="-10"/>
              <a:t>ЦЕНТРОВ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АНЕСТЕЗИОЛОГИИ-РЕАНИМАТОЛОГИИ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1154" y="1131519"/>
            <a:ext cx="10757535" cy="1462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3462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Руководителям органов исполнительной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власти</a:t>
            </a:r>
            <a:r>
              <a:rPr dirty="0" sz="1800" spc="5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субъектов</a:t>
            </a:r>
            <a:endParaRPr sz="1800">
              <a:latin typeface="Tahoma"/>
              <a:cs typeface="Tahoma"/>
            </a:endParaRPr>
          </a:p>
          <a:p>
            <a:pPr algn="ctr" marL="136525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Российской Федерации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в сфере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охраны</a:t>
            </a:r>
            <a:r>
              <a:rPr dirty="0" sz="1800" spc="-1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здоровья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700" spc="-5" b="1">
                <a:latin typeface="Tahoma"/>
                <a:cs typeface="Tahoma"/>
              </a:rPr>
              <a:t>Создать </a:t>
            </a:r>
            <a:r>
              <a:rPr dirty="0" sz="1700" b="1">
                <a:latin typeface="Tahoma"/>
                <a:cs typeface="Tahoma"/>
              </a:rPr>
              <a:t>и </a:t>
            </a:r>
            <a:r>
              <a:rPr dirty="0" sz="1700" spc="-5" b="1">
                <a:latin typeface="Tahoma"/>
                <a:cs typeface="Tahoma"/>
              </a:rPr>
              <a:t>организовать </a:t>
            </a:r>
            <a:r>
              <a:rPr dirty="0" sz="1700" b="1">
                <a:latin typeface="Tahoma"/>
                <a:cs typeface="Tahoma"/>
              </a:rPr>
              <a:t>функционирование </a:t>
            </a:r>
            <a:r>
              <a:rPr dirty="0" sz="1700" spc="-5" b="1">
                <a:latin typeface="Tahoma"/>
                <a:cs typeface="Tahoma"/>
              </a:rPr>
              <a:t>дистанционных </a:t>
            </a:r>
            <a:r>
              <a:rPr dirty="0" sz="1700" b="1">
                <a:latin typeface="Tahoma"/>
                <a:cs typeface="Tahoma"/>
              </a:rPr>
              <a:t>консультативных</a:t>
            </a:r>
            <a:r>
              <a:rPr dirty="0" sz="1700" spc="-140" b="1">
                <a:latin typeface="Tahoma"/>
                <a:cs typeface="Tahoma"/>
              </a:rPr>
              <a:t> </a:t>
            </a:r>
            <a:r>
              <a:rPr dirty="0" sz="1700" b="1">
                <a:latin typeface="Tahoma"/>
                <a:cs typeface="Tahoma"/>
              </a:rPr>
              <a:t>центров</a:t>
            </a: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700" spc="-5" b="1">
                <a:latin typeface="Tahoma"/>
                <a:cs typeface="Tahoma"/>
              </a:rPr>
              <a:t>анестезиологии-реаниматологии </a:t>
            </a:r>
            <a:r>
              <a:rPr dirty="0" sz="1700" b="1">
                <a:latin typeface="Tahoma"/>
                <a:cs typeface="Tahoma"/>
              </a:rPr>
              <a:t>по вопросам </a:t>
            </a:r>
            <a:r>
              <a:rPr dirty="0" sz="1700" spc="-5" b="1">
                <a:latin typeface="Tahoma"/>
                <a:cs typeface="Tahoma"/>
              </a:rPr>
              <a:t>диагностики </a:t>
            </a:r>
            <a:r>
              <a:rPr dirty="0" sz="1700" b="1">
                <a:latin typeface="Tahoma"/>
                <a:cs typeface="Tahoma"/>
              </a:rPr>
              <a:t>и </a:t>
            </a:r>
            <a:r>
              <a:rPr dirty="0" sz="1700" spc="-5" b="1">
                <a:latin typeface="Tahoma"/>
                <a:cs typeface="Tahoma"/>
              </a:rPr>
              <a:t>лечения </a:t>
            </a:r>
            <a:r>
              <a:rPr dirty="0" sz="1700" b="1">
                <a:latin typeface="Tahoma"/>
                <a:cs typeface="Tahoma"/>
              </a:rPr>
              <a:t>COVID-19 и</a:t>
            </a:r>
            <a:r>
              <a:rPr dirty="0" sz="1700" spc="165" b="1">
                <a:latin typeface="Tahoma"/>
                <a:cs typeface="Tahoma"/>
              </a:rPr>
              <a:t> </a:t>
            </a:r>
            <a:r>
              <a:rPr dirty="0" sz="1700" spc="-5" b="1">
                <a:latin typeface="Tahoma"/>
                <a:cs typeface="Tahoma"/>
              </a:rPr>
              <a:t>пневмоний: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1590" y="3056000"/>
            <a:ext cx="7931784" cy="14585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dirty="0" sz="2000" spc="-10" b="1">
                <a:latin typeface="Tahoma"/>
                <a:cs typeface="Tahoma"/>
              </a:rPr>
              <a:t>на </a:t>
            </a:r>
            <a:r>
              <a:rPr dirty="0" sz="2000" spc="-5" b="1">
                <a:latin typeface="Tahoma"/>
                <a:cs typeface="Tahoma"/>
              </a:rPr>
              <a:t>базе </a:t>
            </a:r>
            <a:r>
              <a:rPr dirty="0" sz="2000" spc="-10" b="1">
                <a:latin typeface="Tahoma"/>
                <a:cs typeface="Tahoma"/>
              </a:rPr>
              <a:t>дистанционных консультативных </a:t>
            </a:r>
            <a:r>
              <a:rPr dirty="0" sz="2000" spc="-15" b="1">
                <a:latin typeface="Tahoma"/>
                <a:cs typeface="Tahoma"/>
              </a:rPr>
              <a:t>центров  </a:t>
            </a:r>
            <a:r>
              <a:rPr dirty="0" sz="2000" spc="-10" b="1">
                <a:latin typeface="Tahoma"/>
                <a:cs typeface="Tahoma"/>
              </a:rPr>
              <a:t>анестезиологии-реаниматологии, </a:t>
            </a:r>
            <a:r>
              <a:rPr dirty="0" sz="1800" spc="-5">
                <a:latin typeface="Tahoma"/>
                <a:cs typeface="Tahoma"/>
              </a:rPr>
              <a:t>осуществляющих деятельность  </a:t>
            </a: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5">
                <a:latin typeface="Tahoma"/>
                <a:cs typeface="Tahoma"/>
              </a:rPr>
              <a:t>соответствии </a:t>
            </a:r>
            <a:r>
              <a:rPr dirty="0" sz="1800">
                <a:latin typeface="Tahoma"/>
                <a:cs typeface="Tahoma"/>
              </a:rPr>
              <a:t>с </a:t>
            </a:r>
            <a:r>
              <a:rPr dirty="0" sz="1800" spc="-10">
                <a:latin typeface="Tahoma"/>
                <a:cs typeface="Tahoma"/>
              </a:rPr>
              <a:t>приказом Минздрава </a:t>
            </a:r>
            <a:r>
              <a:rPr dirty="0" sz="1800">
                <a:latin typeface="Tahoma"/>
                <a:cs typeface="Tahoma"/>
              </a:rPr>
              <a:t>России </a:t>
            </a:r>
            <a:r>
              <a:rPr dirty="0" sz="1800" spc="-5" b="1">
                <a:latin typeface="Tahoma"/>
                <a:cs typeface="Tahoma"/>
              </a:rPr>
              <a:t>от 15.11.2012 </a:t>
            </a:r>
            <a:r>
              <a:rPr dirty="0" sz="1800" b="1">
                <a:latin typeface="Tahoma"/>
                <a:cs typeface="Tahoma"/>
              </a:rPr>
              <a:t>№</a:t>
            </a:r>
            <a:r>
              <a:rPr dirty="0" sz="1800" spc="145" b="1">
                <a:latin typeface="Tahoma"/>
                <a:cs typeface="Tahoma"/>
              </a:rPr>
              <a:t> </a:t>
            </a:r>
            <a:r>
              <a:rPr dirty="0" sz="1800" b="1">
                <a:latin typeface="Tahoma"/>
                <a:cs typeface="Tahoma"/>
              </a:rPr>
              <a:t>919н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800">
                <a:latin typeface="Tahoma"/>
                <a:cs typeface="Tahoma"/>
              </a:rPr>
              <a:t>«Об </a:t>
            </a:r>
            <a:r>
              <a:rPr dirty="0" sz="1800" spc="-10">
                <a:latin typeface="Tahoma"/>
                <a:cs typeface="Tahoma"/>
              </a:rPr>
              <a:t>утверждении </a:t>
            </a:r>
            <a:r>
              <a:rPr dirty="0" sz="1800" spc="-5">
                <a:latin typeface="Tahoma"/>
                <a:cs typeface="Tahoma"/>
              </a:rPr>
              <a:t>Порядка </a:t>
            </a:r>
            <a:r>
              <a:rPr dirty="0" sz="1800" spc="-10">
                <a:latin typeface="Tahoma"/>
                <a:cs typeface="Tahoma"/>
              </a:rPr>
              <a:t>оказания </a:t>
            </a:r>
            <a:r>
              <a:rPr dirty="0" sz="1800" spc="-5">
                <a:latin typeface="Tahoma"/>
                <a:cs typeface="Tahoma"/>
              </a:rPr>
              <a:t>медицинской помощи</a:t>
            </a:r>
            <a:r>
              <a:rPr dirty="0" sz="1800" spc="114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взрослому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населению </a:t>
            </a:r>
            <a:r>
              <a:rPr dirty="0" sz="1800" spc="-5">
                <a:latin typeface="Tahoma"/>
                <a:cs typeface="Tahoma"/>
              </a:rPr>
              <a:t>по профилю «анестезиология </a:t>
            </a:r>
            <a:r>
              <a:rPr dirty="0" sz="1800">
                <a:latin typeface="Tahoma"/>
                <a:cs typeface="Tahoma"/>
              </a:rPr>
              <a:t>и</a:t>
            </a:r>
            <a:r>
              <a:rPr dirty="0" sz="1800" spc="9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реаниматология»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8321" y="4953457"/>
            <a:ext cx="7793990" cy="14287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dirty="0" sz="2000" spc="-10" b="1">
                <a:latin typeface="Tahoma"/>
                <a:cs typeface="Tahoma"/>
              </a:rPr>
              <a:t>на </a:t>
            </a:r>
            <a:r>
              <a:rPr dirty="0" sz="2000" spc="-5" b="1">
                <a:latin typeface="Tahoma"/>
                <a:cs typeface="Tahoma"/>
              </a:rPr>
              <a:t>базе </a:t>
            </a:r>
            <a:r>
              <a:rPr dirty="0" sz="2000" spc="-15" b="1">
                <a:latin typeface="Tahoma"/>
                <a:cs typeface="Tahoma"/>
              </a:rPr>
              <a:t>центров </a:t>
            </a:r>
            <a:r>
              <a:rPr dirty="0" sz="2000" spc="-10" b="1">
                <a:latin typeface="Tahoma"/>
                <a:cs typeface="Tahoma"/>
              </a:rPr>
              <a:t>анестезиологии </a:t>
            </a:r>
            <a:r>
              <a:rPr dirty="0" sz="2000" spc="-5" b="1">
                <a:latin typeface="Tahoma"/>
                <a:cs typeface="Tahoma"/>
              </a:rPr>
              <a:t>и </a:t>
            </a:r>
            <a:r>
              <a:rPr dirty="0" sz="2000" spc="-10" b="1">
                <a:latin typeface="Tahoma"/>
                <a:cs typeface="Tahoma"/>
              </a:rPr>
              <a:t>реанимации </a:t>
            </a:r>
            <a:r>
              <a:rPr dirty="0" sz="2000" spc="-5" b="1">
                <a:latin typeface="Tahoma"/>
                <a:cs typeface="Tahoma"/>
              </a:rPr>
              <a:t>для </a:t>
            </a:r>
            <a:r>
              <a:rPr dirty="0" sz="2000" spc="-10" b="1">
                <a:latin typeface="Tahoma"/>
                <a:cs typeface="Tahoma"/>
              </a:rPr>
              <a:t>детей,  </a:t>
            </a:r>
            <a:r>
              <a:rPr dirty="0" sz="1800" spc="-5">
                <a:latin typeface="Tahoma"/>
                <a:cs typeface="Tahoma"/>
              </a:rPr>
              <a:t>осуществляющих деятельность </a:t>
            </a: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5">
                <a:latin typeface="Tahoma"/>
                <a:cs typeface="Tahoma"/>
              </a:rPr>
              <a:t>соответствии </a:t>
            </a:r>
            <a:r>
              <a:rPr dirty="0" sz="1800">
                <a:latin typeface="Tahoma"/>
                <a:cs typeface="Tahoma"/>
              </a:rPr>
              <a:t>с </a:t>
            </a:r>
            <a:r>
              <a:rPr dirty="0" sz="1800" spc="-10">
                <a:latin typeface="Tahoma"/>
                <a:cs typeface="Tahoma"/>
              </a:rPr>
              <a:t>приказом </a:t>
            </a:r>
            <a:r>
              <a:rPr dirty="0" sz="1800" spc="-5">
                <a:latin typeface="Tahoma"/>
                <a:cs typeface="Tahoma"/>
              </a:rPr>
              <a:t>Минздрава  России </a:t>
            </a:r>
            <a:r>
              <a:rPr dirty="0" sz="1800" spc="-5" b="1">
                <a:latin typeface="Tahoma"/>
                <a:cs typeface="Tahoma"/>
              </a:rPr>
              <a:t>от </a:t>
            </a:r>
            <a:r>
              <a:rPr dirty="0" sz="1800" b="1">
                <a:latin typeface="Tahoma"/>
                <a:cs typeface="Tahoma"/>
              </a:rPr>
              <a:t>12.11.2012. № 909н </a:t>
            </a:r>
            <a:r>
              <a:rPr dirty="0" sz="1800" spc="-5">
                <a:latin typeface="Tahoma"/>
                <a:cs typeface="Tahoma"/>
              </a:rPr>
              <a:t>«Об </a:t>
            </a:r>
            <a:r>
              <a:rPr dirty="0" sz="1800" spc="-10">
                <a:latin typeface="Tahoma"/>
                <a:cs typeface="Tahoma"/>
              </a:rPr>
              <a:t>утверждении </a:t>
            </a:r>
            <a:r>
              <a:rPr dirty="0" sz="1800" spc="-5">
                <a:latin typeface="Tahoma"/>
                <a:cs typeface="Tahoma"/>
              </a:rPr>
              <a:t>Порядка</a:t>
            </a:r>
            <a:r>
              <a:rPr dirty="0" sz="1800" spc="5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оказания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медицинской помощи детям по профилю «анестезиология</a:t>
            </a:r>
            <a:r>
              <a:rPr dirty="0" sz="1800" spc="25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и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реаниматология»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96973" y="3507181"/>
            <a:ext cx="1240790" cy="51498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ФДРКЦ</a:t>
            </a:r>
            <a:r>
              <a:rPr dirty="0" sz="1600" spc="-10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для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взрослых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96973" y="5151247"/>
            <a:ext cx="108839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ФДРКЦ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для</a:t>
            </a:r>
            <a:r>
              <a:rPr dirty="0" sz="1600" spc="-8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детей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4548" y="4668011"/>
            <a:ext cx="10891520" cy="0"/>
          </a:xfrm>
          <a:custGeom>
            <a:avLst/>
            <a:gdLst/>
            <a:ahLst/>
            <a:cxnLst/>
            <a:rect l="l" t="t" r="r" b="b"/>
            <a:pathLst>
              <a:path w="10891520" h="0">
                <a:moveTo>
                  <a:pt x="0" y="0"/>
                </a:moveTo>
                <a:lnTo>
                  <a:pt x="10891520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6280" y="5109209"/>
            <a:ext cx="691896" cy="584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37616" y="3475482"/>
            <a:ext cx="722376" cy="529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4548" y="2881883"/>
            <a:ext cx="10891520" cy="0"/>
          </a:xfrm>
          <a:custGeom>
            <a:avLst/>
            <a:gdLst/>
            <a:ahLst/>
            <a:cxnLst/>
            <a:rect l="l" t="t" r="r" b="b"/>
            <a:pathLst>
              <a:path w="10891520" h="0">
                <a:moveTo>
                  <a:pt x="0" y="0"/>
                </a:moveTo>
                <a:lnTo>
                  <a:pt x="10891520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1833225" y="6485567"/>
            <a:ext cx="165735" cy="1949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z="1100" b="1">
                <a:solidFill>
                  <a:srgbClr val="BEBEBE"/>
                </a:solidFill>
                <a:latin typeface="Tahoma"/>
                <a:cs typeface="Tahoma"/>
              </a:rPr>
              <a:t>7</a:t>
            </a:fld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4414" y="1154295"/>
            <a:ext cx="3937426" cy="5346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501264" y="211073"/>
            <a:ext cx="9255760" cy="5955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ahoma"/>
                <a:cs typeface="Tahoma"/>
              </a:rPr>
              <a:t>ОРГАНИЗАЦИЯ ДЕЯТЕЛЬНОСТИ САНАТОНО-КУРОРТНЫХ ОРГАНИЗАЦИЙ, </a:t>
            </a:r>
            <a:r>
              <a:rPr dirty="0" sz="1800">
                <a:latin typeface="Tahoma"/>
                <a:cs typeface="Tahoma"/>
              </a:rPr>
              <a:t>В</a:t>
            </a:r>
            <a:r>
              <a:rPr dirty="0" sz="1800" spc="-20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ТОМ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ЧИСЛЕ МЕДИЦИНСКИХ </a:t>
            </a:r>
            <a:r>
              <a:rPr dirty="0" sz="1800" spc="-10">
                <a:latin typeface="Tahoma"/>
                <a:cs typeface="Tahoma"/>
              </a:rPr>
              <a:t>ОРГАНИЗАЦИЙ </a:t>
            </a:r>
            <a:r>
              <a:rPr dirty="0" sz="1800" spc="-5">
                <a:latin typeface="Tahoma"/>
                <a:cs typeface="Tahoma"/>
              </a:rPr>
              <a:t>ИМЕЮЩИХ </a:t>
            </a: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5">
                <a:latin typeface="Tahoma"/>
                <a:cs typeface="Tahoma"/>
              </a:rPr>
              <a:t>СТРУКТУРЕ</a:t>
            </a:r>
            <a:r>
              <a:rPr dirty="0" sz="1800" spc="2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САНАТОРИИ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2552065">
              <a:lnSpc>
                <a:spcPct val="100000"/>
              </a:lnSpc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В соответствии с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поручением</a:t>
            </a:r>
            <a:r>
              <a:rPr dirty="0" sz="1800" spc="-1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Правительства</a:t>
            </a:r>
            <a:endParaRPr sz="1800">
              <a:latin typeface="Tahoma"/>
              <a:cs typeface="Tahoma"/>
            </a:endParaRPr>
          </a:p>
          <a:p>
            <a:pPr marL="2540000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Российской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Федерации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от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26 марта 2020</a:t>
            </a:r>
            <a:r>
              <a:rPr dirty="0" sz="1800" spc="-4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г.</a:t>
            </a:r>
            <a:endParaRPr sz="1800">
              <a:latin typeface="Tahoma"/>
              <a:cs typeface="Tahoma"/>
            </a:endParaRPr>
          </a:p>
          <a:p>
            <a:pPr marL="2540000">
              <a:lnSpc>
                <a:spcPct val="100000"/>
              </a:lnSpc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№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ММ-П12-2363кв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временно</a:t>
            </a:r>
            <a:r>
              <a:rPr dirty="0" sz="1800" spc="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приостановлена</a:t>
            </a:r>
            <a:endParaRPr sz="1800">
              <a:latin typeface="Tahoma"/>
              <a:cs typeface="Tahoma"/>
            </a:endParaRPr>
          </a:p>
          <a:p>
            <a:pPr marL="2540000">
              <a:lnSpc>
                <a:spcPct val="100000"/>
              </a:lnSpc>
              <a:tabLst>
                <a:tab pos="4793615" algn="l"/>
              </a:tabLst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до 1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июня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2020</a:t>
            </a:r>
            <a:r>
              <a:rPr dirty="0" sz="1800" spc="1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г.	госпитализация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пациентов</a:t>
            </a:r>
            <a:endParaRPr sz="1800">
              <a:latin typeface="Tahoma"/>
              <a:cs typeface="Tahoma"/>
            </a:endParaRPr>
          </a:p>
          <a:p>
            <a:pPr marL="2540000" marR="307340">
              <a:lnSpc>
                <a:spcPct val="100000"/>
              </a:lnSpc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в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санаторно-курортные организации,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находящиеся в  ведении:</a:t>
            </a:r>
            <a:endParaRPr sz="1800">
              <a:latin typeface="Tahoma"/>
              <a:cs typeface="Tahoma"/>
            </a:endParaRPr>
          </a:p>
          <a:p>
            <a:pPr marL="2939415" indent="-287020">
              <a:lnSpc>
                <a:spcPct val="100000"/>
              </a:lnSpc>
              <a:spcBef>
                <a:spcPts val="600"/>
              </a:spcBef>
              <a:buClr>
                <a:srgbClr val="006FC0"/>
              </a:buClr>
              <a:buChar char="●"/>
              <a:tabLst>
                <a:tab pos="2938780" algn="l"/>
                <a:tab pos="2939415" algn="l"/>
              </a:tabLst>
            </a:pPr>
            <a:r>
              <a:rPr dirty="0" sz="1800" spc="-5">
                <a:latin typeface="Tahoma"/>
                <a:cs typeface="Tahoma"/>
              </a:rPr>
              <a:t>федеральных органов исполнительной</a:t>
            </a:r>
            <a:r>
              <a:rPr dirty="0" sz="1800" spc="3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власти</a:t>
            </a:r>
            <a:endParaRPr sz="1800">
              <a:latin typeface="Tahoma"/>
              <a:cs typeface="Tahoma"/>
            </a:endParaRPr>
          </a:p>
          <a:p>
            <a:pPr marL="2939415" marR="503555" indent="-287020">
              <a:lnSpc>
                <a:spcPct val="100000"/>
              </a:lnSpc>
              <a:spcBef>
                <a:spcPts val="600"/>
              </a:spcBef>
              <a:buClr>
                <a:srgbClr val="006FC0"/>
              </a:buClr>
              <a:buChar char="●"/>
              <a:tabLst>
                <a:tab pos="2938780" algn="l"/>
                <a:tab pos="2939415" algn="l"/>
              </a:tabLst>
            </a:pPr>
            <a:r>
              <a:rPr dirty="0" sz="1800" spc="-5">
                <a:latin typeface="Tahoma"/>
                <a:cs typeface="Tahoma"/>
              </a:rPr>
              <a:t>органов исполнительной власти субъектов Российской  </a:t>
            </a:r>
            <a:r>
              <a:rPr dirty="0" sz="1800" spc="-10">
                <a:latin typeface="Tahoma"/>
                <a:cs typeface="Tahoma"/>
              </a:rPr>
              <a:t>Федерации.</a:t>
            </a:r>
            <a:endParaRPr sz="1800">
              <a:latin typeface="Tahoma"/>
              <a:cs typeface="Tahoma"/>
            </a:endParaRPr>
          </a:p>
          <a:p>
            <a:pPr marL="2552065">
              <a:lnSpc>
                <a:spcPct val="100000"/>
              </a:lnSpc>
              <a:spcBef>
                <a:spcPts val="605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При этом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в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отношении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лиц,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уже</a:t>
            </a:r>
            <a:r>
              <a:rPr dirty="0" sz="1800" spc="3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проживающих,</a:t>
            </a:r>
            <a:endParaRPr sz="1800">
              <a:latin typeface="Tahoma"/>
              <a:cs typeface="Tahoma"/>
            </a:endParaRPr>
          </a:p>
          <a:p>
            <a:pPr marL="2540000">
              <a:lnSpc>
                <a:spcPct val="100000"/>
              </a:lnSpc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необходимо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в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указанных</a:t>
            </a:r>
            <a:r>
              <a:rPr dirty="0" sz="1800" spc="1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организациях:</a:t>
            </a:r>
            <a:endParaRPr sz="1800">
              <a:latin typeface="Tahoma"/>
              <a:cs typeface="Tahoma"/>
            </a:endParaRPr>
          </a:p>
          <a:p>
            <a:pPr marL="2939415" marR="5080" indent="-28702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Char char="●"/>
              <a:tabLst>
                <a:tab pos="2938780" algn="l"/>
                <a:tab pos="2939415" algn="l"/>
              </a:tabLst>
            </a:pPr>
            <a:r>
              <a:rPr dirty="0" sz="1800" spc="-5">
                <a:latin typeface="Tahoma"/>
                <a:cs typeface="Tahoma"/>
              </a:rPr>
              <a:t>обеспечить условия </a:t>
            </a:r>
            <a:r>
              <a:rPr dirty="0" sz="1800">
                <a:latin typeface="Tahoma"/>
                <a:cs typeface="Tahoma"/>
              </a:rPr>
              <a:t>для </a:t>
            </a:r>
            <a:r>
              <a:rPr dirty="0" sz="1800" spc="-5">
                <a:latin typeface="Tahoma"/>
                <a:cs typeface="Tahoma"/>
              </a:rPr>
              <a:t>их самоизоляции </a:t>
            </a:r>
            <a:r>
              <a:rPr dirty="0" sz="1800">
                <a:latin typeface="Tahoma"/>
                <a:cs typeface="Tahoma"/>
              </a:rPr>
              <a:t>и </a:t>
            </a:r>
            <a:r>
              <a:rPr dirty="0" sz="1800" spc="-10">
                <a:latin typeface="Tahoma"/>
                <a:cs typeface="Tahoma"/>
              </a:rPr>
              <a:t>проведение  </a:t>
            </a:r>
            <a:r>
              <a:rPr dirty="0" sz="1800" spc="-5">
                <a:latin typeface="Tahoma"/>
                <a:cs typeface="Tahoma"/>
              </a:rPr>
              <a:t>необходимых санитарно-эпидемиологических мероприятий  до окончания срока их </a:t>
            </a:r>
            <a:r>
              <a:rPr dirty="0" sz="1800" spc="-10">
                <a:latin typeface="Tahoma"/>
                <a:cs typeface="Tahoma"/>
              </a:rPr>
              <a:t>проживания без </a:t>
            </a:r>
            <a:r>
              <a:rPr dirty="0" sz="1800" spc="-5">
                <a:latin typeface="Tahoma"/>
                <a:cs typeface="Tahoma"/>
              </a:rPr>
              <a:t>возможности </a:t>
            </a:r>
            <a:r>
              <a:rPr dirty="0" sz="1800" spc="-10">
                <a:latin typeface="Tahoma"/>
                <a:cs typeface="Tahoma"/>
              </a:rPr>
              <a:t>его  продления</a:t>
            </a:r>
            <a:endParaRPr sz="1800">
              <a:latin typeface="Tahoma"/>
              <a:cs typeface="Tahoma"/>
            </a:endParaRPr>
          </a:p>
          <a:p>
            <a:pPr marL="2939415" marR="658495" indent="-287020">
              <a:lnSpc>
                <a:spcPct val="100000"/>
              </a:lnSpc>
              <a:spcBef>
                <a:spcPts val="605"/>
              </a:spcBef>
              <a:buClr>
                <a:srgbClr val="FF0000"/>
              </a:buClr>
              <a:buChar char="●"/>
              <a:tabLst>
                <a:tab pos="2938780" algn="l"/>
                <a:tab pos="2939415" algn="l"/>
              </a:tabLst>
            </a:pPr>
            <a:r>
              <a:rPr dirty="0" sz="1800" spc="-10">
                <a:latin typeface="Tahoma"/>
                <a:cs typeface="Tahoma"/>
              </a:rPr>
              <a:t>организовать </a:t>
            </a:r>
            <a:r>
              <a:rPr dirty="0" sz="1800" spc="-5">
                <a:latin typeface="Tahoma"/>
                <a:cs typeface="Tahoma"/>
              </a:rPr>
              <a:t>их </a:t>
            </a:r>
            <a:r>
              <a:rPr dirty="0" sz="1800" spc="-10">
                <a:latin typeface="Tahoma"/>
                <a:cs typeface="Tahoma"/>
              </a:rPr>
              <a:t>питание непосредственно </a:t>
            </a: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10">
                <a:latin typeface="Tahoma"/>
                <a:cs typeface="Tahoma"/>
              </a:rPr>
              <a:t>зданиях  проживания данных</a:t>
            </a:r>
            <a:r>
              <a:rPr dirty="0" sz="1800" spc="6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лиц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181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30"/>
              </a:spcBef>
            </a:pPr>
            <a:fld id="{81D60167-4931-47E6-BA6A-407CBD079E47}" type="slidenum">
              <a:rPr dirty="0"/>
              <a:t>51</a:t>
            </a:fld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1627708"/>
            <a:ext cx="6524625" cy="5230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026911" y="1538477"/>
            <a:ext cx="5601335" cy="1246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Письмо Министерства здравоохранения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Российской 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Федерации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от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24.03.2020 №</a:t>
            </a:r>
            <a:r>
              <a:rPr dirty="0" sz="1600" spc="-8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30-1/10/2-24</a:t>
            </a:r>
            <a:endParaRPr sz="1600">
              <a:latin typeface="Tahoma"/>
              <a:cs typeface="Tahoma"/>
            </a:endParaRPr>
          </a:p>
          <a:p>
            <a:pPr marL="12700" marR="923925">
              <a:lnSpc>
                <a:spcPct val="100000"/>
              </a:lnSpc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Требования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к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зданиям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и помещениям,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где 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планируется организация дополнительных  инфекционных</a:t>
            </a:r>
            <a:r>
              <a:rPr dirty="0" sz="1600" spc="-8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коек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49952" y="1475232"/>
            <a:ext cx="847725" cy="802005"/>
          </a:xfrm>
          <a:custGeom>
            <a:avLst/>
            <a:gdLst/>
            <a:ahLst/>
            <a:cxnLst/>
            <a:rect l="l" t="t" r="r" b="b"/>
            <a:pathLst>
              <a:path w="847725" h="802005">
                <a:moveTo>
                  <a:pt x="423672" y="0"/>
                </a:moveTo>
                <a:lnTo>
                  <a:pt x="374272" y="2696"/>
                </a:lnTo>
                <a:lnTo>
                  <a:pt x="326544" y="10585"/>
                </a:lnTo>
                <a:lnTo>
                  <a:pt x="280806" y="23366"/>
                </a:lnTo>
                <a:lnTo>
                  <a:pt x="237375" y="40739"/>
                </a:lnTo>
                <a:lnTo>
                  <a:pt x="196570" y="62401"/>
                </a:lnTo>
                <a:lnTo>
                  <a:pt x="158709" y="88054"/>
                </a:lnTo>
                <a:lnTo>
                  <a:pt x="124110" y="117395"/>
                </a:lnTo>
                <a:lnTo>
                  <a:pt x="93092" y="150125"/>
                </a:lnTo>
                <a:lnTo>
                  <a:pt x="65973" y="185942"/>
                </a:lnTo>
                <a:lnTo>
                  <a:pt x="43071" y="224545"/>
                </a:lnTo>
                <a:lnTo>
                  <a:pt x="24705" y="265635"/>
                </a:lnTo>
                <a:lnTo>
                  <a:pt x="11192" y="308909"/>
                </a:lnTo>
                <a:lnTo>
                  <a:pt x="2851" y="354069"/>
                </a:lnTo>
                <a:lnTo>
                  <a:pt x="0" y="400812"/>
                </a:lnTo>
                <a:lnTo>
                  <a:pt x="2851" y="447554"/>
                </a:lnTo>
                <a:lnTo>
                  <a:pt x="11192" y="492714"/>
                </a:lnTo>
                <a:lnTo>
                  <a:pt x="24705" y="535988"/>
                </a:lnTo>
                <a:lnTo>
                  <a:pt x="43071" y="577078"/>
                </a:lnTo>
                <a:lnTo>
                  <a:pt x="65973" y="615681"/>
                </a:lnTo>
                <a:lnTo>
                  <a:pt x="93092" y="651498"/>
                </a:lnTo>
                <a:lnTo>
                  <a:pt x="124110" y="684228"/>
                </a:lnTo>
                <a:lnTo>
                  <a:pt x="158709" y="713569"/>
                </a:lnTo>
                <a:lnTo>
                  <a:pt x="196570" y="739222"/>
                </a:lnTo>
                <a:lnTo>
                  <a:pt x="237375" y="760884"/>
                </a:lnTo>
                <a:lnTo>
                  <a:pt x="280806" y="778257"/>
                </a:lnTo>
                <a:lnTo>
                  <a:pt x="326544" y="791038"/>
                </a:lnTo>
                <a:lnTo>
                  <a:pt x="374272" y="798927"/>
                </a:lnTo>
                <a:lnTo>
                  <a:pt x="423672" y="801623"/>
                </a:lnTo>
                <a:lnTo>
                  <a:pt x="473071" y="798927"/>
                </a:lnTo>
                <a:lnTo>
                  <a:pt x="520799" y="791038"/>
                </a:lnTo>
                <a:lnTo>
                  <a:pt x="566537" y="778257"/>
                </a:lnTo>
                <a:lnTo>
                  <a:pt x="609968" y="760884"/>
                </a:lnTo>
                <a:lnTo>
                  <a:pt x="650773" y="739222"/>
                </a:lnTo>
                <a:lnTo>
                  <a:pt x="688634" y="713569"/>
                </a:lnTo>
                <a:lnTo>
                  <a:pt x="723233" y="684228"/>
                </a:lnTo>
                <a:lnTo>
                  <a:pt x="754251" y="651498"/>
                </a:lnTo>
                <a:lnTo>
                  <a:pt x="781370" y="615681"/>
                </a:lnTo>
                <a:lnTo>
                  <a:pt x="804272" y="577078"/>
                </a:lnTo>
                <a:lnTo>
                  <a:pt x="822638" y="535988"/>
                </a:lnTo>
                <a:lnTo>
                  <a:pt x="836151" y="492714"/>
                </a:lnTo>
                <a:lnTo>
                  <a:pt x="844492" y="447554"/>
                </a:lnTo>
                <a:lnTo>
                  <a:pt x="847344" y="400812"/>
                </a:lnTo>
                <a:lnTo>
                  <a:pt x="844492" y="354069"/>
                </a:lnTo>
                <a:lnTo>
                  <a:pt x="836151" y="308909"/>
                </a:lnTo>
                <a:lnTo>
                  <a:pt x="822638" y="265635"/>
                </a:lnTo>
                <a:lnTo>
                  <a:pt x="804272" y="224545"/>
                </a:lnTo>
                <a:lnTo>
                  <a:pt x="781370" y="185942"/>
                </a:lnTo>
                <a:lnTo>
                  <a:pt x="754251" y="150125"/>
                </a:lnTo>
                <a:lnTo>
                  <a:pt x="723233" y="117395"/>
                </a:lnTo>
                <a:lnTo>
                  <a:pt x="688634" y="88054"/>
                </a:lnTo>
                <a:lnTo>
                  <a:pt x="650773" y="62401"/>
                </a:lnTo>
                <a:lnTo>
                  <a:pt x="609968" y="40739"/>
                </a:lnTo>
                <a:lnTo>
                  <a:pt x="566537" y="23366"/>
                </a:lnTo>
                <a:lnTo>
                  <a:pt x="520799" y="10585"/>
                </a:lnTo>
                <a:lnTo>
                  <a:pt x="473071" y="2696"/>
                </a:lnTo>
                <a:lnTo>
                  <a:pt x="42367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73623" y="1717294"/>
            <a:ext cx="302260" cy="318770"/>
          </a:xfrm>
          <a:custGeom>
            <a:avLst/>
            <a:gdLst/>
            <a:ahLst/>
            <a:cxnLst/>
            <a:rect l="l" t="t" r="r" b="b"/>
            <a:pathLst>
              <a:path w="302260" h="318769">
                <a:moveTo>
                  <a:pt x="41910" y="238760"/>
                </a:moveTo>
                <a:lnTo>
                  <a:pt x="33274" y="238760"/>
                </a:lnTo>
                <a:lnTo>
                  <a:pt x="30606" y="240030"/>
                </a:lnTo>
                <a:lnTo>
                  <a:pt x="508" y="308610"/>
                </a:lnTo>
                <a:lnTo>
                  <a:pt x="0" y="309880"/>
                </a:lnTo>
                <a:lnTo>
                  <a:pt x="0" y="312420"/>
                </a:lnTo>
                <a:lnTo>
                  <a:pt x="253" y="313690"/>
                </a:lnTo>
                <a:lnTo>
                  <a:pt x="1777" y="316230"/>
                </a:lnTo>
                <a:lnTo>
                  <a:pt x="2921" y="317500"/>
                </a:lnTo>
                <a:lnTo>
                  <a:pt x="4190" y="318770"/>
                </a:lnTo>
                <a:lnTo>
                  <a:pt x="12064" y="318770"/>
                </a:lnTo>
                <a:lnTo>
                  <a:pt x="13335" y="317500"/>
                </a:lnTo>
                <a:lnTo>
                  <a:pt x="14097" y="317500"/>
                </a:lnTo>
                <a:lnTo>
                  <a:pt x="15239" y="316230"/>
                </a:lnTo>
                <a:lnTo>
                  <a:pt x="16255" y="313690"/>
                </a:lnTo>
                <a:lnTo>
                  <a:pt x="36956" y="255270"/>
                </a:lnTo>
                <a:lnTo>
                  <a:pt x="53832" y="255270"/>
                </a:lnTo>
                <a:lnTo>
                  <a:pt x="46862" y="242570"/>
                </a:lnTo>
                <a:lnTo>
                  <a:pt x="44576" y="240030"/>
                </a:lnTo>
                <a:lnTo>
                  <a:pt x="41910" y="238760"/>
                </a:lnTo>
                <a:close/>
              </a:path>
              <a:path w="302260" h="318769">
                <a:moveTo>
                  <a:pt x="98805" y="311150"/>
                </a:moveTo>
                <a:lnTo>
                  <a:pt x="90042" y="311150"/>
                </a:lnTo>
                <a:lnTo>
                  <a:pt x="92201" y="312420"/>
                </a:lnTo>
                <a:lnTo>
                  <a:pt x="94614" y="312420"/>
                </a:lnTo>
                <a:lnTo>
                  <a:pt x="98805" y="311150"/>
                </a:lnTo>
                <a:close/>
              </a:path>
              <a:path w="302260" h="318769">
                <a:moveTo>
                  <a:pt x="92201" y="289560"/>
                </a:moveTo>
                <a:lnTo>
                  <a:pt x="73913" y="289560"/>
                </a:lnTo>
                <a:lnTo>
                  <a:pt x="79121" y="302260"/>
                </a:lnTo>
                <a:lnTo>
                  <a:pt x="80137" y="303530"/>
                </a:lnTo>
                <a:lnTo>
                  <a:pt x="81152" y="306070"/>
                </a:lnTo>
                <a:lnTo>
                  <a:pt x="84327" y="308610"/>
                </a:lnTo>
                <a:lnTo>
                  <a:pt x="86233" y="309880"/>
                </a:lnTo>
                <a:lnTo>
                  <a:pt x="88011" y="311150"/>
                </a:lnTo>
                <a:lnTo>
                  <a:pt x="100837" y="311150"/>
                </a:lnTo>
                <a:lnTo>
                  <a:pt x="102997" y="309880"/>
                </a:lnTo>
                <a:lnTo>
                  <a:pt x="104775" y="308610"/>
                </a:lnTo>
                <a:lnTo>
                  <a:pt x="107950" y="306070"/>
                </a:lnTo>
                <a:lnTo>
                  <a:pt x="116077" y="295910"/>
                </a:lnTo>
                <a:lnTo>
                  <a:pt x="94868" y="295910"/>
                </a:lnTo>
                <a:lnTo>
                  <a:pt x="92201" y="289560"/>
                </a:lnTo>
                <a:close/>
              </a:path>
              <a:path w="302260" h="318769">
                <a:moveTo>
                  <a:pt x="53832" y="255270"/>
                </a:moveTo>
                <a:lnTo>
                  <a:pt x="36956" y="255270"/>
                </a:lnTo>
                <a:lnTo>
                  <a:pt x="39750" y="287020"/>
                </a:lnTo>
                <a:lnTo>
                  <a:pt x="52704" y="302260"/>
                </a:lnTo>
                <a:lnTo>
                  <a:pt x="60451" y="302260"/>
                </a:lnTo>
                <a:lnTo>
                  <a:pt x="63118" y="300990"/>
                </a:lnTo>
                <a:lnTo>
                  <a:pt x="65277" y="299720"/>
                </a:lnTo>
                <a:lnTo>
                  <a:pt x="67310" y="298450"/>
                </a:lnTo>
                <a:lnTo>
                  <a:pt x="69468" y="295910"/>
                </a:lnTo>
                <a:lnTo>
                  <a:pt x="70992" y="294640"/>
                </a:lnTo>
                <a:lnTo>
                  <a:pt x="73913" y="289560"/>
                </a:lnTo>
                <a:lnTo>
                  <a:pt x="92201" y="289560"/>
                </a:lnTo>
                <a:lnTo>
                  <a:pt x="90601" y="285750"/>
                </a:lnTo>
                <a:lnTo>
                  <a:pt x="56514" y="285750"/>
                </a:lnTo>
                <a:lnTo>
                  <a:pt x="53832" y="255270"/>
                </a:lnTo>
                <a:close/>
              </a:path>
              <a:path w="302260" h="318769">
                <a:moveTo>
                  <a:pt x="209041" y="50800"/>
                </a:moveTo>
                <a:lnTo>
                  <a:pt x="204342" y="50800"/>
                </a:lnTo>
                <a:lnTo>
                  <a:pt x="202691" y="52070"/>
                </a:lnTo>
                <a:lnTo>
                  <a:pt x="201167" y="52070"/>
                </a:lnTo>
                <a:lnTo>
                  <a:pt x="200151" y="53340"/>
                </a:lnTo>
                <a:lnTo>
                  <a:pt x="199009" y="54610"/>
                </a:lnTo>
                <a:lnTo>
                  <a:pt x="198247" y="55880"/>
                </a:lnTo>
                <a:lnTo>
                  <a:pt x="197992" y="58420"/>
                </a:lnTo>
                <a:lnTo>
                  <a:pt x="197992" y="59690"/>
                </a:lnTo>
                <a:lnTo>
                  <a:pt x="209550" y="69850"/>
                </a:lnTo>
                <a:lnTo>
                  <a:pt x="138302" y="187960"/>
                </a:lnTo>
                <a:lnTo>
                  <a:pt x="120776" y="232410"/>
                </a:lnTo>
                <a:lnTo>
                  <a:pt x="112395" y="247650"/>
                </a:lnTo>
                <a:lnTo>
                  <a:pt x="110743" y="250190"/>
                </a:lnTo>
                <a:lnTo>
                  <a:pt x="109474" y="254000"/>
                </a:lnTo>
                <a:lnTo>
                  <a:pt x="108965" y="257810"/>
                </a:lnTo>
                <a:lnTo>
                  <a:pt x="108965" y="260350"/>
                </a:lnTo>
                <a:lnTo>
                  <a:pt x="109474" y="264160"/>
                </a:lnTo>
                <a:lnTo>
                  <a:pt x="110236" y="266700"/>
                </a:lnTo>
                <a:lnTo>
                  <a:pt x="111633" y="270510"/>
                </a:lnTo>
                <a:lnTo>
                  <a:pt x="113664" y="273050"/>
                </a:lnTo>
                <a:lnTo>
                  <a:pt x="94868" y="295910"/>
                </a:lnTo>
                <a:lnTo>
                  <a:pt x="116077" y="295910"/>
                </a:lnTo>
                <a:lnTo>
                  <a:pt x="127253" y="281940"/>
                </a:lnTo>
                <a:lnTo>
                  <a:pt x="143510" y="281940"/>
                </a:lnTo>
                <a:lnTo>
                  <a:pt x="146685" y="280670"/>
                </a:lnTo>
                <a:lnTo>
                  <a:pt x="149351" y="278130"/>
                </a:lnTo>
                <a:lnTo>
                  <a:pt x="154050" y="274320"/>
                </a:lnTo>
                <a:lnTo>
                  <a:pt x="157958" y="267970"/>
                </a:lnTo>
                <a:lnTo>
                  <a:pt x="134620" y="267970"/>
                </a:lnTo>
                <a:lnTo>
                  <a:pt x="133096" y="266700"/>
                </a:lnTo>
                <a:lnTo>
                  <a:pt x="131445" y="266700"/>
                </a:lnTo>
                <a:lnTo>
                  <a:pt x="129921" y="265430"/>
                </a:lnTo>
                <a:lnTo>
                  <a:pt x="128650" y="265430"/>
                </a:lnTo>
                <a:lnTo>
                  <a:pt x="127508" y="264160"/>
                </a:lnTo>
                <a:lnTo>
                  <a:pt x="126491" y="261620"/>
                </a:lnTo>
                <a:lnTo>
                  <a:pt x="126364" y="260350"/>
                </a:lnTo>
                <a:lnTo>
                  <a:pt x="126237" y="257810"/>
                </a:lnTo>
                <a:lnTo>
                  <a:pt x="127253" y="255270"/>
                </a:lnTo>
                <a:lnTo>
                  <a:pt x="131445" y="248920"/>
                </a:lnTo>
                <a:lnTo>
                  <a:pt x="171936" y="248920"/>
                </a:lnTo>
                <a:lnTo>
                  <a:pt x="177454" y="242570"/>
                </a:lnTo>
                <a:lnTo>
                  <a:pt x="155066" y="242570"/>
                </a:lnTo>
                <a:lnTo>
                  <a:pt x="150875" y="240030"/>
                </a:lnTo>
                <a:lnTo>
                  <a:pt x="138302" y="233680"/>
                </a:lnTo>
                <a:lnTo>
                  <a:pt x="150367" y="203200"/>
                </a:lnTo>
                <a:lnTo>
                  <a:pt x="183944" y="203200"/>
                </a:lnTo>
                <a:lnTo>
                  <a:pt x="157099" y="187960"/>
                </a:lnTo>
                <a:lnTo>
                  <a:pt x="224154" y="77470"/>
                </a:lnTo>
                <a:lnTo>
                  <a:pt x="257145" y="77470"/>
                </a:lnTo>
                <a:lnTo>
                  <a:pt x="232537" y="63500"/>
                </a:lnTo>
                <a:lnTo>
                  <a:pt x="237108" y="55880"/>
                </a:lnTo>
                <a:lnTo>
                  <a:pt x="217931" y="55880"/>
                </a:lnTo>
                <a:lnTo>
                  <a:pt x="210565" y="52070"/>
                </a:lnTo>
                <a:lnTo>
                  <a:pt x="209041" y="50800"/>
                </a:lnTo>
                <a:close/>
              </a:path>
              <a:path w="302260" h="318769">
                <a:moveTo>
                  <a:pt x="82041" y="274320"/>
                </a:moveTo>
                <a:lnTo>
                  <a:pt x="66293" y="274320"/>
                </a:lnTo>
                <a:lnTo>
                  <a:pt x="64135" y="275590"/>
                </a:lnTo>
                <a:lnTo>
                  <a:pt x="61087" y="278130"/>
                </a:lnTo>
                <a:lnTo>
                  <a:pt x="59436" y="280670"/>
                </a:lnTo>
                <a:lnTo>
                  <a:pt x="56514" y="285750"/>
                </a:lnTo>
                <a:lnTo>
                  <a:pt x="90601" y="285750"/>
                </a:lnTo>
                <a:lnTo>
                  <a:pt x="89535" y="283210"/>
                </a:lnTo>
                <a:lnTo>
                  <a:pt x="88518" y="280670"/>
                </a:lnTo>
                <a:lnTo>
                  <a:pt x="87249" y="279400"/>
                </a:lnTo>
                <a:lnTo>
                  <a:pt x="85598" y="276860"/>
                </a:lnTo>
                <a:lnTo>
                  <a:pt x="82041" y="274320"/>
                </a:lnTo>
                <a:close/>
              </a:path>
              <a:path w="302260" h="318769">
                <a:moveTo>
                  <a:pt x="140715" y="281940"/>
                </a:moveTo>
                <a:lnTo>
                  <a:pt x="127253" y="281940"/>
                </a:lnTo>
                <a:lnTo>
                  <a:pt x="130683" y="283210"/>
                </a:lnTo>
                <a:lnTo>
                  <a:pt x="137287" y="283210"/>
                </a:lnTo>
                <a:lnTo>
                  <a:pt x="140715" y="281940"/>
                </a:lnTo>
                <a:close/>
              </a:path>
              <a:path w="302260" h="318769">
                <a:moveTo>
                  <a:pt x="77470" y="273050"/>
                </a:moveTo>
                <a:lnTo>
                  <a:pt x="70485" y="273050"/>
                </a:lnTo>
                <a:lnTo>
                  <a:pt x="68325" y="274320"/>
                </a:lnTo>
                <a:lnTo>
                  <a:pt x="79883" y="274320"/>
                </a:lnTo>
                <a:lnTo>
                  <a:pt x="77470" y="273050"/>
                </a:lnTo>
                <a:close/>
              </a:path>
              <a:path w="302260" h="318769">
                <a:moveTo>
                  <a:pt x="171936" y="248920"/>
                </a:moveTo>
                <a:lnTo>
                  <a:pt x="131445" y="248920"/>
                </a:lnTo>
                <a:lnTo>
                  <a:pt x="146176" y="256540"/>
                </a:lnTo>
                <a:lnTo>
                  <a:pt x="141986" y="262890"/>
                </a:lnTo>
                <a:lnTo>
                  <a:pt x="140970" y="264160"/>
                </a:lnTo>
                <a:lnTo>
                  <a:pt x="139573" y="265430"/>
                </a:lnTo>
                <a:lnTo>
                  <a:pt x="138049" y="266700"/>
                </a:lnTo>
                <a:lnTo>
                  <a:pt x="136525" y="266700"/>
                </a:lnTo>
                <a:lnTo>
                  <a:pt x="134620" y="267970"/>
                </a:lnTo>
                <a:lnTo>
                  <a:pt x="157958" y="267970"/>
                </a:lnTo>
                <a:lnTo>
                  <a:pt x="164211" y="257810"/>
                </a:lnTo>
                <a:lnTo>
                  <a:pt x="171936" y="248920"/>
                </a:lnTo>
                <a:close/>
              </a:path>
              <a:path w="302260" h="318769">
                <a:moveTo>
                  <a:pt x="183944" y="203200"/>
                </a:moveTo>
                <a:lnTo>
                  <a:pt x="150367" y="203200"/>
                </a:lnTo>
                <a:lnTo>
                  <a:pt x="176784" y="217170"/>
                </a:lnTo>
                <a:lnTo>
                  <a:pt x="155066" y="242570"/>
                </a:lnTo>
                <a:lnTo>
                  <a:pt x="177454" y="242570"/>
                </a:lnTo>
                <a:lnTo>
                  <a:pt x="196214" y="220980"/>
                </a:lnTo>
                <a:lnTo>
                  <a:pt x="206173" y="204470"/>
                </a:lnTo>
                <a:lnTo>
                  <a:pt x="186181" y="204470"/>
                </a:lnTo>
                <a:lnTo>
                  <a:pt x="183944" y="203200"/>
                </a:lnTo>
                <a:close/>
              </a:path>
              <a:path w="302260" h="318769">
                <a:moveTo>
                  <a:pt x="257145" y="77470"/>
                </a:moveTo>
                <a:lnTo>
                  <a:pt x="224154" y="77470"/>
                </a:lnTo>
                <a:lnTo>
                  <a:pt x="253237" y="93980"/>
                </a:lnTo>
                <a:lnTo>
                  <a:pt x="186181" y="204470"/>
                </a:lnTo>
                <a:lnTo>
                  <a:pt x="206173" y="204470"/>
                </a:lnTo>
                <a:lnTo>
                  <a:pt x="268224" y="101600"/>
                </a:lnTo>
                <a:lnTo>
                  <a:pt x="292862" y="101600"/>
                </a:lnTo>
                <a:lnTo>
                  <a:pt x="292353" y="100330"/>
                </a:lnTo>
                <a:lnTo>
                  <a:pt x="287654" y="95250"/>
                </a:lnTo>
                <a:lnTo>
                  <a:pt x="285496" y="93980"/>
                </a:lnTo>
                <a:lnTo>
                  <a:pt x="283463" y="92710"/>
                </a:lnTo>
                <a:lnTo>
                  <a:pt x="276098" y="87630"/>
                </a:lnTo>
                <a:lnTo>
                  <a:pt x="280751" y="80010"/>
                </a:lnTo>
                <a:lnTo>
                  <a:pt x="261620" y="80010"/>
                </a:lnTo>
                <a:lnTo>
                  <a:pt x="257145" y="77470"/>
                </a:lnTo>
                <a:close/>
              </a:path>
              <a:path w="302260" h="318769">
                <a:moveTo>
                  <a:pt x="292862" y="101600"/>
                </a:moveTo>
                <a:lnTo>
                  <a:pt x="268224" y="101600"/>
                </a:lnTo>
                <a:lnTo>
                  <a:pt x="275589" y="105410"/>
                </a:lnTo>
                <a:lnTo>
                  <a:pt x="276860" y="106680"/>
                </a:lnTo>
                <a:lnTo>
                  <a:pt x="277875" y="107950"/>
                </a:lnTo>
                <a:lnTo>
                  <a:pt x="279526" y="110490"/>
                </a:lnTo>
                <a:lnTo>
                  <a:pt x="279780" y="111760"/>
                </a:lnTo>
                <a:lnTo>
                  <a:pt x="279273" y="115570"/>
                </a:lnTo>
                <a:lnTo>
                  <a:pt x="278384" y="116840"/>
                </a:lnTo>
                <a:lnTo>
                  <a:pt x="244093" y="173990"/>
                </a:lnTo>
                <a:lnTo>
                  <a:pt x="243586" y="176530"/>
                </a:lnTo>
                <a:lnTo>
                  <a:pt x="243839" y="179070"/>
                </a:lnTo>
                <a:lnTo>
                  <a:pt x="244348" y="180340"/>
                </a:lnTo>
                <a:lnTo>
                  <a:pt x="245110" y="181610"/>
                </a:lnTo>
                <a:lnTo>
                  <a:pt x="246252" y="182880"/>
                </a:lnTo>
                <a:lnTo>
                  <a:pt x="247776" y="182880"/>
                </a:lnTo>
                <a:lnTo>
                  <a:pt x="249047" y="184150"/>
                </a:lnTo>
                <a:lnTo>
                  <a:pt x="255650" y="184150"/>
                </a:lnTo>
                <a:lnTo>
                  <a:pt x="256921" y="182880"/>
                </a:lnTo>
                <a:lnTo>
                  <a:pt x="258317" y="181610"/>
                </a:lnTo>
                <a:lnTo>
                  <a:pt x="292608" y="124460"/>
                </a:lnTo>
                <a:lnTo>
                  <a:pt x="293877" y="123190"/>
                </a:lnTo>
                <a:lnTo>
                  <a:pt x="295401" y="118110"/>
                </a:lnTo>
                <a:lnTo>
                  <a:pt x="296037" y="115570"/>
                </a:lnTo>
                <a:lnTo>
                  <a:pt x="295910" y="110490"/>
                </a:lnTo>
                <a:lnTo>
                  <a:pt x="295783" y="109220"/>
                </a:lnTo>
                <a:lnTo>
                  <a:pt x="295148" y="106680"/>
                </a:lnTo>
                <a:lnTo>
                  <a:pt x="294386" y="104140"/>
                </a:lnTo>
                <a:lnTo>
                  <a:pt x="293370" y="102870"/>
                </a:lnTo>
                <a:lnTo>
                  <a:pt x="292862" y="101600"/>
                </a:lnTo>
                <a:close/>
              </a:path>
              <a:path w="302260" h="318769">
                <a:moveTo>
                  <a:pt x="298323" y="35560"/>
                </a:moveTo>
                <a:lnTo>
                  <a:pt x="249300" y="35560"/>
                </a:lnTo>
                <a:lnTo>
                  <a:pt x="278384" y="52070"/>
                </a:lnTo>
                <a:lnTo>
                  <a:pt x="261620" y="80010"/>
                </a:lnTo>
                <a:lnTo>
                  <a:pt x="280751" y="80010"/>
                </a:lnTo>
                <a:lnTo>
                  <a:pt x="297814" y="52070"/>
                </a:lnTo>
                <a:lnTo>
                  <a:pt x="298323" y="49530"/>
                </a:lnTo>
                <a:lnTo>
                  <a:pt x="298068" y="48260"/>
                </a:lnTo>
                <a:lnTo>
                  <a:pt x="297306" y="45720"/>
                </a:lnTo>
                <a:lnTo>
                  <a:pt x="296545" y="44450"/>
                </a:lnTo>
                <a:lnTo>
                  <a:pt x="295401" y="43180"/>
                </a:lnTo>
                <a:lnTo>
                  <a:pt x="294131" y="43180"/>
                </a:lnTo>
                <a:lnTo>
                  <a:pt x="298323" y="35560"/>
                </a:lnTo>
                <a:close/>
              </a:path>
              <a:path w="302260" h="318769">
                <a:moveTo>
                  <a:pt x="249047" y="17780"/>
                </a:moveTo>
                <a:lnTo>
                  <a:pt x="242824" y="17780"/>
                </a:lnTo>
                <a:lnTo>
                  <a:pt x="241300" y="19050"/>
                </a:lnTo>
                <a:lnTo>
                  <a:pt x="240156" y="20320"/>
                </a:lnTo>
                <a:lnTo>
                  <a:pt x="239140" y="21590"/>
                </a:lnTo>
                <a:lnTo>
                  <a:pt x="217931" y="55880"/>
                </a:lnTo>
                <a:lnTo>
                  <a:pt x="237108" y="55880"/>
                </a:lnTo>
                <a:lnTo>
                  <a:pt x="249300" y="35560"/>
                </a:lnTo>
                <a:lnTo>
                  <a:pt x="298323" y="35560"/>
                </a:lnTo>
                <a:lnTo>
                  <a:pt x="298830" y="34290"/>
                </a:lnTo>
                <a:lnTo>
                  <a:pt x="279780" y="34290"/>
                </a:lnTo>
                <a:lnTo>
                  <a:pt x="265049" y="26670"/>
                </a:lnTo>
                <a:lnTo>
                  <a:pt x="269239" y="19050"/>
                </a:lnTo>
                <a:lnTo>
                  <a:pt x="250698" y="19050"/>
                </a:lnTo>
                <a:lnTo>
                  <a:pt x="249047" y="17780"/>
                </a:lnTo>
                <a:close/>
              </a:path>
              <a:path w="302260" h="318769">
                <a:moveTo>
                  <a:pt x="300227" y="15240"/>
                </a:moveTo>
                <a:lnTo>
                  <a:pt x="276098" y="15240"/>
                </a:lnTo>
                <a:lnTo>
                  <a:pt x="279273" y="16510"/>
                </a:lnTo>
                <a:lnTo>
                  <a:pt x="280797" y="16510"/>
                </a:lnTo>
                <a:lnTo>
                  <a:pt x="282066" y="17780"/>
                </a:lnTo>
                <a:lnTo>
                  <a:pt x="283210" y="19050"/>
                </a:lnTo>
                <a:lnTo>
                  <a:pt x="284734" y="21590"/>
                </a:lnTo>
                <a:lnTo>
                  <a:pt x="284988" y="22860"/>
                </a:lnTo>
                <a:lnTo>
                  <a:pt x="283972" y="27940"/>
                </a:lnTo>
                <a:lnTo>
                  <a:pt x="279780" y="34290"/>
                </a:lnTo>
                <a:lnTo>
                  <a:pt x="298830" y="34290"/>
                </a:lnTo>
                <a:lnTo>
                  <a:pt x="299338" y="33020"/>
                </a:lnTo>
                <a:lnTo>
                  <a:pt x="300481" y="31750"/>
                </a:lnTo>
                <a:lnTo>
                  <a:pt x="301243" y="29210"/>
                </a:lnTo>
                <a:lnTo>
                  <a:pt x="301751" y="24130"/>
                </a:lnTo>
                <a:lnTo>
                  <a:pt x="301625" y="20320"/>
                </a:lnTo>
                <a:lnTo>
                  <a:pt x="301498" y="19050"/>
                </a:lnTo>
                <a:lnTo>
                  <a:pt x="300736" y="16510"/>
                </a:lnTo>
                <a:lnTo>
                  <a:pt x="300227" y="15240"/>
                </a:lnTo>
                <a:close/>
              </a:path>
              <a:path w="302260" h="318769">
                <a:moveTo>
                  <a:pt x="286765" y="1270"/>
                </a:moveTo>
                <a:lnTo>
                  <a:pt x="265302" y="1270"/>
                </a:lnTo>
                <a:lnTo>
                  <a:pt x="263271" y="3810"/>
                </a:lnTo>
                <a:lnTo>
                  <a:pt x="261112" y="3810"/>
                </a:lnTo>
                <a:lnTo>
                  <a:pt x="259334" y="6350"/>
                </a:lnTo>
                <a:lnTo>
                  <a:pt x="257683" y="7620"/>
                </a:lnTo>
                <a:lnTo>
                  <a:pt x="256159" y="8890"/>
                </a:lnTo>
                <a:lnTo>
                  <a:pt x="254888" y="11430"/>
                </a:lnTo>
                <a:lnTo>
                  <a:pt x="250698" y="19050"/>
                </a:lnTo>
                <a:lnTo>
                  <a:pt x="269239" y="19050"/>
                </a:lnTo>
                <a:lnTo>
                  <a:pt x="270255" y="17780"/>
                </a:lnTo>
                <a:lnTo>
                  <a:pt x="271399" y="16510"/>
                </a:lnTo>
                <a:lnTo>
                  <a:pt x="272668" y="16510"/>
                </a:lnTo>
                <a:lnTo>
                  <a:pt x="274192" y="15240"/>
                </a:lnTo>
                <a:lnTo>
                  <a:pt x="300227" y="15240"/>
                </a:lnTo>
                <a:lnTo>
                  <a:pt x="299085" y="12700"/>
                </a:lnTo>
                <a:lnTo>
                  <a:pt x="297814" y="10160"/>
                </a:lnTo>
                <a:lnTo>
                  <a:pt x="296545" y="8890"/>
                </a:lnTo>
                <a:lnTo>
                  <a:pt x="294893" y="7620"/>
                </a:lnTo>
                <a:lnTo>
                  <a:pt x="293115" y="5080"/>
                </a:lnTo>
                <a:lnTo>
                  <a:pt x="291211" y="3810"/>
                </a:lnTo>
                <a:lnTo>
                  <a:pt x="289178" y="2540"/>
                </a:lnTo>
                <a:lnTo>
                  <a:pt x="286765" y="1270"/>
                </a:lnTo>
                <a:close/>
              </a:path>
              <a:path w="302260" h="318769">
                <a:moveTo>
                  <a:pt x="282066" y="0"/>
                </a:moveTo>
                <a:lnTo>
                  <a:pt x="270001" y="0"/>
                </a:lnTo>
                <a:lnTo>
                  <a:pt x="267715" y="1270"/>
                </a:lnTo>
                <a:lnTo>
                  <a:pt x="284479" y="1270"/>
                </a:lnTo>
                <a:lnTo>
                  <a:pt x="282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05984" y="1932432"/>
            <a:ext cx="143255" cy="134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248655" y="1670304"/>
            <a:ext cx="234950" cy="45720"/>
          </a:xfrm>
          <a:custGeom>
            <a:avLst/>
            <a:gdLst/>
            <a:ahLst/>
            <a:cxnLst/>
            <a:rect l="l" t="t" r="r" b="b"/>
            <a:pathLst>
              <a:path w="234950" h="45719">
                <a:moveTo>
                  <a:pt x="226314" y="0"/>
                </a:moveTo>
                <a:lnTo>
                  <a:pt x="8382" y="0"/>
                </a:lnTo>
                <a:lnTo>
                  <a:pt x="6604" y="254"/>
                </a:lnTo>
                <a:lnTo>
                  <a:pt x="0" y="7620"/>
                </a:lnTo>
                <a:lnTo>
                  <a:pt x="0" y="38100"/>
                </a:lnTo>
                <a:lnTo>
                  <a:pt x="6604" y="45720"/>
                </a:lnTo>
                <a:lnTo>
                  <a:pt x="227838" y="45720"/>
                </a:lnTo>
                <a:lnTo>
                  <a:pt x="234696" y="38100"/>
                </a:lnTo>
                <a:lnTo>
                  <a:pt x="234442" y="36703"/>
                </a:lnTo>
                <a:lnTo>
                  <a:pt x="233934" y="35179"/>
                </a:lnTo>
                <a:lnTo>
                  <a:pt x="233172" y="33782"/>
                </a:lnTo>
                <a:lnTo>
                  <a:pt x="232029" y="32893"/>
                </a:lnTo>
                <a:lnTo>
                  <a:pt x="231013" y="31876"/>
                </a:lnTo>
                <a:lnTo>
                  <a:pt x="229489" y="31242"/>
                </a:lnTo>
                <a:lnTo>
                  <a:pt x="227838" y="30734"/>
                </a:lnTo>
                <a:lnTo>
                  <a:pt x="226314" y="30480"/>
                </a:lnTo>
                <a:lnTo>
                  <a:pt x="16764" y="30480"/>
                </a:lnTo>
                <a:lnTo>
                  <a:pt x="16764" y="15240"/>
                </a:lnTo>
                <a:lnTo>
                  <a:pt x="227838" y="15240"/>
                </a:lnTo>
                <a:lnTo>
                  <a:pt x="229489" y="14732"/>
                </a:lnTo>
                <a:lnTo>
                  <a:pt x="234696" y="7620"/>
                </a:lnTo>
                <a:lnTo>
                  <a:pt x="234442" y="6223"/>
                </a:lnTo>
                <a:lnTo>
                  <a:pt x="233934" y="4699"/>
                </a:lnTo>
                <a:lnTo>
                  <a:pt x="233172" y="3301"/>
                </a:lnTo>
                <a:lnTo>
                  <a:pt x="232029" y="2412"/>
                </a:lnTo>
                <a:lnTo>
                  <a:pt x="231013" y="1397"/>
                </a:lnTo>
                <a:lnTo>
                  <a:pt x="229489" y="762"/>
                </a:lnTo>
                <a:lnTo>
                  <a:pt x="227838" y="254"/>
                </a:lnTo>
                <a:lnTo>
                  <a:pt x="2263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73040" y="1734311"/>
            <a:ext cx="186055" cy="15240"/>
          </a:xfrm>
          <a:custGeom>
            <a:avLst/>
            <a:gdLst/>
            <a:ahLst/>
            <a:cxnLst/>
            <a:rect l="l" t="t" r="r" b="b"/>
            <a:pathLst>
              <a:path w="186054" h="15239">
                <a:moveTo>
                  <a:pt x="177419" y="0"/>
                </a:moveTo>
                <a:lnTo>
                  <a:pt x="8509" y="0"/>
                </a:lnTo>
                <a:lnTo>
                  <a:pt x="6604" y="253"/>
                </a:lnTo>
                <a:lnTo>
                  <a:pt x="0" y="7620"/>
                </a:lnTo>
                <a:lnTo>
                  <a:pt x="254" y="9271"/>
                </a:lnTo>
                <a:lnTo>
                  <a:pt x="6604" y="15239"/>
                </a:lnTo>
                <a:lnTo>
                  <a:pt x="179070" y="15239"/>
                </a:lnTo>
                <a:lnTo>
                  <a:pt x="185927" y="7620"/>
                </a:lnTo>
                <a:lnTo>
                  <a:pt x="185674" y="6223"/>
                </a:lnTo>
                <a:lnTo>
                  <a:pt x="185165" y="4699"/>
                </a:lnTo>
                <a:lnTo>
                  <a:pt x="184404" y="3301"/>
                </a:lnTo>
                <a:lnTo>
                  <a:pt x="183261" y="2412"/>
                </a:lnTo>
                <a:lnTo>
                  <a:pt x="182245" y="1397"/>
                </a:lnTo>
                <a:lnTo>
                  <a:pt x="180594" y="762"/>
                </a:lnTo>
                <a:lnTo>
                  <a:pt x="179070" y="253"/>
                </a:lnTo>
                <a:lnTo>
                  <a:pt x="177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06567" y="1796795"/>
            <a:ext cx="201295" cy="0"/>
          </a:xfrm>
          <a:custGeom>
            <a:avLst/>
            <a:gdLst/>
            <a:ahLst/>
            <a:cxnLst/>
            <a:rect l="l" t="t" r="r" b="b"/>
            <a:pathLst>
              <a:path w="201295" h="0">
                <a:moveTo>
                  <a:pt x="0" y="0"/>
                </a:moveTo>
                <a:lnTo>
                  <a:pt x="20116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230367" y="1837944"/>
            <a:ext cx="186055" cy="15240"/>
          </a:xfrm>
          <a:custGeom>
            <a:avLst/>
            <a:gdLst/>
            <a:ahLst/>
            <a:cxnLst/>
            <a:rect l="l" t="t" r="r" b="b"/>
            <a:pathLst>
              <a:path w="186054" h="15239">
                <a:moveTo>
                  <a:pt x="177419" y="0"/>
                </a:moveTo>
                <a:lnTo>
                  <a:pt x="8509" y="0"/>
                </a:lnTo>
                <a:lnTo>
                  <a:pt x="6858" y="253"/>
                </a:lnTo>
                <a:lnTo>
                  <a:pt x="0" y="7619"/>
                </a:lnTo>
                <a:lnTo>
                  <a:pt x="254" y="9270"/>
                </a:lnTo>
                <a:lnTo>
                  <a:pt x="6858" y="15239"/>
                </a:lnTo>
                <a:lnTo>
                  <a:pt x="179070" y="15239"/>
                </a:lnTo>
                <a:lnTo>
                  <a:pt x="185928" y="7619"/>
                </a:lnTo>
                <a:lnTo>
                  <a:pt x="185674" y="6222"/>
                </a:lnTo>
                <a:lnTo>
                  <a:pt x="185166" y="4698"/>
                </a:lnTo>
                <a:lnTo>
                  <a:pt x="184404" y="3301"/>
                </a:lnTo>
                <a:lnTo>
                  <a:pt x="183261" y="2412"/>
                </a:lnTo>
                <a:lnTo>
                  <a:pt x="182245" y="1396"/>
                </a:lnTo>
                <a:lnTo>
                  <a:pt x="180594" y="761"/>
                </a:lnTo>
                <a:lnTo>
                  <a:pt x="179070" y="253"/>
                </a:lnTo>
                <a:lnTo>
                  <a:pt x="177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31535" y="1837944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67690" y="0"/>
                </a:moveTo>
                <a:lnTo>
                  <a:pt x="8509" y="0"/>
                </a:lnTo>
                <a:lnTo>
                  <a:pt x="6603" y="253"/>
                </a:lnTo>
                <a:lnTo>
                  <a:pt x="0" y="6222"/>
                </a:lnTo>
                <a:lnTo>
                  <a:pt x="0" y="9270"/>
                </a:lnTo>
                <a:lnTo>
                  <a:pt x="6603" y="15239"/>
                </a:lnTo>
                <a:lnTo>
                  <a:pt x="69341" y="15239"/>
                </a:lnTo>
                <a:lnTo>
                  <a:pt x="76200" y="7619"/>
                </a:lnTo>
                <a:lnTo>
                  <a:pt x="75946" y="6222"/>
                </a:lnTo>
                <a:lnTo>
                  <a:pt x="75437" y="4698"/>
                </a:lnTo>
                <a:lnTo>
                  <a:pt x="74549" y="3301"/>
                </a:lnTo>
                <a:lnTo>
                  <a:pt x="73533" y="2412"/>
                </a:lnTo>
                <a:lnTo>
                  <a:pt x="72516" y="1396"/>
                </a:lnTo>
                <a:lnTo>
                  <a:pt x="70865" y="761"/>
                </a:lnTo>
                <a:lnTo>
                  <a:pt x="69341" y="253"/>
                </a:lnTo>
                <a:lnTo>
                  <a:pt x="6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30367" y="1877567"/>
            <a:ext cx="100965" cy="15240"/>
          </a:xfrm>
          <a:custGeom>
            <a:avLst/>
            <a:gdLst/>
            <a:ahLst/>
            <a:cxnLst/>
            <a:rect l="l" t="t" r="r" b="b"/>
            <a:pathLst>
              <a:path w="100964" h="15239">
                <a:moveTo>
                  <a:pt x="92202" y="0"/>
                </a:moveTo>
                <a:lnTo>
                  <a:pt x="8382" y="0"/>
                </a:lnTo>
                <a:lnTo>
                  <a:pt x="6858" y="254"/>
                </a:lnTo>
                <a:lnTo>
                  <a:pt x="0" y="7620"/>
                </a:lnTo>
                <a:lnTo>
                  <a:pt x="254" y="9271"/>
                </a:lnTo>
                <a:lnTo>
                  <a:pt x="8382" y="15240"/>
                </a:lnTo>
                <a:lnTo>
                  <a:pt x="92202" y="15240"/>
                </a:lnTo>
                <a:lnTo>
                  <a:pt x="100584" y="7620"/>
                </a:lnTo>
                <a:lnTo>
                  <a:pt x="100330" y="6223"/>
                </a:lnTo>
                <a:lnTo>
                  <a:pt x="922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349240" y="1877567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67690" y="0"/>
                </a:moveTo>
                <a:lnTo>
                  <a:pt x="8509" y="0"/>
                </a:lnTo>
                <a:lnTo>
                  <a:pt x="6604" y="254"/>
                </a:lnTo>
                <a:lnTo>
                  <a:pt x="0" y="7620"/>
                </a:lnTo>
                <a:lnTo>
                  <a:pt x="254" y="9271"/>
                </a:lnTo>
                <a:lnTo>
                  <a:pt x="8509" y="15240"/>
                </a:lnTo>
                <a:lnTo>
                  <a:pt x="67690" y="15240"/>
                </a:lnTo>
                <a:lnTo>
                  <a:pt x="76200" y="7620"/>
                </a:lnTo>
                <a:lnTo>
                  <a:pt x="75946" y="6223"/>
                </a:lnTo>
                <a:lnTo>
                  <a:pt x="75437" y="4699"/>
                </a:lnTo>
                <a:lnTo>
                  <a:pt x="74549" y="3302"/>
                </a:lnTo>
                <a:lnTo>
                  <a:pt x="73533" y="2412"/>
                </a:lnTo>
                <a:lnTo>
                  <a:pt x="72517" y="1397"/>
                </a:lnTo>
                <a:lnTo>
                  <a:pt x="70865" y="762"/>
                </a:lnTo>
                <a:lnTo>
                  <a:pt x="69342" y="254"/>
                </a:lnTo>
                <a:lnTo>
                  <a:pt x="6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172568" y="1621536"/>
            <a:ext cx="387350" cy="478790"/>
          </a:xfrm>
          <a:custGeom>
            <a:avLst/>
            <a:gdLst/>
            <a:ahLst/>
            <a:cxnLst/>
            <a:rect l="l" t="t" r="r" b="b"/>
            <a:pathLst>
              <a:path w="387350" h="478789">
                <a:moveTo>
                  <a:pt x="361710" y="0"/>
                </a:moveTo>
                <a:lnTo>
                  <a:pt x="25160" y="0"/>
                </a:lnTo>
                <a:lnTo>
                  <a:pt x="20080" y="508"/>
                </a:lnTo>
                <a:lnTo>
                  <a:pt x="2046" y="14731"/>
                </a:lnTo>
                <a:lnTo>
                  <a:pt x="903" y="16890"/>
                </a:lnTo>
                <a:lnTo>
                  <a:pt x="0" y="20954"/>
                </a:lnTo>
                <a:lnTo>
                  <a:pt x="0" y="457580"/>
                </a:lnTo>
                <a:lnTo>
                  <a:pt x="395" y="459359"/>
                </a:lnTo>
                <a:lnTo>
                  <a:pt x="903" y="461899"/>
                </a:lnTo>
                <a:lnTo>
                  <a:pt x="2046" y="463803"/>
                </a:lnTo>
                <a:lnTo>
                  <a:pt x="3062" y="466089"/>
                </a:lnTo>
                <a:lnTo>
                  <a:pt x="4078" y="468122"/>
                </a:lnTo>
                <a:lnTo>
                  <a:pt x="5729" y="469773"/>
                </a:lnTo>
                <a:lnTo>
                  <a:pt x="7253" y="471550"/>
                </a:lnTo>
                <a:lnTo>
                  <a:pt x="9031" y="473075"/>
                </a:lnTo>
                <a:lnTo>
                  <a:pt x="10936" y="474599"/>
                </a:lnTo>
                <a:lnTo>
                  <a:pt x="13095" y="475488"/>
                </a:lnTo>
                <a:lnTo>
                  <a:pt x="15381" y="476503"/>
                </a:lnTo>
                <a:lnTo>
                  <a:pt x="17540" y="477519"/>
                </a:lnTo>
                <a:lnTo>
                  <a:pt x="20080" y="478027"/>
                </a:lnTo>
                <a:lnTo>
                  <a:pt x="25160" y="478536"/>
                </a:lnTo>
                <a:lnTo>
                  <a:pt x="361710" y="478536"/>
                </a:lnTo>
                <a:lnTo>
                  <a:pt x="384824" y="463803"/>
                </a:lnTo>
                <a:lnTo>
                  <a:pt x="385416" y="462534"/>
                </a:lnTo>
                <a:lnTo>
                  <a:pt x="25160" y="462534"/>
                </a:lnTo>
                <a:lnTo>
                  <a:pt x="23509" y="462279"/>
                </a:lnTo>
                <a:lnTo>
                  <a:pt x="16778" y="454660"/>
                </a:lnTo>
                <a:lnTo>
                  <a:pt x="16778" y="23875"/>
                </a:lnTo>
                <a:lnTo>
                  <a:pt x="25160" y="16001"/>
                </a:lnTo>
                <a:lnTo>
                  <a:pt x="385347" y="16001"/>
                </a:lnTo>
                <a:lnTo>
                  <a:pt x="384824" y="14731"/>
                </a:lnTo>
                <a:lnTo>
                  <a:pt x="369076" y="1269"/>
                </a:lnTo>
                <a:lnTo>
                  <a:pt x="366790" y="508"/>
                </a:lnTo>
                <a:lnTo>
                  <a:pt x="361710" y="0"/>
                </a:lnTo>
                <a:close/>
              </a:path>
              <a:path w="387350" h="478789">
                <a:moveTo>
                  <a:pt x="378601" y="366902"/>
                </a:moveTo>
                <a:lnTo>
                  <a:pt x="376696" y="367156"/>
                </a:lnTo>
                <a:lnTo>
                  <a:pt x="375172" y="367664"/>
                </a:lnTo>
                <a:lnTo>
                  <a:pt x="373775" y="368426"/>
                </a:lnTo>
                <a:lnTo>
                  <a:pt x="372505" y="369062"/>
                </a:lnTo>
                <a:lnTo>
                  <a:pt x="371489" y="370331"/>
                </a:lnTo>
                <a:lnTo>
                  <a:pt x="370727" y="371855"/>
                </a:lnTo>
                <a:lnTo>
                  <a:pt x="370092" y="373379"/>
                </a:lnTo>
                <a:lnTo>
                  <a:pt x="370092" y="454660"/>
                </a:lnTo>
                <a:lnTo>
                  <a:pt x="369838" y="456056"/>
                </a:lnTo>
                <a:lnTo>
                  <a:pt x="361710" y="462534"/>
                </a:lnTo>
                <a:lnTo>
                  <a:pt x="385416" y="462534"/>
                </a:lnTo>
                <a:lnTo>
                  <a:pt x="385713" y="461899"/>
                </a:lnTo>
                <a:lnTo>
                  <a:pt x="386475" y="459359"/>
                </a:lnTo>
                <a:lnTo>
                  <a:pt x="386983" y="454660"/>
                </a:lnTo>
                <a:lnTo>
                  <a:pt x="386983" y="374903"/>
                </a:lnTo>
                <a:lnTo>
                  <a:pt x="380125" y="367156"/>
                </a:lnTo>
                <a:lnTo>
                  <a:pt x="378601" y="366902"/>
                </a:lnTo>
                <a:close/>
              </a:path>
              <a:path w="387350" h="478789">
                <a:moveTo>
                  <a:pt x="385347" y="16001"/>
                </a:moveTo>
                <a:lnTo>
                  <a:pt x="361710" y="16001"/>
                </a:lnTo>
                <a:lnTo>
                  <a:pt x="363361" y="16255"/>
                </a:lnTo>
                <a:lnTo>
                  <a:pt x="364885" y="16637"/>
                </a:lnTo>
                <a:lnTo>
                  <a:pt x="370092" y="23875"/>
                </a:lnTo>
                <a:lnTo>
                  <a:pt x="370092" y="175513"/>
                </a:lnTo>
                <a:lnTo>
                  <a:pt x="370727" y="176911"/>
                </a:lnTo>
                <a:lnTo>
                  <a:pt x="376696" y="181737"/>
                </a:lnTo>
                <a:lnTo>
                  <a:pt x="380125" y="181737"/>
                </a:lnTo>
                <a:lnTo>
                  <a:pt x="386983" y="173736"/>
                </a:lnTo>
                <a:lnTo>
                  <a:pt x="386983" y="23875"/>
                </a:lnTo>
                <a:lnTo>
                  <a:pt x="386475" y="19176"/>
                </a:lnTo>
                <a:lnTo>
                  <a:pt x="385713" y="16890"/>
                </a:lnTo>
                <a:lnTo>
                  <a:pt x="385347" y="16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ВРЕМЕННЫЙ </a:t>
            </a:r>
            <a:r>
              <a:rPr dirty="0" spc="-5"/>
              <a:t>СТАНДАРТ ОСНАЩЕНИЯ МЕДИЦИНСКОЙ ОРГАНИЗАЦИИ</a:t>
            </a:r>
            <a:r>
              <a:rPr dirty="0" spc="-15"/>
              <a:t> </a:t>
            </a:r>
            <a:r>
              <a:rPr dirty="0" spc="-10"/>
              <a:t>ДЛЯ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55"/>
              <a:t> </a:t>
            </a:r>
            <a:r>
              <a:rPr dirty="0" spc="-10"/>
              <a:t>COVID-19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181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30"/>
              </a:spcBef>
            </a:pPr>
            <a:fld id="{81D60167-4931-47E6-BA6A-407CBD079E47}" type="slidenum">
              <a:rPr dirty="0"/>
              <a:t>51</a:t>
            </a:fld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ВРЕМЕННЫЙ </a:t>
            </a:r>
            <a:r>
              <a:rPr dirty="0" spc="-5"/>
              <a:t>СТАНДАРТ ОСНАЩЕНИЯ МЕДИЦИНСКОЙ ОРГАНИЗАЦИИ</a:t>
            </a:r>
            <a:r>
              <a:rPr dirty="0" spc="-15"/>
              <a:t> </a:t>
            </a:r>
            <a:r>
              <a:rPr dirty="0" spc="-10"/>
              <a:t>ДЛЯ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55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56859" y="1415922"/>
            <a:ext cx="5588000" cy="4807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4577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Необходимо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выделить отдельные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корпуса 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и/или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отдельные больницы,</a:t>
            </a:r>
            <a:r>
              <a:rPr dirty="0" sz="1800" spc="1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которые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используется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только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для лечения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пациентов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</a:t>
            </a:r>
            <a:r>
              <a:rPr dirty="0" sz="1800" spc="-2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750">
              <a:latin typeface="Tahoma"/>
              <a:cs typeface="Tahoma"/>
            </a:endParaRPr>
          </a:p>
          <a:p>
            <a:pPr marL="473075" indent="-287020">
              <a:lnSpc>
                <a:spcPct val="100000"/>
              </a:lnSpc>
              <a:spcBef>
                <a:spcPts val="5"/>
              </a:spcBef>
              <a:buFont typeface="Tahoma"/>
              <a:buChar char="●"/>
              <a:tabLst>
                <a:tab pos="473075" algn="l"/>
                <a:tab pos="473709" algn="l"/>
              </a:tabLst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При отсутствии возможности</a:t>
            </a:r>
            <a:r>
              <a:rPr dirty="0" sz="1600" spc="-7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выделения</a:t>
            </a:r>
            <a:endParaRPr sz="1600">
              <a:latin typeface="Tahoma"/>
              <a:cs typeface="Tahoma"/>
            </a:endParaRPr>
          </a:p>
          <a:p>
            <a:pPr marL="473075" marR="83820">
              <a:lnSpc>
                <a:spcPct val="100000"/>
              </a:lnSpc>
            </a:pP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отдельно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стоящего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корпуса </a:t>
            </a:r>
            <a:r>
              <a:rPr dirty="0" sz="1600">
                <a:latin typeface="Tahoma"/>
                <a:cs typeface="Tahoma"/>
              </a:rPr>
              <a:t>и/или больницы, 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допускается </a:t>
            </a:r>
            <a:r>
              <a:rPr dirty="0" sz="1600">
                <a:latin typeface="Tahoma"/>
                <a:cs typeface="Tahoma"/>
              </a:rPr>
              <a:t>возможность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организации работы  отделения в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больничном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корпусе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при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наличии 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отделения с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отдельным входом</a:t>
            </a:r>
            <a:r>
              <a:rPr dirty="0" sz="1600" spc="5">
                <a:latin typeface="Tahoma"/>
                <a:cs typeface="Tahoma"/>
              </a:rPr>
              <a:t>, </a:t>
            </a:r>
            <a:r>
              <a:rPr dirty="0" sz="1600">
                <a:latin typeface="Tahoma"/>
                <a:cs typeface="Tahoma"/>
              </a:rPr>
              <a:t>изолированным  </a:t>
            </a:r>
            <a:r>
              <a:rPr dirty="0" sz="1600" spc="-5">
                <a:latin typeface="Tahoma"/>
                <a:cs typeface="Tahoma"/>
              </a:rPr>
              <a:t>от </a:t>
            </a:r>
            <a:r>
              <a:rPr dirty="0" sz="1600">
                <a:latin typeface="Tahoma"/>
                <a:cs typeface="Tahoma"/>
              </a:rPr>
              <a:t>других помещений, с соблюдением требований  </a:t>
            </a:r>
            <a:r>
              <a:rPr dirty="0" sz="1600" spc="-5">
                <a:latin typeface="Tahoma"/>
                <a:cs typeface="Tahoma"/>
              </a:rPr>
              <a:t>эпидемиологической</a:t>
            </a:r>
            <a:r>
              <a:rPr dirty="0" sz="1600" spc="-2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безопасности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ahoma"/>
              <a:cs typeface="Tahoma"/>
            </a:endParaRPr>
          </a:p>
          <a:p>
            <a:pPr algn="just" marL="473075" marR="335915" indent="-287020">
              <a:lnSpc>
                <a:spcPct val="100000"/>
              </a:lnSpc>
              <a:buFont typeface="Tahoma"/>
              <a:buChar char="●"/>
              <a:tabLst>
                <a:tab pos="473709" algn="l"/>
              </a:tabLst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При отсутствии системы централизованного 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снабжения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медицинскими газами </a:t>
            </a: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 spc="-5">
                <a:latin typeface="Tahoma"/>
                <a:cs typeface="Tahoma"/>
              </a:rPr>
              <a:t>вакуумом </a:t>
            </a:r>
            <a:r>
              <a:rPr dirty="0" sz="1600" spc="-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койки анестезиологии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и</a:t>
            </a:r>
            <a:r>
              <a:rPr dirty="0" sz="1600" spc="-11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реанимации</a:t>
            </a:r>
            <a:endParaRPr sz="1600">
              <a:latin typeface="Tahoma"/>
              <a:cs typeface="Tahoma"/>
            </a:endParaRPr>
          </a:p>
          <a:p>
            <a:pPr marL="473075">
              <a:lnSpc>
                <a:spcPct val="100000"/>
              </a:lnSpc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оснащаются концентраторами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кислорода</a:t>
            </a:r>
            <a:r>
              <a:rPr dirty="0" sz="1600" spc="-4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</a:t>
            </a:r>
            <a:endParaRPr sz="1600">
              <a:latin typeface="Tahoma"/>
              <a:cs typeface="Tahoma"/>
            </a:endParaRPr>
          </a:p>
          <a:p>
            <a:pPr marL="473075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функцией </a:t>
            </a:r>
            <a:r>
              <a:rPr dirty="0" sz="1600" spc="-5">
                <a:latin typeface="Tahoma"/>
                <a:cs typeface="Tahoma"/>
              </a:rPr>
              <a:t>сжатого воздуха </a:t>
            </a: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 spc="-5">
                <a:latin typeface="Tahoma"/>
                <a:cs typeface="Tahoma"/>
              </a:rPr>
              <a:t>вакуума </a:t>
            </a:r>
            <a:r>
              <a:rPr dirty="0" sz="1600">
                <a:latin typeface="Tahoma"/>
                <a:cs typeface="Tahoma"/>
              </a:rPr>
              <a:t>из </a:t>
            </a:r>
            <a:r>
              <a:rPr dirty="0" sz="1600" spc="-5">
                <a:latin typeface="Tahoma"/>
                <a:cs typeface="Tahoma"/>
              </a:rPr>
              <a:t>расчета</a:t>
            </a:r>
            <a:r>
              <a:rPr dirty="0" sz="1600" spc="-3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одна</a:t>
            </a:r>
            <a:endParaRPr sz="1600">
              <a:latin typeface="Tahoma"/>
              <a:cs typeface="Tahoma"/>
            </a:endParaRPr>
          </a:p>
          <a:p>
            <a:pPr marL="473075">
              <a:lnSpc>
                <a:spcPct val="100000"/>
              </a:lnSpc>
              <a:spcBef>
                <a:spcPts val="5"/>
              </a:spcBef>
            </a:pPr>
            <a:r>
              <a:rPr dirty="0" sz="1600" spc="-5">
                <a:latin typeface="Tahoma"/>
                <a:cs typeface="Tahoma"/>
              </a:rPr>
              <a:t>установка </a:t>
            </a:r>
            <a:r>
              <a:rPr dirty="0" sz="1600">
                <a:latin typeface="Tahoma"/>
                <a:cs typeface="Tahoma"/>
              </a:rPr>
              <a:t>не более </a:t>
            </a:r>
            <a:r>
              <a:rPr dirty="0" sz="1600" spc="-5">
                <a:latin typeface="Tahoma"/>
                <a:cs typeface="Tahoma"/>
              </a:rPr>
              <a:t>чем </a:t>
            </a:r>
            <a:r>
              <a:rPr dirty="0" sz="1600">
                <a:latin typeface="Tahoma"/>
                <a:cs typeface="Tahoma"/>
              </a:rPr>
              <a:t>на 2</a:t>
            </a:r>
            <a:r>
              <a:rPr dirty="0" sz="1600" spc="-6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койки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33727"/>
            <a:ext cx="5239512" cy="5224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52</a:t>
            </a:fld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ВРЕМЕННЫЙ </a:t>
            </a:r>
            <a:r>
              <a:rPr dirty="0" spc="-5"/>
              <a:t>СТАНДАРТ ОСНАЩЕНИЯ МЕДИЦИНСКОЙ ОРГАНИЗАЦИИ</a:t>
            </a:r>
            <a:r>
              <a:rPr dirty="0" spc="-15"/>
              <a:t> </a:t>
            </a:r>
            <a:r>
              <a:rPr dirty="0" spc="-10"/>
              <a:t>ДЛЯ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55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56859" y="1917319"/>
            <a:ext cx="5620385" cy="4062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6002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Количество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коек, которые нужно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развернуть  для лечения COVID-19,</a:t>
            </a:r>
            <a:r>
              <a:rPr dirty="0" sz="1800" spc="-4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рассчитывается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>
              <a:latin typeface="Tahoma"/>
              <a:cs typeface="Tahoma"/>
            </a:endParaRPr>
          </a:p>
          <a:p>
            <a:pPr marL="473075" marR="64135" indent="-28702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Tahoma"/>
              <a:buChar char="●"/>
              <a:tabLst>
                <a:tab pos="473075" algn="l"/>
                <a:tab pos="473709" algn="l"/>
              </a:tabLst>
            </a:pPr>
            <a:r>
              <a:rPr dirty="0" sz="1600" b="1">
                <a:latin typeface="Tahoma"/>
                <a:cs typeface="Tahoma"/>
              </a:rPr>
              <a:t>Москва, </a:t>
            </a:r>
            <a:r>
              <a:rPr dirty="0" sz="1600" spc="-5" b="1">
                <a:latin typeface="Tahoma"/>
                <a:cs typeface="Tahoma"/>
              </a:rPr>
              <a:t>Московская </a:t>
            </a:r>
            <a:r>
              <a:rPr dirty="0" sz="1600" b="1">
                <a:latin typeface="Tahoma"/>
                <a:cs typeface="Tahoma"/>
              </a:rPr>
              <a:t>область, Санкт-Петербург,  Ленинградская область </a:t>
            </a:r>
            <a:r>
              <a:rPr dirty="0" sz="1600" spc="5" b="1">
                <a:latin typeface="Tahoma"/>
                <a:cs typeface="Tahoma"/>
              </a:rPr>
              <a:t>и </a:t>
            </a:r>
            <a:r>
              <a:rPr dirty="0" sz="1600" spc="-5" b="1">
                <a:latin typeface="Tahoma"/>
                <a:cs typeface="Tahoma"/>
              </a:rPr>
              <a:t>города </a:t>
            </a:r>
            <a:r>
              <a:rPr dirty="0" sz="1600" spc="5" b="1">
                <a:latin typeface="Tahoma"/>
                <a:cs typeface="Tahoma"/>
              </a:rPr>
              <a:t>с населением  </a:t>
            </a:r>
            <a:r>
              <a:rPr dirty="0" sz="1600" b="1">
                <a:latin typeface="Tahoma"/>
                <a:cs typeface="Tahoma"/>
              </a:rPr>
              <a:t>более </a:t>
            </a:r>
            <a:r>
              <a:rPr dirty="0" sz="1600" spc="5" b="1">
                <a:latin typeface="Tahoma"/>
                <a:cs typeface="Tahoma"/>
              </a:rPr>
              <a:t>1 миллиона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(не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менее 1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койка </a:t>
            </a:r>
            <a:r>
              <a:rPr dirty="0" sz="1600" spc="10" b="1">
                <a:solidFill>
                  <a:srgbClr val="FF0000"/>
                </a:solidFill>
                <a:latin typeface="Tahoma"/>
                <a:cs typeface="Tahoma"/>
              </a:rPr>
              <a:t>на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1000 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человек</a:t>
            </a:r>
            <a:r>
              <a:rPr dirty="0" sz="1600" spc="-3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населения)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0000"/>
              </a:buClr>
              <a:buFont typeface="Tahoma"/>
              <a:buChar char="●"/>
            </a:pPr>
            <a:endParaRPr sz="1550">
              <a:latin typeface="Tahoma"/>
              <a:cs typeface="Tahoma"/>
            </a:endParaRPr>
          </a:p>
          <a:p>
            <a:pPr marL="473075" marR="30480" indent="-287020">
              <a:lnSpc>
                <a:spcPct val="100000"/>
              </a:lnSpc>
              <a:buClr>
                <a:srgbClr val="FF0000"/>
              </a:buClr>
              <a:buFont typeface="Tahoma"/>
              <a:buChar char="●"/>
              <a:tabLst>
                <a:tab pos="473075" algn="l"/>
                <a:tab pos="473709" algn="l"/>
              </a:tabLst>
            </a:pPr>
            <a:r>
              <a:rPr dirty="0" sz="1600" spc="5" b="1">
                <a:latin typeface="Tahoma"/>
                <a:cs typeface="Tahoma"/>
              </a:rPr>
              <a:t>Остальные </a:t>
            </a:r>
            <a:r>
              <a:rPr dirty="0" sz="1600" b="1">
                <a:latin typeface="Tahoma"/>
                <a:cs typeface="Tahoma"/>
              </a:rPr>
              <a:t>регионы, за исключением </a:t>
            </a:r>
            <a:r>
              <a:rPr dirty="0" sz="1600" spc="-5" b="1">
                <a:latin typeface="Tahoma"/>
                <a:cs typeface="Tahoma"/>
              </a:rPr>
              <a:t>городов</a:t>
            </a:r>
            <a:r>
              <a:rPr dirty="0" sz="1600" spc="-13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с  </a:t>
            </a:r>
            <a:r>
              <a:rPr dirty="0" sz="1600" spc="5" b="1">
                <a:latin typeface="Tahoma"/>
                <a:cs typeface="Tahoma"/>
              </a:rPr>
              <a:t>населением </a:t>
            </a:r>
            <a:r>
              <a:rPr dirty="0" sz="1600" b="1">
                <a:latin typeface="Tahoma"/>
                <a:cs typeface="Tahoma"/>
              </a:rPr>
              <a:t>более </a:t>
            </a:r>
            <a:r>
              <a:rPr dirty="0" sz="1600" spc="5" b="1">
                <a:latin typeface="Tahoma"/>
                <a:cs typeface="Tahoma"/>
              </a:rPr>
              <a:t>1 миллиона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(не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менее 0,5 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койки </a:t>
            </a:r>
            <a:r>
              <a:rPr dirty="0" sz="1600" spc="10" b="1">
                <a:solidFill>
                  <a:srgbClr val="FF0000"/>
                </a:solidFill>
                <a:latin typeface="Tahoma"/>
                <a:cs typeface="Tahoma"/>
              </a:rPr>
              <a:t>на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1 000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человек</a:t>
            </a:r>
            <a:r>
              <a:rPr dirty="0" sz="1600" spc="-9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населения)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0000"/>
              </a:buClr>
              <a:buFont typeface="Tahoma"/>
              <a:buChar char="●"/>
            </a:pPr>
            <a:endParaRPr sz="1550">
              <a:latin typeface="Tahoma"/>
              <a:cs typeface="Tahoma"/>
            </a:endParaRPr>
          </a:p>
          <a:p>
            <a:pPr algn="just" marL="473075" marR="5080" indent="-287020">
              <a:lnSpc>
                <a:spcPct val="100000"/>
              </a:lnSpc>
              <a:buClr>
                <a:srgbClr val="FF0000"/>
              </a:buClr>
              <a:buFont typeface="Tahoma"/>
              <a:buChar char="●"/>
              <a:tabLst>
                <a:tab pos="473709" algn="l"/>
              </a:tabLst>
            </a:pPr>
            <a:r>
              <a:rPr dirty="0" sz="1600" spc="-5" b="1">
                <a:latin typeface="Tahoma"/>
                <a:cs typeface="Tahoma"/>
              </a:rPr>
              <a:t>Требования </a:t>
            </a:r>
            <a:r>
              <a:rPr dirty="0" sz="1600" b="1">
                <a:latin typeface="Tahoma"/>
                <a:cs typeface="Tahoma"/>
              </a:rPr>
              <a:t>по </a:t>
            </a:r>
            <a:r>
              <a:rPr dirty="0" sz="1600" spc="-5" b="1">
                <a:latin typeface="Tahoma"/>
                <a:cs typeface="Tahoma"/>
              </a:rPr>
              <a:t>срокам: </a:t>
            </a:r>
            <a:r>
              <a:rPr dirty="0" sz="1600" spc="10" b="1">
                <a:solidFill>
                  <a:srgbClr val="FF0000"/>
                </a:solidFill>
                <a:latin typeface="Tahoma"/>
                <a:cs typeface="Tahoma"/>
              </a:rPr>
              <a:t>не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менее 30% коек </a:t>
            </a:r>
            <a:r>
              <a:rPr dirty="0" sz="1600" spc="-10">
                <a:latin typeface="Tahoma"/>
                <a:cs typeface="Tahoma"/>
              </a:rPr>
              <a:t>от  </a:t>
            </a:r>
            <a:r>
              <a:rPr dirty="0" sz="1600" spc="-5">
                <a:latin typeface="Tahoma"/>
                <a:cs typeface="Tahoma"/>
              </a:rPr>
              <a:t>дополнительной потребности должны </a:t>
            </a:r>
            <a:r>
              <a:rPr dirty="0" sz="1600" spc="-10">
                <a:latin typeface="Tahoma"/>
                <a:cs typeface="Tahoma"/>
              </a:rPr>
              <a:t>быть  </a:t>
            </a:r>
            <a:r>
              <a:rPr dirty="0" sz="1600">
                <a:latin typeface="Tahoma"/>
                <a:cs typeface="Tahoma"/>
              </a:rPr>
              <a:t>развернуты сверх </a:t>
            </a:r>
            <a:r>
              <a:rPr dirty="0" sz="1600" spc="-5">
                <a:latin typeface="Tahoma"/>
                <a:cs typeface="Tahoma"/>
              </a:rPr>
              <a:t>имеющихся </a:t>
            </a:r>
            <a:r>
              <a:rPr dirty="0" sz="1600">
                <a:latin typeface="Tahoma"/>
                <a:cs typeface="Tahoma"/>
              </a:rPr>
              <a:t>с </a:t>
            </a:r>
            <a:r>
              <a:rPr dirty="0" sz="1600" spc="-5">
                <a:latin typeface="Tahoma"/>
                <a:cs typeface="Tahoma"/>
              </a:rPr>
              <a:t>учетом  </a:t>
            </a:r>
            <a:r>
              <a:rPr dirty="0" sz="1600">
                <a:latin typeface="Tahoma"/>
                <a:cs typeface="Tahoma"/>
              </a:rPr>
              <a:t>эпидемической ситуации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до</a:t>
            </a:r>
            <a:r>
              <a:rPr dirty="0" sz="1600" spc="-8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03.04.2020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33727"/>
            <a:ext cx="5239512" cy="5224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52</a:t>
            </a:fld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12905" y="6474967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54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ВРЕМЕННЫЙ </a:t>
            </a:r>
            <a:r>
              <a:rPr dirty="0" spc="-5"/>
              <a:t>СТАНДАРТ ОСНАЩЕНИЯ МЕДИЦИНСКОЙ ОРГАНИЗАЦИИ</a:t>
            </a:r>
            <a:r>
              <a:rPr dirty="0" spc="-15"/>
              <a:t> </a:t>
            </a:r>
            <a:r>
              <a:rPr dirty="0" spc="-10"/>
              <a:t>ДЛЯ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55"/>
              <a:t> </a:t>
            </a:r>
            <a:r>
              <a:rPr dirty="0" spc="-10"/>
              <a:t>COVID-19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59279" y="823477"/>
            <a:ext cx="8587740" cy="5011420"/>
          </a:xfrm>
          <a:prstGeom prst="rect">
            <a:avLst/>
          </a:prstGeom>
        </p:spPr>
        <p:txBody>
          <a:bodyPr wrap="square" lIns="0" tIns="172085" rIns="0" bIns="0" rtlCol="0" vert="horz">
            <a:spAutoFit/>
          </a:bodyPr>
          <a:lstStyle/>
          <a:p>
            <a:pPr marL="842010">
              <a:lnSpc>
                <a:spcPct val="100000"/>
              </a:lnSpc>
              <a:spcBef>
                <a:spcPts val="1355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I.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Общие требования к минимальному</a:t>
            </a:r>
            <a:r>
              <a:rPr dirty="0" sz="1800" spc="-4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оснащению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dirty="0" sz="1800" spc="-5" b="1">
                <a:latin typeface="Tahoma"/>
                <a:cs typeface="Tahoma"/>
              </a:rPr>
              <a:t>Диагностическое</a:t>
            </a:r>
            <a:r>
              <a:rPr dirty="0" sz="1800" spc="5" b="1">
                <a:latin typeface="Tahoma"/>
                <a:cs typeface="Tahoma"/>
              </a:rPr>
              <a:t> </a:t>
            </a:r>
            <a:r>
              <a:rPr dirty="0" sz="1800" spc="-5" b="1">
                <a:latin typeface="Tahoma"/>
                <a:cs typeface="Tahoma"/>
              </a:rPr>
              <a:t>оборудование</a:t>
            </a:r>
            <a:endParaRPr sz="1800">
              <a:latin typeface="Tahoma"/>
              <a:cs typeface="Tahoma"/>
            </a:endParaRPr>
          </a:p>
          <a:p>
            <a:pPr marL="646430" indent="-287020">
              <a:lnSpc>
                <a:spcPct val="100000"/>
              </a:lnSpc>
              <a:buFont typeface="Arial"/>
              <a:buChar char="•"/>
              <a:tabLst>
                <a:tab pos="646430" algn="l"/>
                <a:tab pos="647065" algn="l"/>
              </a:tabLst>
            </a:pPr>
            <a:r>
              <a:rPr dirty="0" sz="1800" spc="-5">
                <a:latin typeface="Tahoma"/>
                <a:cs typeface="Tahoma"/>
              </a:rPr>
              <a:t>Рентгенологическое</a:t>
            </a:r>
            <a:r>
              <a:rPr dirty="0" sz="1800" spc="1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оборудование</a:t>
            </a:r>
            <a:endParaRPr sz="1800">
              <a:latin typeface="Tahoma"/>
              <a:cs typeface="Tahoma"/>
            </a:endParaRPr>
          </a:p>
          <a:p>
            <a:pPr marL="646430" indent="-287020">
              <a:lnSpc>
                <a:spcPct val="100000"/>
              </a:lnSpc>
              <a:buFont typeface="Arial"/>
              <a:buChar char="•"/>
              <a:tabLst>
                <a:tab pos="646430" algn="l"/>
                <a:tab pos="647065" algn="l"/>
              </a:tabLst>
            </a:pPr>
            <a:r>
              <a:rPr dirty="0" sz="1800" spc="-10">
                <a:latin typeface="Tahoma"/>
                <a:cs typeface="Tahoma"/>
              </a:rPr>
              <a:t>Аппараты</a:t>
            </a:r>
            <a:r>
              <a:rPr dirty="0" sz="1800" spc="3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УЗИ</a:t>
            </a:r>
            <a:endParaRPr sz="1800">
              <a:latin typeface="Tahoma"/>
              <a:cs typeface="Tahoma"/>
            </a:endParaRPr>
          </a:p>
          <a:p>
            <a:pPr marL="646430" indent="-287020">
              <a:lnSpc>
                <a:spcPct val="100000"/>
              </a:lnSpc>
              <a:buFont typeface="Arial"/>
              <a:buChar char="•"/>
              <a:tabLst>
                <a:tab pos="646430" algn="l"/>
                <a:tab pos="647065" algn="l"/>
              </a:tabLst>
            </a:pPr>
            <a:r>
              <a:rPr dirty="0" sz="1800" spc="-5">
                <a:latin typeface="Tahoma"/>
                <a:cs typeface="Tahoma"/>
              </a:rPr>
              <a:t>Компьютерный томограф</a:t>
            </a:r>
            <a:r>
              <a:rPr dirty="0" sz="1800" spc="3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(желательно)</a:t>
            </a:r>
            <a:endParaRPr sz="1800">
              <a:latin typeface="Tahoma"/>
              <a:cs typeface="Tahoma"/>
            </a:endParaRPr>
          </a:p>
          <a:p>
            <a:pPr marL="646430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646430" algn="l"/>
                <a:tab pos="647065" algn="l"/>
              </a:tabLst>
            </a:pPr>
            <a:r>
              <a:rPr dirty="0" sz="1800" spc="-5">
                <a:latin typeface="Tahoma"/>
                <a:cs typeface="Tahoma"/>
              </a:rPr>
              <a:t>Бронхоскоп</a:t>
            </a:r>
            <a:endParaRPr sz="1800">
              <a:latin typeface="Tahoma"/>
              <a:cs typeface="Tahoma"/>
            </a:endParaRPr>
          </a:p>
          <a:p>
            <a:pPr marL="646430" indent="-287020">
              <a:lnSpc>
                <a:spcPct val="100000"/>
              </a:lnSpc>
              <a:buFont typeface="Arial"/>
              <a:buChar char="•"/>
              <a:tabLst>
                <a:tab pos="646430" algn="l"/>
                <a:tab pos="647065" algn="l"/>
              </a:tabLst>
            </a:pPr>
            <a:r>
              <a:rPr dirty="0" sz="1800">
                <a:latin typeface="Tahoma"/>
                <a:cs typeface="Tahoma"/>
              </a:rPr>
              <a:t>На посту для </a:t>
            </a:r>
            <a:r>
              <a:rPr dirty="0" sz="1800" spc="-5">
                <a:latin typeface="Tahoma"/>
                <a:cs typeface="Tahoma"/>
              </a:rPr>
              <a:t>пациентов не </a:t>
            </a:r>
            <a:r>
              <a:rPr dirty="0" sz="1800" spc="-10">
                <a:latin typeface="Tahoma"/>
                <a:cs typeface="Tahoma"/>
              </a:rPr>
              <a:t>требующих ИВЛ </a:t>
            </a:r>
            <a:r>
              <a:rPr dirty="0" sz="1800">
                <a:latin typeface="Tahoma"/>
                <a:cs typeface="Tahoma"/>
              </a:rPr>
              <a:t>– </a:t>
            </a:r>
            <a:r>
              <a:rPr dirty="0" sz="1800" spc="-5">
                <a:latin typeface="Tahoma"/>
                <a:cs typeface="Tahoma"/>
              </a:rPr>
              <a:t>портативный</a:t>
            </a:r>
            <a:r>
              <a:rPr dirty="0" sz="1800" spc="15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пульсоксиметр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17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latin typeface="Tahoma"/>
                <a:cs typeface="Tahoma"/>
              </a:rPr>
              <a:t>Клинико-диагностическая лаборатория </a:t>
            </a:r>
            <a:r>
              <a:rPr dirty="0" sz="1800" b="1">
                <a:latin typeface="Tahoma"/>
                <a:cs typeface="Tahoma"/>
              </a:rPr>
              <a:t>с </a:t>
            </a:r>
            <a:r>
              <a:rPr dirty="0" sz="1800" spc="-5" b="1">
                <a:latin typeface="Tahoma"/>
                <a:cs typeface="Tahoma"/>
              </a:rPr>
              <a:t>возможностью</a:t>
            </a:r>
            <a:r>
              <a:rPr dirty="0" sz="1800" spc="85" b="1">
                <a:latin typeface="Tahoma"/>
                <a:cs typeface="Tahoma"/>
              </a:rPr>
              <a:t> </a:t>
            </a:r>
            <a:r>
              <a:rPr dirty="0" sz="1800" spc="-5" b="1">
                <a:latin typeface="Tahoma"/>
                <a:cs typeface="Tahoma"/>
              </a:rPr>
              <a:t>выполнения</a:t>
            </a:r>
            <a:endParaRPr sz="18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 spc="-5">
                <a:latin typeface="Tahoma"/>
                <a:cs typeface="Tahoma"/>
              </a:rPr>
              <a:t>общий </a:t>
            </a:r>
            <a:r>
              <a:rPr dirty="0" sz="1800" spc="-10">
                <a:latin typeface="Tahoma"/>
                <a:cs typeface="Tahoma"/>
              </a:rPr>
              <a:t>анализ</a:t>
            </a:r>
            <a:r>
              <a:rPr dirty="0" sz="1800" spc="2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крови</a:t>
            </a:r>
            <a:endParaRPr sz="18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 spc="-5">
                <a:latin typeface="Tahoma"/>
                <a:cs typeface="Tahoma"/>
              </a:rPr>
              <a:t>общий </a:t>
            </a:r>
            <a:r>
              <a:rPr dirty="0" sz="1800" spc="-10">
                <a:latin typeface="Tahoma"/>
                <a:cs typeface="Tahoma"/>
              </a:rPr>
              <a:t>анализ</a:t>
            </a:r>
            <a:r>
              <a:rPr dirty="0" sz="1800" spc="30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мочи</a:t>
            </a:r>
            <a:endParaRPr sz="18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 spc="-5">
                <a:latin typeface="Tahoma"/>
                <a:cs typeface="Tahoma"/>
              </a:rPr>
              <a:t>биохимический </a:t>
            </a:r>
            <a:r>
              <a:rPr dirty="0" sz="1800" spc="-10">
                <a:latin typeface="Tahoma"/>
                <a:cs typeface="Tahoma"/>
              </a:rPr>
              <a:t>анализ</a:t>
            </a:r>
            <a:r>
              <a:rPr dirty="0" sz="1800" spc="3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крови</a:t>
            </a:r>
            <a:endParaRPr sz="18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 spc="-10">
                <a:latin typeface="Tahoma"/>
                <a:cs typeface="Tahoma"/>
              </a:rPr>
              <a:t>газы</a:t>
            </a:r>
            <a:r>
              <a:rPr dirty="0" sz="1800" spc="30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крови</a:t>
            </a:r>
            <a:endParaRPr sz="18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 spc="-5">
                <a:latin typeface="Tahoma"/>
                <a:cs typeface="Tahoma"/>
              </a:rPr>
              <a:t>ПЦР (желательно)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latin typeface="Tahoma"/>
                <a:cs typeface="Tahoma"/>
              </a:rPr>
              <a:t>Питание</a:t>
            </a:r>
            <a:endParaRPr sz="1800">
              <a:latin typeface="Tahoma"/>
              <a:cs typeface="Tahoma"/>
            </a:endParaRPr>
          </a:p>
          <a:p>
            <a:pPr marL="360045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Организации питания </a:t>
            </a:r>
            <a:r>
              <a:rPr dirty="0" sz="1800">
                <a:latin typeface="Tahoma"/>
                <a:cs typeface="Tahoma"/>
              </a:rPr>
              <a:t>в </a:t>
            </a:r>
            <a:r>
              <a:rPr dirty="0" sz="1800" spc="-5">
                <a:latin typeface="Tahoma"/>
                <a:cs typeface="Tahoma"/>
              </a:rPr>
              <a:t>одноразовой посуде </a:t>
            </a:r>
            <a:r>
              <a:rPr dirty="0" sz="1800">
                <a:latin typeface="Tahoma"/>
                <a:cs typeface="Tahoma"/>
              </a:rPr>
              <a:t>с </a:t>
            </a:r>
            <a:r>
              <a:rPr dirty="0" sz="1800" spc="-5">
                <a:latin typeface="Tahoma"/>
                <a:cs typeface="Tahoma"/>
              </a:rPr>
              <a:t>последующей</a:t>
            </a:r>
            <a:r>
              <a:rPr dirty="0" sz="1800" spc="15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утилизацией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59279" y="6357620"/>
            <a:ext cx="652716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39740" algn="l"/>
              </a:tabLst>
            </a:pPr>
            <a:r>
              <a:rPr dirty="0" sz="1800" spc="-5" b="1">
                <a:latin typeface="Tahoma"/>
                <a:cs typeface="Tahoma"/>
              </a:rPr>
              <a:t>Возможность оборудования </a:t>
            </a:r>
            <a:r>
              <a:rPr dirty="0" sz="1800" spc="-10" b="1">
                <a:latin typeface="Tahoma"/>
                <a:cs typeface="Tahoma"/>
              </a:rPr>
              <a:t>шлюзов</a:t>
            </a:r>
            <a:r>
              <a:rPr dirty="0" sz="1800" spc="145" b="1">
                <a:latin typeface="Tahoma"/>
                <a:cs typeface="Tahoma"/>
              </a:rPr>
              <a:t> </a:t>
            </a:r>
            <a:r>
              <a:rPr dirty="0" sz="1800" b="1">
                <a:latin typeface="Tahoma"/>
                <a:cs typeface="Tahoma"/>
              </a:rPr>
              <a:t>на</a:t>
            </a:r>
            <a:r>
              <a:rPr dirty="0" sz="1800" spc="-10" b="1">
                <a:latin typeface="Tahoma"/>
                <a:cs typeface="Tahoma"/>
              </a:rPr>
              <a:t> </a:t>
            </a:r>
            <a:r>
              <a:rPr dirty="0" sz="1800" spc="-5" b="1">
                <a:latin typeface="Tahoma"/>
                <a:cs typeface="Tahoma"/>
              </a:rPr>
              <a:t>вход	</a:t>
            </a:r>
            <a:r>
              <a:rPr dirty="0" sz="1800" b="1">
                <a:latin typeface="Tahoma"/>
                <a:cs typeface="Tahoma"/>
              </a:rPr>
              <a:t>и</a:t>
            </a:r>
            <a:r>
              <a:rPr dirty="0" sz="1800" spc="-80" b="1">
                <a:latin typeface="Tahoma"/>
                <a:cs typeface="Tahoma"/>
              </a:rPr>
              <a:t> </a:t>
            </a:r>
            <a:r>
              <a:rPr dirty="0" sz="1800" spc="-5" b="1">
                <a:latin typeface="Tahoma"/>
                <a:cs typeface="Tahoma"/>
              </a:rPr>
              <a:t>выход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6800" y="1944877"/>
            <a:ext cx="759460" cy="588010"/>
          </a:xfrm>
          <a:custGeom>
            <a:avLst/>
            <a:gdLst/>
            <a:ahLst/>
            <a:cxnLst/>
            <a:rect l="l" t="t" r="r" b="b"/>
            <a:pathLst>
              <a:path w="759460" h="588010">
                <a:moveTo>
                  <a:pt x="159131" y="0"/>
                </a:moveTo>
                <a:lnTo>
                  <a:pt x="12242" y="0"/>
                </a:lnTo>
                <a:lnTo>
                  <a:pt x="9944" y="1270"/>
                </a:lnTo>
                <a:lnTo>
                  <a:pt x="5359" y="2539"/>
                </a:lnTo>
                <a:lnTo>
                  <a:pt x="3441" y="3810"/>
                </a:lnTo>
                <a:lnTo>
                  <a:pt x="1917" y="6350"/>
                </a:lnTo>
                <a:lnTo>
                  <a:pt x="381" y="10160"/>
                </a:lnTo>
                <a:lnTo>
                  <a:pt x="0" y="12700"/>
                </a:lnTo>
                <a:lnTo>
                  <a:pt x="0" y="576580"/>
                </a:lnTo>
                <a:lnTo>
                  <a:pt x="9944" y="588010"/>
                </a:lnTo>
                <a:lnTo>
                  <a:pt x="749045" y="588010"/>
                </a:lnTo>
                <a:lnTo>
                  <a:pt x="758951" y="576580"/>
                </a:lnTo>
                <a:lnTo>
                  <a:pt x="758951" y="563880"/>
                </a:lnTo>
                <a:lnTo>
                  <a:pt x="24485" y="563880"/>
                </a:lnTo>
                <a:lnTo>
                  <a:pt x="24485" y="539750"/>
                </a:lnTo>
                <a:lnTo>
                  <a:pt x="758951" y="539750"/>
                </a:lnTo>
                <a:lnTo>
                  <a:pt x="758951" y="527050"/>
                </a:lnTo>
                <a:lnTo>
                  <a:pt x="749045" y="515620"/>
                </a:lnTo>
                <a:lnTo>
                  <a:pt x="24485" y="515620"/>
                </a:lnTo>
                <a:lnTo>
                  <a:pt x="24485" y="466089"/>
                </a:lnTo>
                <a:lnTo>
                  <a:pt x="171373" y="466089"/>
                </a:lnTo>
                <a:lnTo>
                  <a:pt x="171373" y="441960"/>
                </a:lnTo>
                <a:lnTo>
                  <a:pt x="24485" y="441960"/>
                </a:lnTo>
                <a:lnTo>
                  <a:pt x="24485" y="25400"/>
                </a:lnTo>
                <a:lnTo>
                  <a:pt x="171373" y="25400"/>
                </a:lnTo>
                <a:lnTo>
                  <a:pt x="171373" y="12700"/>
                </a:lnTo>
                <a:lnTo>
                  <a:pt x="161429" y="1270"/>
                </a:lnTo>
                <a:lnTo>
                  <a:pt x="159131" y="0"/>
                </a:lnTo>
                <a:close/>
              </a:path>
              <a:path w="759460" h="588010">
                <a:moveTo>
                  <a:pt x="758951" y="539750"/>
                </a:moveTo>
                <a:lnTo>
                  <a:pt x="734441" y="539750"/>
                </a:lnTo>
                <a:lnTo>
                  <a:pt x="734441" y="563880"/>
                </a:lnTo>
                <a:lnTo>
                  <a:pt x="758951" y="563880"/>
                </a:lnTo>
                <a:lnTo>
                  <a:pt x="758951" y="539750"/>
                </a:lnTo>
                <a:close/>
              </a:path>
              <a:path w="759460" h="588010">
                <a:moveTo>
                  <a:pt x="244856" y="73660"/>
                </a:moveTo>
                <a:lnTo>
                  <a:pt x="220344" y="73660"/>
                </a:lnTo>
                <a:lnTo>
                  <a:pt x="220344" y="466089"/>
                </a:lnTo>
                <a:lnTo>
                  <a:pt x="146888" y="466089"/>
                </a:lnTo>
                <a:lnTo>
                  <a:pt x="146888" y="515620"/>
                </a:lnTo>
                <a:lnTo>
                  <a:pt x="171373" y="515620"/>
                </a:lnTo>
                <a:lnTo>
                  <a:pt x="171373" y="490220"/>
                </a:lnTo>
                <a:lnTo>
                  <a:pt x="234822" y="490220"/>
                </a:lnTo>
                <a:lnTo>
                  <a:pt x="237109" y="488950"/>
                </a:lnTo>
                <a:lnTo>
                  <a:pt x="239522" y="488950"/>
                </a:lnTo>
                <a:lnTo>
                  <a:pt x="241427" y="487680"/>
                </a:lnTo>
                <a:lnTo>
                  <a:pt x="242950" y="485139"/>
                </a:lnTo>
                <a:lnTo>
                  <a:pt x="244856" y="478789"/>
                </a:lnTo>
                <a:lnTo>
                  <a:pt x="244856" y="416560"/>
                </a:lnTo>
                <a:lnTo>
                  <a:pt x="563118" y="416560"/>
                </a:lnTo>
                <a:lnTo>
                  <a:pt x="563118" y="415289"/>
                </a:lnTo>
                <a:lnTo>
                  <a:pt x="567689" y="415289"/>
                </a:lnTo>
                <a:lnTo>
                  <a:pt x="576072" y="411480"/>
                </a:lnTo>
                <a:lnTo>
                  <a:pt x="579882" y="410210"/>
                </a:lnTo>
                <a:lnTo>
                  <a:pt x="583692" y="407670"/>
                </a:lnTo>
                <a:lnTo>
                  <a:pt x="587629" y="405130"/>
                </a:lnTo>
                <a:lnTo>
                  <a:pt x="591057" y="402589"/>
                </a:lnTo>
                <a:lnTo>
                  <a:pt x="597154" y="396239"/>
                </a:lnTo>
                <a:lnTo>
                  <a:pt x="599820" y="392430"/>
                </a:lnTo>
                <a:lnTo>
                  <a:pt x="244856" y="392430"/>
                </a:lnTo>
                <a:lnTo>
                  <a:pt x="244856" y="368300"/>
                </a:lnTo>
                <a:lnTo>
                  <a:pt x="726058" y="368300"/>
                </a:lnTo>
                <a:lnTo>
                  <a:pt x="729488" y="367030"/>
                </a:lnTo>
                <a:lnTo>
                  <a:pt x="733298" y="367030"/>
                </a:lnTo>
                <a:lnTo>
                  <a:pt x="736345" y="364489"/>
                </a:lnTo>
                <a:lnTo>
                  <a:pt x="739775" y="363220"/>
                </a:lnTo>
                <a:lnTo>
                  <a:pt x="742823" y="361950"/>
                </a:lnTo>
                <a:lnTo>
                  <a:pt x="755904" y="345439"/>
                </a:lnTo>
                <a:lnTo>
                  <a:pt x="757427" y="342900"/>
                </a:lnTo>
                <a:lnTo>
                  <a:pt x="244856" y="342900"/>
                </a:lnTo>
                <a:lnTo>
                  <a:pt x="244856" y="318770"/>
                </a:lnTo>
                <a:lnTo>
                  <a:pt x="756666" y="318770"/>
                </a:lnTo>
                <a:lnTo>
                  <a:pt x="755904" y="317500"/>
                </a:lnTo>
                <a:lnTo>
                  <a:pt x="742823" y="300989"/>
                </a:lnTo>
                <a:lnTo>
                  <a:pt x="739775" y="298450"/>
                </a:lnTo>
                <a:lnTo>
                  <a:pt x="736345" y="297180"/>
                </a:lnTo>
                <a:lnTo>
                  <a:pt x="733298" y="295910"/>
                </a:lnTo>
                <a:lnTo>
                  <a:pt x="729488" y="294639"/>
                </a:lnTo>
                <a:lnTo>
                  <a:pt x="244856" y="294639"/>
                </a:lnTo>
                <a:lnTo>
                  <a:pt x="244856" y="73660"/>
                </a:lnTo>
                <a:close/>
              </a:path>
              <a:path w="759460" h="588010">
                <a:moveTo>
                  <a:pt x="514096" y="416560"/>
                </a:moveTo>
                <a:lnTo>
                  <a:pt x="489584" y="416560"/>
                </a:lnTo>
                <a:lnTo>
                  <a:pt x="489584" y="515620"/>
                </a:lnTo>
                <a:lnTo>
                  <a:pt x="514096" y="515620"/>
                </a:lnTo>
                <a:lnTo>
                  <a:pt x="514096" y="416560"/>
                </a:lnTo>
                <a:close/>
              </a:path>
              <a:path w="759460" h="588010">
                <a:moveTo>
                  <a:pt x="563118" y="416560"/>
                </a:moveTo>
                <a:lnTo>
                  <a:pt x="538607" y="416560"/>
                </a:lnTo>
                <a:lnTo>
                  <a:pt x="538607" y="515620"/>
                </a:lnTo>
                <a:lnTo>
                  <a:pt x="563118" y="515620"/>
                </a:lnTo>
                <a:lnTo>
                  <a:pt x="563118" y="416560"/>
                </a:lnTo>
                <a:close/>
              </a:path>
              <a:path w="759460" h="588010">
                <a:moveTo>
                  <a:pt x="171373" y="25400"/>
                </a:moveTo>
                <a:lnTo>
                  <a:pt x="146888" y="25400"/>
                </a:lnTo>
                <a:lnTo>
                  <a:pt x="146888" y="441960"/>
                </a:lnTo>
                <a:lnTo>
                  <a:pt x="171373" y="441960"/>
                </a:lnTo>
                <a:lnTo>
                  <a:pt x="171373" y="73660"/>
                </a:lnTo>
                <a:lnTo>
                  <a:pt x="244856" y="73660"/>
                </a:lnTo>
                <a:lnTo>
                  <a:pt x="244856" y="62230"/>
                </a:lnTo>
                <a:lnTo>
                  <a:pt x="244475" y="59689"/>
                </a:lnTo>
                <a:lnTo>
                  <a:pt x="242950" y="54610"/>
                </a:lnTo>
                <a:lnTo>
                  <a:pt x="241427" y="53339"/>
                </a:lnTo>
                <a:lnTo>
                  <a:pt x="239522" y="50800"/>
                </a:lnTo>
                <a:lnTo>
                  <a:pt x="237109" y="50800"/>
                </a:lnTo>
                <a:lnTo>
                  <a:pt x="234822" y="49530"/>
                </a:lnTo>
                <a:lnTo>
                  <a:pt x="171373" y="49530"/>
                </a:lnTo>
                <a:lnTo>
                  <a:pt x="171373" y="25400"/>
                </a:lnTo>
                <a:close/>
              </a:path>
              <a:path w="759460" h="588010">
                <a:moveTo>
                  <a:pt x="610869" y="368300"/>
                </a:moveTo>
                <a:lnTo>
                  <a:pt x="585343" y="368300"/>
                </a:lnTo>
                <a:lnTo>
                  <a:pt x="582930" y="373380"/>
                </a:lnTo>
                <a:lnTo>
                  <a:pt x="579882" y="378460"/>
                </a:lnTo>
                <a:lnTo>
                  <a:pt x="576452" y="382270"/>
                </a:lnTo>
                <a:lnTo>
                  <a:pt x="572262" y="386080"/>
                </a:lnTo>
                <a:lnTo>
                  <a:pt x="562356" y="391160"/>
                </a:lnTo>
                <a:lnTo>
                  <a:pt x="556641" y="392430"/>
                </a:lnTo>
                <a:lnTo>
                  <a:pt x="599820" y="392430"/>
                </a:lnTo>
                <a:lnTo>
                  <a:pt x="602488" y="388620"/>
                </a:lnTo>
                <a:lnTo>
                  <a:pt x="604774" y="384810"/>
                </a:lnTo>
                <a:lnTo>
                  <a:pt x="606679" y="381000"/>
                </a:lnTo>
                <a:lnTo>
                  <a:pt x="608202" y="377189"/>
                </a:lnTo>
                <a:lnTo>
                  <a:pt x="610869" y="368300"/>
                </a:lnTo>
                <a:close/>
              </a:path>
              <a:path w="759460" h="588010">
                <a:moveTo>
                  <a:pt x="756666" y="318770"/>
                </a:moveTo>
                <a:lnTo>
                  <a:pt x="722249" y="318770"/>
                </a:lnTo>
                <a:lnTo>
                  <a:pt x="724535" y="320039"/>
                </a:lnTo>
                <a:lnTo>
                  <a:pt x="729107" y="321310"/>
                </a:lnTo>
                <a:lnTo>
                  <a:pt x="731012" y="322580"/>
                </a:lnTo>
                <a:lnTo>
                  <a:pt x="732536" y="323850"/>
                </a:lnTo>
                <a:lnTo>
                  <a:pt x="734060" y="328930"/>
                </a:lnTo>
                <a:lnTo>
                  <a:pt x="734441" y="331470"/>
                </a:lnTo>
                <a:lnTo>
                  <a:pt x="734060" y="334010"/>
                </a:lnTo>
                <a:lnTo>
                  <a:pt x="732536" y="337820"/>
                </a:lnTo>
                <a:lnTo>
                  <a:pt x="731012" y="340360"/>
                </a:lnTo>
                <a:lnTo>
                  <a:pt x="729107" y="341630"/>
                </a:lnTo>
                <a:lnTo>
                  <a:pt x="724535" y="342900"/>
                </a:lnTo>
                <a:lnTo>
                  <a:pt x="757427" y="342900"/>
                </a:lnTo>
                <a:lnTo>
                  <a:pt x="758951" y="335280"/>
                </a:lnTo>
                <a:lnTo>
                  <a:pt x="758951" y="327660"/>
                </a:lnTo>
                <a:lnTo>
                  <a:pt x="757427" y="320039"/>
                </a:lnTo>
                <a:lnTo>
                  <a:pt x="756666" y="318770"/>
                </a:lnTo>
                <a:close/>
              </a:path>
              <a:path w="759460" h="588010">
                <a:moveTo>
                  <a:pt x="340868" y="196850"/>
                </a:moveTo>
                <a:lnTo>
                  <a:pt x="324358" y="196850"/>
                </a:lnTo>
                <a:lnTo>
                  <a:pt x="312166" y="199389"/>
                </a:lnTo>
                <a:lnTo>
                  <a:pt x="279653" y="223520"/>
                </a:lnTo>
                <a:lnTo>
                  <a:pt x="269366" y="257810"/>
                </a:lnTo>
                <a:lnTo>
                  <a:pt x="270128" y="267970"/>
                </a:lnTo>
                <a:lnTo>
                  <a:pt x="271272" y="273050"/>
                </a:lnTo>
                <a:lnTo>
                  <a:pt x="272796" y="278130"/>
                </a:lnTo>
                <a:lnTo>
                  <a:pt x="274700" y="281939"/>
                </a:lnTo>
                <a:lnTo>
                  <a:pt x="276606" y="287020"/>
                </a:lnTo>
                <a:lnTo>
                  <a:pt x="281940" y="294639"/>
                </a:lnTo>
                <a:lnTo>
                  <a:pt x="326644" y="294639"/>
                </a:lnTo>
                <a:lnTo>
                  <a:pt x="323215" y="293370"/>
                </a:lnTo>
                <a:lnTo>
                  <a:pt x="319405" y="293370"/>
                </a:lnTo>
                <a:lnTo>
                  <a:pt x="316356" y="292100"/>
                </a:lnTo>
                <a:lnTo>
                  <a:pt x="312928" y="289560"/>
                </a:lnTo>
                <a:lnTo>
                  <a:pt x="309880" y="288289"/>
                </a:lnTo>
                <a:lnTo>
                  <a:pt x="304546" y="283210"/>
                </a:lnTo>
                <a:lnTo>
                  <a:pt x="302259" y="280670"/>
                </a:lnTo>
                <a:lnTo>
                  <a:pt x="299847" y="278130"/>
                </a:lnTo>
                <a:lnTo>
                  <a:pt x="298322" y="275589"/>
                </a:lnTo>
                <a:lnTo>
                  <a:pt x="296799" y="271780"/>
                </a:lnTo>
                <a:lnTo>
                  <a:pt x="295275" y="269239"/>
                </a:lnTo>
                <a:lnTo>
                  <a:pt x="293750" y="261620"/>
                </a:lnTo>
                <a:lnTo>
                  <a:pt x="293750" y="254000"/>
                </a:lnTo>
                <a:lnTo>
                  <a:pt x="295275" y="246380"/>
                </a:lnTo>
                <a:lnTo>
                  <a:pt x="296799" y="243839"/>
                </a:lnTo>
                <a:lnTo>
                  <a:pt x="298322" y="240030"/>
                </a:lnTo>
                <a:lnTo>
                  <a:pt x="299847" y="237489"/>
                </a:lnTo>
                <a:lnTo>
                  <a:pt x="302259" y="234950"/>
                </a:lnTo>
                <a:lnTo>
                  <a:pt x="304546" y="231139"/>
                </a:lnTo>
                <a:lnTo>
                  <a:pt x="309880" y="227330"/>
                </a:lnTo>
                <a:lnTo>
                  <a:pt x="312928" y="226060"/>
                </a:lnTo>
                <a:lnTo>
                  <a:pt x="316356" y="223520"/>
                </a:lnTo>
                <a:lnTo>
                  <a:pt x="319405" y="222250"/>
                </a:lnTo>
                <a:lnTo>
                  <a:pt x="323215" y="222250"/>
                </a:lnTo>
                <a:lnTo>
                  <a:pt x="326644" y="220980"/>
                </a:lnTo>
                <a:lnTo>
                  <a:pt x="379094" y="220980"/>
                </a:lnTo>
                <a:lnTo>
                  <a:pt x="372237" y="213360"/>
                </a:lnTo>
                <a:lnTo>
                  <a:pt x="368427" y="209550"/>
                </a:lnTo>
                <a:lnTo>
                  <a:pt x="364616" y="207010"/>
                </a:lnTo>
                <a:lnTo>
                  <a:pt x="359918" y="204470"/>
                </a:lnTo>
                <a:lnTo>
                  <a:pt x="355727" y="201930"/>
                </a:lnTo>
                <a:lnTo>
                  <a:pt x="350774" y="199389"/>
                </a:lnTo>
                <a:lnTo>
                  <a:pt x="346202" y="198120"/>
                </a:lnTo>
                <a:lnTo>
                  <a:pt x="340868" y="196850"/>
                </a:lnTo>
                <a:close/>
              </a:path>
              <a:path w="759460" h="588010">
                <a:moveTo>
                  <a:pt x="379094" y="220980"/>
                </a:moveTo>
                <a:lnTo>
                  <a:pt x="334391" y="220980"/>
                </a:lnTo>
                <a:lnTo>
                  <a:pt x="337819" y="222250"/>
                </a:lnTo>
                <a:lnTo>
                  <a:pt x="341630" y="222250"/>
                </a:lnTo>
                <a:lnTo>
                  <a:pt x="344678" y="223520"/>
                </a:lnTo>
                <a:lnTo>
                  <a:pt x="348106" y="226060"/>
                </a:lnTo>
                <a:lnTo>
                  <a:pt x="351155" y="227330"/>
                </a:lnTo>
                <a:lnTo>
                  <a:pt x="356488" y="231139"/>
                </a:lnTo>
                <a:lnTo>
                  <a:pt x="358775" y="234950"/>
                </a:lnTo>
                <a:lnTo>
                  <a:pt x="361061" y="237489"/>
                </a:lnTo>
                <a:lnTo>
                  <a:pt x="362584" y="240030"/>
                </a:lnTo>
                <a:lnTo>
                  <a:pt x="364236" y="243839"/>
                </a:lnTo>
                <a:lnTo>
                  <a:pt x="365759" y="246380"/>
                </a:lnTo>
                <a:lnTo>
                  <a:pt x="367284" y="254000"/>
                </a:lnTo>
                <a:lnTo>
                  <a:pt x="367284" y="261620"/>
                </a:lnTo>
                <a:lnTo>
                  <a:pt x="365759" y="269239"/>
                </a:lnTo>
                <a:lnTo>
                  <a:pt x="364236" y="271780"/>
                </a:lnTo>
                <a:lnTo>
                  <a:pt x="362584" y="275589"/>
                </a:lnTo>
                <a:lnTo>
                  <a:pt x="361061" y="278130"/>
                </a:lnTo>
                <a:lnTo>
                  <a:pt x="356488" y="283210"/>
                </a:lnTo>
                <a:lnTo>
                  <a:pt x="351155" y="288289"/>
                </a:lnTo>
                <a:lnTo>
                  <a:pt x="348106" y="289560"/>
                </a:lnTo>
                <a:lnTo>
                  <a:pt x="344678" y="292100"/>
                </a:lnTo>
                <a:lnTo>
                  <a:pt x="341630" y="293370"/>
                </a:lnTo>
                <a:lnTo>
                  <a:pt x="337819" y="293370"/>
                </a:lnTo>
                <a:lnTo>
                  <a:pt x="334391" y="294639"/>
                </a:lnTo>
                <a:lnTo>
                  <a:pt x="379094" y="294639"/>
                </a:lnTo>
                <a:lnTo>
                  <a:pt x="383286" y="288289"/>
                </a:lnTo>
                <a:lnTo>
                  <a:pt x="386334" y="281939"/>
                </a:lnTo>
                <a:lnTo>
                  <a:pt x="389000" y="275589"/>
                </a:lnTo>
                <a:lnTo>
                  <a:pt x="390525" y="267970"/>
                </a:lnTo>
                <a:lnTo>
                  <a:pt x="501903" y="246380"/>
                </a:lnTo>
                <a:lnTo>
                  <a:pt x="639247" y="246380"/>
                </a:lnTo>
                <a:lnTo>
                  <a:pt x="625742" y="243839"/>
                </a:lnTo>
                <a:lnTo>
                  <a:pt x="389763" y="243839"/>
                </a:lnTo>
                <a:lnTo>
                  <a:pt x="388238" y="238760"/>
                </a:lnTo>
                <a:lnTo>
                  <a:pt x="384428" y="228600"/>
                </a:lnTo>
                <a:lnTo>
                  <a:pt x="379094" y="220980"/>
                </a:lnTo>
                <a:close/>
              </a:path>
              <a:path w="759460" h="588010">
                <a:moveTo>
                  <a:pt x="639247" y="246380"/>
                </a:moveTo>
                <a:lnTo>
                  <a:pt x="501903" y="246380"/>
                </a:lnTo>
                <a:lnTo>
                  <a:pt x="685545" y="280670"/>
                </a:lnTo>
                <a:lnTo>
                  <a:pt x="685545" y="294639"/>
                </a:lnTo>
                <a:lnTo>
                  <a:pt x="709930" y="294639"/>
                </a:lnTo>
                <a:lnTo>
                  <a:pt x="709930" y="270510"/>
                </a:lnTo>
                <a:lnTo>
                  <a:pt x="709168" y="265430"/>
                </a:lnTo>
                <a:lnTo>
                  <a:pt x="708406" y="264160"/>
                </a:lnTo>
                <a:lnTo>
                  <a:pt x="707263" y="262889"/>
                </a:lnTo>
                <a:lnTo>
                  <a:pt x="705738" y="260350"/>
                </a:lnTo>
                <a:lnTo>
                  <a:pt x="703833" y="259080"/>
                </a:lnTo>
                <a:lnTo>
                  <a:pt x="701929" y="259080"/>
                </a:lnTo>
                <a:lnTo>
                  <a:pt x="700024" y="257810"/>
                </a:lnTo>
                <a:lnTo>
                  <a:pt x="639247" y="246380"/>
                </a:lnTo>
                <a:close/>
              </a:path>
              <a:path w="759460" h="588010">
                <a:moveTo>
                  <a:pt x="504190" y="220980"/>
                </a:moveTo>
                <a:lnTo>
                  <a:pt x="499618" y="220980"/>
                </a:lnTo>
                <a:lnTo>
                  <a:pt x="389763" y="243839"/>
                </a:lnTo>
                <a:lnTo>
                  <a:pt x="625742" y="243839"/>
                </a:lnTo>
                <a:lnTo>
                  <a:pt x="504190" y="22098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15567" y="19933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384" y="0"/>
                </a:moveTo>
                <a:lnTo>
                  <a:pt x="0" y="0"/>
                </a:lnTo>
                <a:lnTo>
                  <a:pt x="0" y="24384"/>
                </a:lnTo>
                <a:lnTo>
                  <a:pt x="24384" y="24384"/>
                </a:lnTo>
                <a:lnTo>
                  <a:pt x="2438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64336" y="19933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384" y="0"/>
                </a:moveTo>
                <a:lnTo>
                  <a:pt x="0" y="0"/>
                </a:lnTo>
                <a:lnTo>
                  <a:pt x="0" y="24384"/>
                </a:lnTo>
                <a:lnTo>
                  <a:pt x="24384" y="24384"/>
                </a:lnTo>
                <a:lnTo>
                  <a:pt x="2438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15567" y="204216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384" y="0"/>
                </a:moveTo>
                <a:lnTo>
                  <a:pt x="0" y="0"/>
                </a:lnTo>
                <a:lnTo>
                  <a:pt x="0" y="24384"/>
                </a:lnTo>
                <a:lnTo>
                  <a:pt x="24384" y="24384"/>
                </a:lnTo>
                <a:lnTo>
                  <a:pt x="2438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64336" y="204216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384" y="0"/>
                </a:moveTo>
                <a:lnTo>
                  <a:pt x="0" y="0"/>
                </a:lnTo>
                <a:lnTo>
                  <a:pt x="0" y="24384"/>
                </a:lnTo>
                <a:lnTo>
                  <a:pt x="24384" y="24384"/>
                </a:lnTo>
                <a:lnTo>
                  <a:pt x="2438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59408" y="1770888"/>
            <a:ext cx="466725" cy="320040"/>
          </a:xfrm>
          <a:custGeom>
            <a:avLst/>
            <a:gdLst/>
            <a:ahLst/>
            <a:cxnLst/>
            <a:rect l="l" t="t" r="r" b="b"/>
            <a:pathLst>
              <a:path w="466725" h="320039">
                <a:moveTo>
                  <a:pt x="454024" y="0"/>
                </a:moveTo>
                <a:lnTo>
                  <a:pt x="12318" y="0"/>
                </a:lnTo>
                <a:lnTo>
                  <a:pt x="10032" y="381"/>
                </a:lnTo>
                <a:lnTo>
                  <a:pt x="1142" y="7747"/>
                </a:lnTo>
                <a:lnTo>
                  <a:pt x="380" y="10033"/>
                </a:lnTo>
                <a:lnTo>
                  <a:pt x="0" y="12319"/>
                </a:lnTo>
                <a:lnTo>
                  <a:pt x="0" y="307721"/>
                </a:lnTo>
                <a:lnTo>
                  <a:pt x="380" y="310007"/>
                </a:lnTo>
                <a:lnTo>
                  <a:pt x="1142" y="312292"/>
                </a:lnTo>
                <a:lnTo>
                  <a:pt x="1904" y="314706"/>
                </a:lnTo>
                <a:lnTo>
                  <a:pt x="12318" y="320039"/>
                </a:lnTo>
                <a:lnTo>
                  <a:pt x="454024" y="320039"/>
                </a:lnTo>
                <a:lnTo>
                  <a:pt x="465200" y="312292"/>
                </a:lnTo>
                <a:lnTo>
                  <a:pt x="465962" y="310007"/>
                </a:lnTo>
                <a:lnTo>
                  <a:pt x="466343" y="307721"/>
                </a:lnTo>
                <a:lnTo>
                  <a:pt x="466343" y="295401"/>
                </a:lnTo>
                <a:lnTo>
                  <a:pt x="24510" y="295401"/>
                </a:lnTo>
                <a:lnTo>
                  <a:pt x="24510" y="24637"/>
                </a:lnTo>
                <a:lnTo>
                  <a:pt x="466343" y="24637"/>
                </a:lnTo>
                <a:lnTo>
                  <a:pt x="466343" y="12319"/>
                </a:lnTo>
                <a:lnTo>
                  <a:pt x="465962" y="10033"/>
                </a:lnTo>
                <a:lnTo>
                  <a:pt x="465200" y="7747"/>
                </a:lnTo>
                <a:lnTo>
                  <a:pt x="464439" y="5334"/>
                </a:lnTo>
                <a:lnTo>
                  <a:pt x="462915" y="3428"/>
                </a:lnTo>
                <a:lnTo>
                  <a:pt x="461009" y="1904"/>
                </a:lnTo>
                <a:lnTo>
                  <a:pt x="458723" y="1142"/>
                </a:lnTo>
                <a:lnTo>
                  <a:pt x="456310" y="381"/>
                </a:lnTo>
                <a:lnTo>
                  <a:pt x="454024" y="0"/>
                </a:lnTo>
                <a:close/>
              </a:path>
              <a:path w="466725" h="320039">
                <a:moveTo>
                  <a:pt x="466343" y="24637"/>
                </a:moveTo>
                <a:lnTo>
                  <a:pt x="441833" y="24637"/>
                </a:lnTo>
                <a:lnTo>
                  <a:pt x="441833" y="295401"/>
                </a:lnTo>
                <a:lnTo>
                  <a:pt x="466343" y="295401"/>
                </a:lnTo>
                <a:lnTo>
                  <a:pt x="466343" y="24637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11224" y="1819655"/>
            <a:ext cx="365760" cy="222885"/>
          </a:xfrm>
          <a:custGeom>
            <a:avLst/>
            <a:gdLst/>
            <a:ahLst/>
            <a:cxnLst/>
            <a:rect l="l" t="t" r="r" b="b"/>
            <a:pathLst>
              <a:path w="365760" h="222885">
                <a:moveTo>
                  <a:pt x="353568" y="0"/>
                </a:moveTo>
                <a:lnTo>
                  <a:pt x="12191" y="0"/>
                </a:lnTo>
                <a:lnTo>
                  <a:pt x="9906" y="381"/>
                </a:lnTo>
                <a:lnTo>
                  <a:pt x="0" y="12319"/>
                </a:lnTo>
                <a:lnTo>
                  <a:pt x="0" y="210185"/>
                </a:lnTo>
                <a:lnTo>
                  <a:pt x="12191" y="222504"/>
                </a:lnTo>
                <a:lnTo>
                  <a:pt x="353568" y="222504"/>
                </a:lnTo>
                <a:lnTo>
                  <a:pt x="365759" y="210185"/>
                </a:lnTo>
                <a:lnTo>
                  <a:pt x="365759" y="197739"/>
                </a:lnTo>
                <a:lnTo>
                  <a:pt x="24384" y="197739"/>
                </a:lnTo>
                <a:lnTo>
                  <a:pt x="24384" y="24765"/>
                </a:lnTo>
                <a:lnTo>
                  <a:pt x="365759" y="24765"/>
                </a:lnTo>
                <a:lnTo>
                  <a:pt x="365759" y="12319"/>
                </a:lnTo>
                <a:lnTo>
                  <a:pt x="355853" y="381"/>
                </a:lnTo>
                <a:lnTo>
                  <a:pt x="353568" y="0"/>
                </a:lnTo>
                <a:close/>
              </a:path>
              <a:path w="365760" h="222885">
                <a:moveTo>
                  <a:pt x="365759" y="24765"/>
                </a:moveTo>
                <a:lnTo>
                  <a:pt x="341375" y="24765"/>
                </a:lnTo>
                <a:lnTo>
                  <a:pt x="341375" y="197739"/>
                </a:lnTo>
                <a:lnTo>
                  <a:pt x="365759" y="197739"/>
                </a:lnTo>
                <a:lnTo>
                  <a:pt x="365759" y="2476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84375" y="1871472"/>
            <a:ext cx="219456" cy="121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09586" y="3463035"/>
            <a:ext cx="673493" cy="673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51560" y="4990338"/>
            <a:ext cx="789432" cy="7886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83791" y="6370320"/>
            <a:ext cx="128270" cy="43180"/>
          </a:xfrm>
          <a:custGeom>
            <a:avLst/>
            <a:gdLst/>
            <a:ahLst/>
            <a:cxnLst/>
            <a:rect l="l" t="t" r="r" b="b"/>
            <a:pathLst>
              <a:path w="128269" h="43179">
                <a:moveTo>
                  <a:pt x="64008" y="0"/>
                </a:moveTo>
                <a:lnTo>
                  <a:pt x="22098" y="10045"/>
                </a:lnTo>
                <a:lnTo>
                  <a:pt x="0" y="26174"/>
                </a:lnTo>
                <a:lnTo>
                  <a:pt x="15240" y="42671"/>
                </a:lnTo>
                <a:lnTo>
                  <a:pt x="20446" y="38011"/>
                </a:lnTo>
                <a:lnTo>
                  <a:pt x="25908" y="34061"/>
                </a:lnTo>
                <a:lnTo>
                  <a:pt x="64008" y="22948"/>
                </a:lnTo>
                <a:lnTo>
                  <a:pt x="124587" y="22948"/>
                </a:lnTo>
                <a:lnTo>
                  <a:pt x="121158" y="20078"/>
                </a:lnTo>
                <a:lnTo>
                  <a:pt x="81280" y="1790"/>
                </a:lnTo>
                <a:lnTo>
                  <a:pt x="72644" y="355"/>
                </a:lnTo>
                <a:lnTo>
                  <a:pt x="64008" y="0"/>
                </a:lnTo>
                <a:close/>
              </a:path>
              <a:path w="128269" h="43179">
                <a:moveTo>
                  <a:pt x="124587" y="22948"/>
                </a:moveTo>
                <a:lnTo>
                  <a:pt x="64008" y="22948"/>
                </a:lnTo>
                <a:lnTo>
                  <a:pt x="70612" y="23304"/>
                </a:lnTo>
                <a:lnTo>
                  <a:pt x="77216" y="24028"/>
                </a:lnTo>
                <a:lnTo>
                  <a:pt x="112776" y="42671"/>
                </a:lnTo>
                <a:lnTo>
                  <a:pt x="128016" y="26174"/>
                </a:lnTo>
                <a:lnTo>
                  <a:pt x="124587" y="22948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91183" y="6059678"/>
            <a:ext cx="710565" cy="709930"/>
          </a:xfrm>
          <a:custGeom>
            <a:avLst/>
            <a:gdLst/>
            <a:ahLst/>
            <a:cxnLst/>
            <a:rect l="l" t="t" r="r" b="b"/>
            <a:pathLst>
              <a:path w="710564" h="709929">
                <a:moveTo>
                  <a:pt x="278765" y="518160"/>
                </a:moveTo>
                <a:lnTo>
                  <a:pt x="274954" y="518160"/>
                </a:lnTo>
                <a:lnTo>
                  <a:pt x="270763" y="519430"/>
                </a:lnTo>
                <a:lnTo>
                  <a:pt x="266953" y="519430"/>
                </a:lnTo>
                <a:lnTo>
                  <a:pt x="248665" y="528320"/>
                </a:lnTo>
                <a:lnTo>
                  <a:pt x="245490" y="530860"/>
                </a:lnTo>
                <a:lnTo>
                  <a:pt x="240665" y="537210"/>
                </a:lnTo>
                <a:lnTo>
                  <a:pt x="238632" y="541020"/>
                </a:lnTo>
                <a:lnTo>
                  <a:pt x="236854" y="543560"/>
                </a:lnTo>
                <a:lnTo>
                  <a:pt x="234822" y="551180"/>
                </a:lnTo>
                <a:lnTo>
                  <a:pt x="234060" y="554990"/>
                </a:lnTo>
                <a:lnTo>
                  <a:pt x="233679" y="558800"/>
                </a:lnTo>
                <a:lnTo>
                  <a:pt x="233679" y="563880"/>
                </a:lnTo>
                <a:lnTo>
                  <a:pt x="234441" y="567690"/>
                </a:lnTo>
                <a:lnTo>
                  <a:pt x="235077" y="571500"/>
                </a:lnTo>
                <a:lnTo>
                  <a:pt x="236474" y="575310"/>
                </a:lnTo>
                <a:lnTo>
                  <a:pt x="238252" y="579120"/>
                </a:lnTo>
                <a:lnTo>
                  <a:pt x="248284" y="599440"/>
                </a:lnTo>
                <a:lnTo>
                  <a:pt x="44386" y="599440"/>
                </a:lnTo>
                <a:lnTo>
                  <a:pt x="44386" y="622300"/>
                </a:lnTo>
                <a:lnTo>
                  <a:pt x="259334" y="622300"/>
                </a:lnTo>
                <a:lnTo>
                  <a:pt x="270509" y="643890"/>
                </a:lnTo>
                <a:lnTo>
                  <a:pt x="0" y="643890"/>
                </a:lnTo>
                <a:lnTo>
                  <a:pt x="0" y="666750"/>
                </a:lnTo>
                <a:lnTo>
                  <a:pt x="281559" y="666750"/>
                </a:lnTo>
                <a:lnTo>
                  <a:pt x="285750" y="674370"/>
                </a:lnTo>
                <a:lnTo>
                  <a:pt x="290575" y="681990"/>
                </a:lnTo>
                <a:lnTo>
                  <a:pt x="296163" y="689610"/>
                </a:lnTo>
                <a:lnTo>
                  <a:pt x="299212" y="693420"/>
                </a:lnTo>
                <a:lnTo>
                  <a:pt x="302768" y="695960"/>
                </a:lnTo>
                <a:lnTo>
                  <a:pt x="309625" y="701040"/>
                </a:lnTo>
                <a:lnTo>
                  <a:pt x="313816" y="703580"/>
                </a:lnTo>
                <a:lnTo>
                  <a:pt x="317627" y="704850"/>
                </a:lnTo>
                <a:lnTo>
                  <a:pt x="321818" y="706120"/>
                </a:lnTo>
                <a:lnTo>
                  <a:pt x="326009" y="708660"/>
                </a:lnTo>
                <a:lnTo>
                  <a:pt x="330453" y="708660"/>
                </a:lnTo>
                <a:lnTo>
                  <a:pt x="339471" y="709930"/>
                </a:lnTo>
                <a:lnTo>
                  <a:pt x="516000" y="709930"/>
                </a:lnTo>
                <a:lnTo>
                  <a:pt x="532638" y="688340"/>
                </a:lnTo>
                <a:lnTo>
                  <a:pt x="338074" y="688340"/>
                </a:lnTo>
                <a:lnTo>
                  <a:pt x="335025" y="687070"/>
                </a:lnTo>
                <a:lnTo>
                  <a:pt x="332231" y="687070"/>
                </a:lnTo>
                <a:lnTo>
                  <a:pt x="326644" y="684530"/>
                </a:lnTo>
                <a:lnTo>
                  <a:pt x="321437" y="681990"/>
                </a:lnTo>
                <a:lnTo>
                  <a:pt x="316610" y="678180"/>
                </a:lnTo>
                <a:lnTo>
                  <a:pt x="312419" y="674370"/>
                </a:lnTo>
                <a:lnTo>
                  <a:pt x="310641" y="671830"/>
                </a:lnTo>
                <a:lnTo>
                  <a:pt x="308609" y="670560"/>
                </a:lnTo>
                <a:lnTo>
                  <a:pt x="307213" y="668020"/>
                </a:lnTo>
                <a:lnTo>
                  <a:pt x="257302" y="567690"/>
                </a:lnTo>
                <a:lnTo>
                  <a:pt x="256666" y="565150"/>
                </a:lnTo>
                <a:lnTo>
                  <a:pt x="256285" y="562610"/>
                </a:lnTo>
                <a:lnTo>
                  <a:pt x="255904" y="561340"/>
                </a:lnTo>
                <a:lnTo>
                  <a:pt x="255904" y="558800"/>
                </a:lnTo>
                <a:lnTo>
                  <a:pt x="256666" y="554990"/>
                </a:lnTo>
                <a:lnTo>
                  <a:pt x="257302" y="553720"/>
                </a:lnTo>
                <a:lnTo>
                  <a:pt x="257937" y="551180"/>
                </a:lnTo>
                <a:lnTo>
                  <a:pt x="259079" y="549910"/>
                </a:lnTo>
                <a:lnTo>
                  <a:pt x="260096" y="547370"/>
                </a:lnTo>
                <a:lnTo>
                  <a:pt x="261493" y="546100"/>
                </a:lnTo>
                <a:lnTo>
                  <a:pt x="263144" y="544830"/>
                </a:lnTo>
                <a:lnTo>
                  <a:pt x="264541" y="543560"/>
                </a:lnTo>
                <a:lnTo>
                  <a:pt x="266319" y="542290"/>
                </a:lnTo>
                <a:lnTo>
                  <a:pt x="268350" y="542290"/>
                </a:lnTo>
                <a:lnTo>
                  <a:pt x="271906" y="541020"/>
                </a:lnTo>
                <a:lnTo>
                  <a:pt x="313328" y="541020"/>
                </a:lnTo>
                <a:lnTo>
                  <a:pt x="293750" y="523240"/>
                </a:lnTo>
                <a:lnTo>
                  <a:pt x="290194" y="520700"/>
                </a:lnTo>
                <a:lnTo>
                  <a:pt x="286384" y="519430"/>
                </a:lnTo>
                <a:lnTo>
                  <a:pt x="278765" y="518160"/>
                </a:lnTo>
                <a:close/>
              </a:path>
              <a:path w="710564" h="709929">
                <a:moveTo>
                  <a:pt x="552767" y="543560"/>
                </a:moveTo>
                <a:lnTo>
                  <a:pt x="521588" y="543560"/>
                </a:lnTo>
                <a:lnTo>
                  <a:pt x="523621" y="544830"/>
                </a:lnTo>
                <a:lnTo>
                  <a:pt x="525653" y="544830"/>
                </a:lnTo>
                <a:lnTo>
                  <a:pt x="527812" y="546100"/>
                </a:lnTo>
                <a:lnTo>
                  <a:pt x="529463" y="547370"/>
                </a:lnTo>
                <a:lnTo>
                  <a:pt x="530860" y="548640"/>
                </a:lnTo>
                <a:lnTo>
                  <a:pt x="531622" y="551180"/>
                </a:lnTo>
                <a:lnTo>
                  <a:pt x="532257" y="553720"/>
                </a:lnTo>
                <a:lnTo>
                  <a:pt x="532638" y="554990"/>
                </a:lnTo>
                <a:lnTo>
                  <a:pt x="532638" y="651510"/>
                </a:lnTo>
                <a:lnTo>
                  <a:pt x="504952" y="688340"/>
                </a:lnTo>
                <a:lnTo>
                  <a:pt x="532638" y="688340"/>
                </a:lnTo>
                <a:lnTo>
                  <a:pt x="549274" y="666750"/>
                </a:lnTo>
                <a:lnTo>
                  <a:pt x="710184" y="666750"/>
                </a:lnTo>
                <a:lnTo>
                  <a:pt x="710184" y="643890"/>
                </a:lnTo>
                <a:lnTo>
                  <a:pt x="554863" y="643890"/>
                </a:lnTo>
                <a:lnTo>
                  <a:pt x="554863" y="622300"/>
                </a:lnTo>
                <a:lnTo>
                  <a:pt x="665734" y="622300"/>
                </a:lnTo>
                <a:lnTo>
                  <a:pt x="665734" y="599440"/>
                </a:lnTo>
                <a:lnTo>
                  <a:pt x="554863" y="599440"/>
                </a:lnTo>
                <a:lnTo>
                  <a:pt x="554863" y="551180"/>
                </a:lnTo>
                <a:lnTo>
                  <a:pt x="554101" y="548640"/>
                </a:lnTo>
                <a:lnTo>
                  <a:pt x="553466" y="544830"/>
                </a:lnTo>
                <a:lnTo>
                  <a:pt x="552767" y="543560"/>
                </a:lnTo>
                <a:close/>
              </a:path>
              <a:path w="710564" h="709929">
                <a:moveTo>
                  <a:pt x="599185" y="0"/>
                </a:moveTo>
                <a:lnTo>
                  <a:pt x="110959" y="0"/>
                </a:lnTo>
                <a:lnTo>
                  <a:pt x="110959" y="599440"/>
                </a:lnTo>
                <a:lnTo>
                  <a:pt x="133159" y="599440"/>
                </a:lnTo>
                <a:lnTo>
                  <a:pt x="133159" y="22860"/>
                </a:lnTo>
                <a:lnTo>
                  <a:pt x="599185" y="22860"/>
                </a:lnTo>
                <a:lnTo>
                  <a:pt x="599185" y="0"/>
                </a:lnTo>
                <a:close/>
              </a:path>
              <a:path w="710564" h="709929">
                <a:moveTo>
                  <a:pt x="177546" y="377190"/>
                </a:moveTo>
                <a:lnTo>
                  <a:pt x="155346" y="377190"/>
                </a:lnTo>
                <a:lnTo>
                  <a:pt x="155346" y="599440"/>
                </a:lnTo>
                <a:lnTo>
                  <a:pt x="177546" y="599440"/>
                </a:lnTo>
                <a:lnTo>
                  <a:pt x="177546" y="377190"/>
                </a:lnTo>
                <a:close/>
              </a:path>
              <a:path w="710564" h="709929">
                <a:moveTo>
                  <a:pt x="313328" y="541020"/>
                </a:moveTo>
                <a:lnTo>
                  <a:pt x="280924" y="541020"/>
                </a:lnTo>
                <a:lnTo>
                  <a:pt x="283337" y="542290"/>
                </a:lnTo>
                <a:lnTo>
                  <a:pt x="285369" y="543560"/>
                </a:lnTo>
                <a:lnTo>
                  <a:pt x="287528" y="544830"/>
                </a:lnTo>
                <a:lnTo>
                  <a:pt x="289559" y="546100"/>
                </a:lnTo>
                <a:lnTo>
                  <a:pt x="291338" y="547370"/>
                </a:lnTo>
                <a:lnTo>
                  <a:pt x="292734" y="549910"/>
                </a:lnTo>
                <a:lnTo>
                  <a:pt x="322453" y="599440"/>
                </a:lnTo>
                <a:lnTo>
                  <a:pt x="344043" y="599440"/>
                </a:lnTo>
                <a:lnTo>
                  <a:pt x="344043" y="554990"/>
                </a:lnTo>
                <a:lnTo>
                  <a:pt x="321818" y="554990"/>
                </a:lnTo>
                <a:lnTo>
                  <a:pt x="313328" y="541020"/>
                </a:lnTo>
                <a:close/>
              </a:path>
              <a:path w="710564" h="709929">
                <a:moveTo>
                  <a:pt x="599185" y="22860"/>
                </a:moveTo>
                <a:lnTo>
                  <a:pt x="576960" y="22860"/>
                </a:lnTo>
                <a:lnTo>
                  <a:pt x="576960" y="599440"/>
                </a:lnTo>
                <a:lnTo>
                  <a:pt x="599185" y="599440"/>
                </a:lnTo>
                <a:lnTo>
                  <a:pt x="599185" y="22860"/>
                </a:lnTo>
                <a:close/>
              </a:path>
              <a:path w="710564" h="709929">
                <a:moveTo>
                  <a:pt x="525018" y="521970"/>
                </a:moveTo>
                <a:lnTo>
                  <a:pt x="479297" y="521970"/>
                </a:lnTo>
                <a:lnTo>
                  <a:pt x="483362" y="523240"/>
                </a:lnTo>
                <a:lnTo>
                  <a:pt x="485140" y="524510"/>
                </a:lnTo>
                <a:lnTo>
                  <a:pt x="486537" y="527050"/>
                </a:lnTo>
                <a:lnTo>
                  <a:pt x="487172" y="528320"/>
                </a:lnTo>
                <a:lnTo>
                  <a:pt x="487934" y="530860"/>
                </a:lnTo>
                <a:lnTo>
                  <a:pt x="488188" y="533400"/>
                </a:lnTo>
                <a:lnTo>
                  <a:pt x="488188" y="577850"/>
                </a:lnTo>
                <a:lnTo>
                  <a:pt x="510413" y="577850"/>
                </a:lnTo>
                <a:lnTo>
                  <a:pt x="510413" y="543560"/>
                </a:lnTo>
                <a:lnTo>
                  <a:pt x="552767" y="543560"/>
                </a:lnTo>
                <a:lnTo>
                  <a:pt x="550672" y="539750"/>
                </a:lnTo>
                <a:lnTo>
                  <a:pt x="549274" y="535940"/>
                </a:lnTo>
                <a:lnTo>
                  <a:pt x="547242" y="534670"/>
                </a:lnTo>
                <a:lnTo>
                  <a:pt x="545084" y="532130"/>
                </a:lnTo>
                <a:lnTo>
                  <a:pt x="540258" y="527050"/>
                </a:lnTo>
                <a:lnTo>
                  <a:pt x="537464" y="525780"/>
                </a:lnTo>
                <a:lnTo>
                  <a:pt x="534416" y="524510"/>
                </a:lnTo>
                <a:lnTo>
                  <a:pt x="531622" y="523240"/>
                </a:lnTo>
                <a:lnTo>
                  <a:pt x="528193" y="523240"/>
                </a:lnTo>
                <a:lnTo>
                  <a:pt x="525018" y="521970"/>
                </a:lnTo>
                <a:close/>
              </a:path>
              <a:path w="710564" h="709929">
                <a:moveTo>
                  <a:pt x="466090" y="266700"/>
                </a:moveTo>
                <a:lnTo>
                  <a:pt x="244094" y="266700"/>
                </a:lnTo>
                <a:lnTo>
                  <a:pt x="244094" y="444500"/>
                </a:lnTo>
                <a:lnTo>
                  <a:pt x="321818" y="444500"/>
                </a:lnTo>
                <a:lnTo>
                  <a:pt x="321818" y="554990"/>
                </a:lnTo>
                <a:lnTo>
                  <a:pt x="344043" y="554990"/>
                </a:lnTo>
                <a:lnTo>
                  <a:pt x="344043" y="421640"/>
                </a:lnTo>
                <a:lnTo>
                  <a:pt x="266319" y="421640"/>
                </a:lnTo>
                <a:lnTo>
                  <a:pt x="266319" y="288290"/>
                </a:lnTo>
                <a:lnTo>
                  <a:pt x="466090" y="288290"/>
                </a:lnTo>
                <a:lnTo>
                  <a:pt x="466090" y="266700"/>
                </a:lnTo>
                <a:close/>
              </a:path>
              <a:path w="710564" h="709929">
                <a:moveTo>
                  <a:pt x="477138" y="499110"/>
                </a:moveTo>
                <a:lnTo>
                  <a:pt x="421640" y="499110"/>
                </a:lnTo>
                <a:lnTo>
                  <a:pt x="423799" y="500380"/>
                </a:lnTo>
                <a:lnTo>
                  <a:pt x="427863" y="501650"/>
                </a:lnTo>
                <a:lnTo>
                  <a:pt x="429641" y="502920"/>
                </a:lnTo>
                <a:lnTo>
                  <a:pt x="431038" y="504190"/>
                </a:lnTo>
                <a:lnTo>
                  <a:pt x="431672" y="506730"/>
                </a:lnTo>
                <a:lnTo>
                  <a:pt x="432816" y="510540"/>
                </a:lnTo>
                <a:lnTo>
                  <a:pt x="432816" y="554990"/>
                </a:lnTo>
                <a:lnTo>
                  <a:pt x="454913" y="554990"/>
                </a:lnTo>
                <a:lnTo>
                  <a:pt x="454913" y="521970"/>
                </a:lnTo>
                <a:lnTo>
                  <a:pt x="508762" y="521970"/>
                </a:lnTo>
                <a:lnTo>
                  <a:pt x="482346" y="500380"/>
                </a:lnTo>
                <a:lnTo>
                  <a:pt x="477138" y="499110"/>
                </a:lnTo>
                <a:close/>
              </a:path>
              <a:path w="710564" h="709929">
                <a:moveTo>
                  <a:pt x="395478" y="377190"/>
                </a:moveTo>
                <a:lnTo>
                  <a:pt x="360679" y="377190"/>
                </a:lnTo>
                <a:lnTo>
                  <a:pt x="364109" y="378460"/>
                </a:lnTo>
                <a:lnTo>
                  <a:pt x="367284" y="378460"/>
                </a:lnTo>
                <a:lnTo>
                  <a:pt x="369950" y="381000"/>
                </a:lnTo>
                <a:lnTo>
                  <a:pt x="377316" y="393700"/>
                </a:lnTo>
                <a:lnTo>
                  <a:pt x="377316" y="533400"/>
                </a:lnTo>
                <a:lnTo>
                  <a:pt x="399415" y="533400"/>
                </a:lnTo>
                <a:lnTo>
                  <a:pt x="399415" y="499110"/>
                </a:lnTo>
                <a:lnTo>
                  <a:pt x="453263" y="499110"/>
                </a:lnTo>
                <a:lnTo>
                  <a:pt x="450850" y="495300"/>
                </a:lnTo>
                <a:lnTo>
                  <a:pt x="448056" y="490220"/>
                </a:lnTo>
                <a:lnTo>
                  <a:pt x="444881" y="486410"/>
                </a:lnTo>
                <a:lnTo>
                  <a:pt x="440690" y="483870"/>
                </a:lnTo>
                <a:lnTo>
                  <a:pt x="436625" y="481330"/>
                </a:lnTo>
                <a:lnTo>
                  <a:pt x="431672" y="478790"/>
                </a:lnTo>
                <a:lnTo>
                  <a:pt x="426847" y="477520"/>
                </a:lnTo>
                <a:lnTo>
                  <a:pt x="399415" y="477520"/>
                </a:lnTo>
                <a:lnTo>
                  <a:pt x="399415" y="444500"/>
                </a:lnTo>
                <a:lnTo>
                  <a:pt x="466090" y="444500"/>
                </a:lnTo>
                <a:lnTo>
                  <a:pt x="466090" y="421640"/>
                </a:lnTo>
                <a:lnTo>
                  <a:pt x="399415" y="421640"/>
                </a:lnTo>
                <a:lnTo>
                  <a:pt x="399415" y="393700"/>
                </a:lnTo>
                <a:lnTo>
                  <a:pt x="399160" y="389890"/>
                </a:lnTo>
                <a:lnTo>
                  <a:pt x="398779" y="386080"/>
                </a:lnTo>
                <a:lnTo>
                  <a:pt x="397763" y="382270"/>
                </a:lnTo>
                <a:lnTo>
                  <a:pt x="396366" y="378460"/>
                </a:lnTo>
                <a:lnTo>
                  <a:pt x="395478" y="377190"/>
                </a:lnTo>
                <a:close/>
              </a:path>
              <a:path w="710564" h="709929">
                <a:moveTo>
                  <a:pt x="368553" y="355600"/>
                </a:moveTo>
                <a:lnTo>
                  <a:pt x="352678" y="355600"/>
                </a:lnTo>
                <a:lnTo>
                  <a:pt x="349250" y="356870"/>
                </a:lnTo>
                <a:lnTo>
                  <a:pt x="345440" y="358140"/>
                </a:lnTo>
                <a:lnTo>
                  <a:pt x="342265" y="360680"/>
                </a:lnTo>
                <a:lnTo>
                  <a:pt x="338835" y="361950"/>
                </a:lnTo>
                <a:lnTo>
                  <a:pt x="333247" y="367030"/>
                </a:lnTo>
                <a:lnTo>
                  <a:pt x="328422" y="372110"/>
                </a:lnTo>
                <a:lnTo>
                  <a:pt x="326644" y="375920"/>
                </a:lnTo>
                <a:lnTo>
                  <a:pt x="324866" y="378460"/>
                </a:lnTo>
                <a:lnTo>
                  <a:pt x="322453" y="386080"/>
                </a:lnTo>
                <a:lnTo>
                  <a:pt x="322199" y="389890"/>
                </a:lnTo>
                <a:lnTo>
                  <a:pt x="321818" y="393700"/>
                </a:lnTo>
                <a:lnTo>
                  <a:pt x="321818" y="421640"/>
                </a:lnTo>
                <a:lnTo>
                  <a:pt x="344043" y="421640"/>
                </a:lnTo>
                <a:lnTo>
                  <a:pt x="344043" y="393700"/>
                </a:lnTo>
                <a:lnTo>
                  <a:pt x="344297" y="391160"/>
                </a:lnTo>
                <a:lnTo>
                  <a:pt x="345440" y="387350"/>
                </a:lnTo>
                <a:lnTo>
                  <a:pt x="346709" y="384810"/>
                </a:lnTo>
                <a:lnTo>
                  <a:pt x="348869" y="382270"/>
                </a:lnTo>
                <a:lnTo>
                  <a:pt x="351281" y="381000"/>
                </a:lnTo>
                <a:lnTo>
                  <a:pt x="354075" y="378460"/>
                </a:lnTo>
                <a:lnTo>
                  <a:pt x="357124" y="378460"/>
                </a:lnTo>
                <a:lnTo>
                  <a:pt x="360679" y="377190"/>
                </a:lnTo>
                <a:lnTo>
                  <a:pt x="395478" y="377190"/>
                </a:lnTo>
                <a:lnTo>
                  <a:pt x="394588" y="375920"/>
                </a:lnTo>
                <a:lnTo>
                  <a:pt x="392938" y="372110"/>
                </a:lnTo>
                <a:lnTo>
                  <a:pt x="390525" y="369570"/>
                </a:lnTo>
                <a:lnTo>
                  <a:pt x="387984" y="367030"/>
                </a:lnTo>
                <a:lnTo>
                  <a:pt x="385318" y="364490"/>
                </a:lnTo>
                <a:lnTo>
                  <a:pt x="382524" y="361950"/>
                </a:lnTo>
                <a:lnTo>
                  <a:pt x="378968" y="360680"/>
                </a:lnTo>
                <a:lnTo>
                  <a:pt x="375919" y="358140"/>
                </a:lnTo>
                <a:lnTo>
                  <a:pt x="372109" y="356870"/>
                </a:lnTo>
                <a:lnTo>
                  <a:pt x="368553" y="355600"/>
                </a:lnTo>
                <a:close/>
              </a:path>
              <a:path w="710564" h="709929">
                <a:moveTo>
                  <a:pt x="466090" y="288290"/>
                </a:moveTo>
                <a:lnTo>
                  <a:pt x="443865" y="288290"/>
                </a:lnTo>
                <a:lnTo>
                  <a:pt x="443865" y="421640"/>
                </a:lnTo>
                <a:lnTo>
                  <a:pt x="466090" y="421640"/>
                </a:lnTo>
                <a:lnTo>
                  <a:pt x="466090" y="288290"/>
                </a:lnTo>
                <a:close/>
              </a:path>
              <a:path w="710564" h="709929">
                <a:moveTo>
                  <a:pt x="377316" y="135890"/>
                </a:moveTo>
                <a:lnTo>
                  <a:pt x="332866" y="135890"/>
                </a:lnTo>
                <a:lnTo>
                  <a:pt x="328675" y="137160"/>
                </a:lnTo>
                <a:lnTo>
                  <a:pt x="324612" y="139700"/>
                </a:lnTo>
                <a:lnTo>
                  <a:pt x="320421" y="140970"/>
                </a:lnTo>
                <a:lnTo>
                  <a:pt x="316610" y="142240"/>
                </a:lnTo>
                <a:lnTo>
                  <a:pt x="312800" y="144780"/>
                </a:lnTo>
                <a:lnTo>
                  <a:pt x="305562" y="148590"/>
                </a:lnTo>
                <a:lnTo>
                  <a:pt x="277113" y="180340"/>
                </a:lnTo>
                <a:lnTo>
                  <a:pt x="266319" y="217170"/>
                </a:lnTo>
                <a:lnTo>
                  <a:pt x="266319" y="266700"/>
                </a:lnTo>
                <a:lnTo>
                  <a:pt x="288544" y="266700"/>
                </a:lnTo>
                <a:lnTo>
                  <a:pt x="288544" y="222250"/>
                </a:lnTo>
                <a:lnTo>
                  <a:pt x="288797" y="215900"/>
                </a:lnTo>
                <a:lnTo>
                  <a:pt x="303784" y="180340"/>
                </a:lnTo>
                <a:lnTo>
                  <a:pt x="335279" y="158750"/>
                </a:lnTo>
                <a:lnTo>
                  <a:pt x="348106" y="156210"/>
                </a:lnTo>
                <a:lnTo>
                  <a:pt x="414096" y="156210"/>
                </a:lnTo>
                <a:lnTo>
                  <a:pt x="411606" y="153670"/>
                </a:lnTo>
                <a:lnTo>
                  <a:pt x="404622" y="148590"/>
                </a:lnTo>
                <a:lnTo>
                  <a:pt x="397382" y="144780"/>
                </a:lnTo>
                <a:lnTo>
                  <a:pt x="393572" y="142240"/>
                </a:lnTo>
                <a:lnTo>
                  <a:pt x="389763" y="140970"/>
                </a:lnTo>
                <a:lnTo>
                  <a:pt x="385572" y="139700"/>
                </a:lnTo>
                <a:lnTo>
                  <a:pt x="381507" y="137160"/>
                </a:lnTo>
                <a:lnTo>
                  <a:pt x="377316" y="135890"/>
                </a:lnTo>
                <a:close/>
              </a:path>
              <a:path w="710564" h="709929">
                <a:moveTo>
                  <a:pt x="414096" y="156210"/>
                </a:moveTo>
                <a:lnTo>
                  <a:pt x="362077" y="156210"/>
                </a:lnTo>
                <a:lnTo>
                  <a:pt x="374903" y="158750"/>
                </a:lnTo>
                <a:lnTo>
                  <a:pt x="381127" y="161290"/>
                </a:lnTo>
                <a:lnTo>
                  <a:pt x="413638" y="190500"/>
                </a:lnTo>
                <a:lnTo>
                  <a:pt x="421640" y="222250"/>
                </a:lnTo>
                <a:lnTo>
                  <a:pt x="421640" y="266700"/>
                </a:lnTo>
                <a:lnTo>
                  <a:pt x="443865" y="266700"/>
                </a:lnTo>
                <a:lnTo>
                  <a:pt x="443865" y="217170"/>
                </a:lnTo>
                <a:lnTo>
                  <a:pt x="443484" y="213360"/>
                </a:lnTo>
                <a:lnTo>
                  <a:pt x="428625" y="172720"/>
                </a:lnTo>
                <a:lnTo>
                  <a:pt x="417829" y="160020"/>
                </a:lnTo>
                <a:lnTo>
                  <a:pt x="414096" y="156210"/>
                </a:lnTo>
                <a:close/>
              </a:path>
              <a:path w="710564" h="709929">
                <a:moveTo>
                  <a:pt x="364109" y="133350"/>
                </a:moveTo>
                <a:lnTo>
                  <a:pt x="346075" y="133350"/>
                </a:lnTo>
                <a:lnTo>
                  <a:pt x="337057" y="135890"/>
                </a:lnTo>
                <a:lnTo>
                  <a:pt x="373125" y="135890"/>
                </a:lnTo>
                <a:lnTo>
                  <a:pt x="364109" y="13335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46632" y="6303264"/>
            <a:ext cx="67056" cy="112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23694" y="6280150"/>
            <a:ext cx="22225" cy="279400"/>
          </a:xfrm>
          <a:custGeom>
            <a:avLst/>
            <a:gdLst/>
            <a:ahLst/>
            <a:cxnLst/>
            <a:rect l="l" t="t" r="r" b="b"/>
            <a:pathLst>
              <a:path w="22225" h="279400">
                <a:moveTo>
                  <a:pt x="0" y="279400"/>
                </a:moveTo>
                <a:lnTo>
                  <a:pt x="22225" y="279400"/>
                </a:lnTo>
                <a:lnTo>
                  <a:pt x="22225" y="0"/>
                </a:lnTo>
                <a:lnTo>
                  <a:pt x="0" y="0"/>
                </a:lnTo>
                <a:lnTo>
                  <a:pt x="0" y="27940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46632" y="6123940"/>
            <a:ext cx="22225" cy="156210"/>
          </a:xfrm>
          <a:custGeom>
            <a:avLst/>
            <a:gdLst/>
            <a:ahLst/>
            <a:cxnLst/>
            <a:rect l="l" t="t" r="r" b="b"/>
            <a:pathLst>
              <a:path w="22225" h="156210">
                <a:moveTo>
                  <a:pt x="0" y="156210"/>
                </a:moveTo>
                <a:lnTo>
                  <a:pt x="22186" y="156210"/>
                </a:lnTo>
                <a:lnTo>
                  <a:pt x="22186" y="0"/>
                </a:lnTo>
                <a:lnTo>
                  <a:pt x="0" y="0"/>
                </a:lnTo>
                <a:lnTo>
                  <a:pt x="0" y="15621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623694" y="6123940"/>
            <a:ext cx="22225" cy="156210"/>
          </a:xfrm>
          <a:custGeom>
            <a:avLst/>
            <a:gdLst/>
            <a:ahLst/>
            <a:cxnLst/>
            <a:rect l="l" t="t" r="r" b="b"/>
            <a:pathLst>
              <a:path w="22225" h="156210">
                <a:moveTo>
                  <a:pt x="0" y="156210"/>
                </a:moveTo>
                <a:lnTo>
                  <a:pt x="22225" y="156210"/>
                </a:lnTo>
                <a:lnTo>
                  <a:pt x="22225" y="0"/>
                </a:lnTo>
                <a:lnTo>
                  <a:pt x="0" y="0"/>
                </a:lnTo>
                <a:lnTo>
                  <a:pt x="0" y="15621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46632" y="6102350"/>
            <a:ext cx="399415" cy="21590"/>
          </a:xfrm>
          <a:custGeom>
            <a:avLst/>
            <a:gdLst/>
            <a:ahLst/>
            <a:cxnLst/>
            <a:rect l="l" t="t" r="r" b="b"/>
            <a:pathLst>
              <a:path w="399414" h="21589">
                <a:moveTo>
                  <a:pt x="0" y="21589"/>
                </a:moveTo>
                <a:lnTo>
                  <a:pt x="399288" y="21589"/>
                </a:lnTo>
                <a:lnTo>
                  <a:pt x="399288" y="0"/>
                </a:lnTo>
                <a:lnTo>
                  <a:pt x="0" y="0"/>
                </a:lnTo>
                <a:lnTo>
                  <a:pt x="0" y="21589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91183" y="665988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21336" y="0"/>
                </a:moveTo>
                <a:lnTo>
                  <a:pt x="0" y="0"/>
                </a:lnTo>
                <a:lnTo>
                  <a:pt x="0" y="21336"/>
                </a:lnTo>
                <a:lnTo>
                  <a:pt x="21336" y="21336"/>
                </a:lnTo>
                <a:lnTo>
                  <a:pt x="213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780032" y="665988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21336" y="0"/>
                </a:moveTo>
                <a:lnTo>
                  <a:pt x="0" y="0"/>
                </a:lnTo>
                <a:lnTo>
                  <a:pt x="0" y="21336"/>
                </a:lnTo>
                <a:lnTo>
                  <a:pt x="21336" y="21336"/>
                </a:lnTo>
                <a:lnTo>
                  <a:pt x="213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ВРЕМЕННЫЙ </a:t>
            </a:r>
            <a:r>
              <a:rPr dirty="0" spc="-5"/>
              <a:t>СТАНДАРТ ОСНАЩЕНИЯ МЕДИЦИНСКОЙ ОРГАНИЗАЦИИ</a:t>
            </a:r>
            <a:r>
              <a:rPr dirty="0" spc="-15"/>
              <a:t> </a:t>
            </a:r>
            <a:r>
              <a:rPr dirty="0" spc="-10"/>
              <a:t>ДЛЯ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55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12905" y="6485635"/>
            <a:ext cx="2025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BEBEBE"/>
                </a:solidFill>
                <a:latin typeface="Tahoma"/>
                <a:cs typeface="Tahoma"/>
              </a:rPr>
              <a:t>55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26335" y="1477466"/>
            <a:ext cx="611378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I.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Общие требования к минимальному</a:t>
            </a:r>
            <a:r>
              <a:rPr dirty="0" sz="1800" spc="-6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оснащению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2803" y="2138629"/>
            <a:ext cx="174625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5" b="1">
                <a:latin typeface="Tahoma"/>
                <a:cs typeface="Tahoma"/>
              </a:rPr>
              <a:t>Наличие</a:t>
            </a:r>
            <a:r>
              <a:rPr dirty="0" sz="1600" spc="-10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ЦСО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2803" y="2764027"/>
            <a:ext cx="3458210" cy="51498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Tahoma"/>
                <a:cs typeface="Tahoma"/>
              </a:rPr>
              <a:t>Достаточные энергетические  мощности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2803" y="3632657"/>
            <a:ext cx="3938270" cy="7588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Tahoma"/>
                <a:cs typeface="Tahoma"/>
              </a:rPr>
              <a:t>Участок обезвреживания</a:t>
            </a:r>
            <a:r>
              <a:rPr dirty="0" sz="1600" spc="-8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отходов</a:t>
            </a:r>
            <a:endParaRPr sz="1600">
              <a:latin typeface="Tahoma"/>
              <a:cs typeface="Tahoma"/>
            </a:endParaRPr>
          </a:p>
          <a:p>
            <a:pPr marL="299085" marR="365760">
              <a:lnSpc>
                <a:spcPct val="100000"/>
              </a:lnSpc>
            </a:pPr>
            <a:r>
              <a:rPr dirty="0" sz="1600" spc="5" b="1">
                <a:latin typeface="Tahoma"/>
                <a:cs typeface="Tahoma"/>
              </a:rPr>
              <a:t>или </a:t>
            </a:r>
            <a:r>
              <a:rPr dirty="0" sz="1600" spc="-5" b="1">
                <a:latin typeface="Tahoma"/>
                <a:cs typeface="Tahoma"/>
              </a:rPr>
              <a:t>договор </a:t>
            </a:r>
            <a:r>
              <a:rPr dirty="0" sz="1600" spc="10" b="1">
                <a:latin typeface="Tahoma"/>
                <a:cs typeface="Tahoma"/>
              </a:rPr>
              <a:t>на </a:t>
            </a:r>
            <a:r>
              <a:rPr dirty="0" sz="1600" spc="5" b="1">
                <a:latin typeface="Tahoma"/>
                <a:cs typeface="Tahoma"/>
              </a:rPr>
              <a:t>вывоз</a:t>
            </a:r>
            <a:r>
              <a:rPr dirty="0" sz="1600" spc="-13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отходов  </a:t>
            </a:r>
            <a:r>
              <a:rPr dirty="0" sz="1600" spc="-5" b="1">
                <a:latin typeface="Tahoma"/>
                <a:cs typeface="Tahoma"/>
              </a:rPr>
              <a:t>класса</a:t>
            </a:r>
            <a:r>
              <a:rPr dirty="0" sz="1600" spc="25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В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2803" y="4746116"/>
            <a:ext cx="3957954" cy="758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Tahoma"/>
                <a:cs typeface="Tahoma"/>
              </a:rPr>
              <a:t>Возможность </a:t>
            </a:r>
            <a:r>
              <a:rPr dirty="0" sz="1600" spc="5" b="1">
                <a:latin typeface="Tahoma"/>
                <a:cs typeface="Tahoma"/>
              </a:rPr>
              <a:t>временного</a:t>
            </a:r>
            <a:r>
              <a:rPr dirty="0" sz="1600" spc="-90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или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600" b="1">
                <a:latin typeface="Tahoma"/>
                <a:cs typeface="Tahoma"/>
              </a:rPr>
              <a:t>постоянного</a:t>
            </a:r>
            <a:r>
              <a:rPr dirty="0" sz="1600" spc="-30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размещения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600" b="1">
                <a:latin typeface="Tahoma"/>
                <a:cs typeface="Tahoma"/>
              </a:rPr>
              <a:t>кислородной </a:t>
            </a:r>
            <a:r>
              <a:rPr dirty="0" sz="1600" spc="5" b="1">
                <a:latin typeface="Tahoma"/>
                <a:cs typeface="Tahoma"/>
              </a:rPr>
              <a:t>станции или</a:t>
            </a:r>
            <a:r>
              <a:rPr dirty="0" sz="1600" spc="-16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РАМПЫ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2295" y="6276847"/>
            <a:ext cx="104775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ahoma"/>
                <a:cs typeface="Tahoma"/>
              </a:rPr>
              <a:t>* </a:t>
            </a:r>
            <a:r>
              <a:rPr dirty="0" sz="1200" spc="-5">
                <a:latin typeface="Tahoma"/>
                <a:cs typeface="Tahoma"/>
              </a:rPr>
              <a:t>не использовать: сосудистые центры, онкологические диспансеры, больницы экстренной медицинской помощи, которые </a:t>
            </a:r>
            <a:r>
              <a:rPr dirty="0" sz="1200" spc="-10">
                <a:latin typeface="Tahoma"/>
                <a:cs typeface="Tahoma"/>
              </a:rPr>
              <a:t>существенно </a:t>
            </a:r>
            <a:r>
              <a:rPr dirty="0" sz="1200" spc="-5">
                <a:latin typeface="Tahoma"/>
                <a:cs typeface="Tahoma"/>
              </a:rPr>
              <a:t>влияют на  </a:t>
            </a:r>
            <a:r>
              <a:rPr dirty="0" sz="1200" spc="-10">
                <a:latin typeface="Tahoma"/>
                <a:cs typeface="Tahoma"/>
              </a:rPr>
              <a:t>предоставление </a:t>
            </a:r>
            <a:r>
              <a:rPr dirty="0" sz="1200" spc="-5">
                <a:latin typeface="Tahoma"/>
                <a:cs typeface="Tahoma"/>
              </a:rPr>
              <a:t>медицинской помощи </a:t>
            </a:r>
            <a:r>
              <a:rPr dirty="0" sz="1200">
                <a:latin typeface="Tahoma"/>
                <a:cs typeface="Tahoma"/>
              </a:rPr>
              <a:t>при </a:t>
            </a:r>
            <a:r>
              <a:rPr dirty="0" sz="1200" spc="-5">
                <a:latin typeface="Tahoma"/>
                <a:cs typeface="Tahoma"/>
              </a:rPr>
              <a:t>жизнеугрожающих</a:t>
            </a:r>
            <a:r>
              <a:rPr dirty="0" sz="1200" spc="35">
                <a:latin typeface="Tahoma"/>
                <a:cs typeface="Tahoma"/>
              </a:rPr>
              <a:t> </a:t>
            </a:r>
            <a:r>
              <a:rPr dirty="0" sz="1200" spc="-10">
                <a:latin typeface="Tahoma"/>
                <a:cs typeface="Tahoma"/>
              </a:rPr>
              <a:t>состояниях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0559" y="2779776"/>
            <a:ext cx="466344" cy="463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5319" y="3722623"/>
            <a:ext cx="481583" cy="4775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925182" y="2138629"/>
            <a:ext cx="3992879" cy="51498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b="1">
                <a:latin typeface="Tahoma"/>
                <a:cs typeface="Tahoma"/>
              </a:rPr>
              <a:t>Площадка обработки</a:t>
            </a:r>
            <a:r>
              <a:rPr dirty="0" sz="1600" spc="-5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санитарного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600" b="1">
                <a:latin typeface="Tahoma"/>
                <a:cs typeface="Tahoma"/>
              </a:rPr>
              <a:t>транспорта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25182" y="3008122"/>
            <a:ext cx="425259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5" b="1">
                <a:latin typeface="Tahoma"/>
                <a:cs typeface="Tahoma"/>
              </a:rPr>
              <a:t>Охрана </a:t>
            </a:r>
            <a:r>
              <a:rPr dirty="0" sz="1600" b="1">
                <a:latin typeface="Tahoma"/>
                <a:cs typeface="Tahoma"/>
              </a:rPr>
              <a:t>(полиция </a:t>
            </a:r>
            <a:r>
              <a:rPr dirty="0" sz="1600" spc="5" b="1">
                <a:latin typeface="Tahoma"/>
                <a:cs typeface="Tahoma"/>
              </a:rPr>
              <a:t>и/или</a:t>
            </a:r>
            <a:r>
              <a:rPr dirty="0" sz="1600" spc="-15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Росгвардия)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25182" y="3632657"/>
            <a:ext cx="297116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-5" b="1">
                <a:latin typeface="Tahoma"/>
                <a:cs typeface="Tahoma"/>
              </a:rPr>
              <a:t>Водостоки</a:t>
            </a:r>
            <a:r>
              <a:rPr dirty="0" sz="1600" spc="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(желательно)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82382" y="4257878"/>
            <a:ext cx="211582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>
                <a:latin typeface="Tahoma"/>
                <a:cs typeface="Tahoma"/>
              </a:rPr>
              <a:t>- </a:t>
            </a:r>
            <a:r>
              <a:rPr dirty="0" sz="1600" spc="-5">
                <a:latin typeface="Tahoma"/>
                <a:cs typeface="Tahoma"/>
              </a:rPr>
              <a:t>блокировка </a:t>
            </a:r>
            <a:r>
              <a:rPr dirty="0" sz="1600" spc="5">
                <a:latin typeface="Tahoma"/>
                <a:cs typeface="Tahoma"/>
              </a:rPr>
              <a:t>на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стоки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82382" y="4883277"/>
            <a:ext cx="226568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Tahoma"/>
                <a:cs typeface="Tahoma"/>
              </a:rPr>
              <a:t>- санитарная</a:t>
            </a:r>
            <a:r>
              <a:rPr dirty="0" sz="1600" spc="-7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обработка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6551" y="4794758"/>
            <a:ext cx="579120" cy="5727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166103" y="2094738"/>
            <a:ext cx="551688" cy="3467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187440" y="2731770"/>
            <a:ext cx="454152" cy="5905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144767" y="3661664"/>
            <a:ext cx="573405" cy="477520"/>
          </a:xfrm>
          <a:custGeom>
            <a:avLst/>
            <a:gdLst/>
            <a:ahLst/>
            <a:cxnLst/>
            <a:rect l="l" t="t" r="r" b="b"/>
            <a:pathLst>
              <a:path w="573404" h="477520">
                <a:moveTo>
                  <a:pt x="560451" y="476250"/>
                </a:moveTo>
                <a:lnTo>
                  <a:pt x="12573" y="476250"/>
                </a:lnTo>
                <a:lnTo>
                  <a:pt x="14605" y="477519"/>
                </a:lnTo>
                <a:lnTo>
                  <a:pt x="558418" y="477519"/>
                </a:lnTo>
                <a:lnTo>
                  <a:pt x="560451" y="476250"/>
                </a:lnTo>
                <a:close/>
              </a:path>
              <a:path w="573404" h="477520">
                <a:moveTo>
                  <a:pt x="20193" y="344169"/>
                </a:moveTo>
                <a:lnTo>
                  <a:pt x="3937" y="344169"/>
                </a:lnTo>
                <a:lnTo>
                  <a:pt x="2540" y="345439"/>
                </a:lnTo>
                <a:lnTo>
                  <a:pt x="1397" y="346709"/>
                </a:lnTo>
                <a:lnTo>
                  <a:pt x="508" y="349250"/>
                </a:lnTo>
                <a:lnTo>
                  <a:pt x="0" y="351789"/>
                </a:lnTo>
                <a:lnTo>
                  <a:pt x="0" y="459739"/>
                </a:lnTo>
                <a:lnTo>
                  <a:pt x="508" y="462280"/>
                </a:lnTo>
                <a:lnTo>
                  <a:pt x="1651" y="466089"/>
                </a:lnTo>
                <a:lnTo>
                  <a:pt x="2540" y="467359"/>
                </a:lnTo>
                <a:lnTo>
                  <a:pt x="3683" y="468630"/>
                </a:lnTo>
                <a:lnTo>
                  <a:pt x="4699" y="471169"/>
                </a:lnTo>
                <a:lnTo>
                  <a:pt x="7493" y="473709"/>
                </a:lnTo>
                <a:lnTo>
                  <a:pt x="9271" y="474980"/>
                </a:lnTo>
                <a:lnTo>
                  <a:pt x="10922" y="476250"/>
                </a:lnTo>
                <a:lnTo>
                  <a:pt x="562102" y="476250"/>
                </a:lnTo>
                <a:lnTo>
                  <a:pt x="563753" y="474980"/>
                </a:lnTo>
                <a:lnTo>
                  <a:pt x="565531" y="473709"/>
                </a:lnTo>
                <a:lnTo>
                  <a:pt x="568325" y="471169"/>
                </a:lnTo>
                <a:lnTo>
                  <a:pt x="569340" y="468630"/>
                </a:lnTo>
                <a:lnTo>
                  <a:pt x="570484" y="467359"/>
                </a:lnTo>
                <a:lnTo>
                  <a:pt x="571373" y="466089"/>
                </a:lnTo>
                <a:lnTo>
                  <a:pt x="572135" y="463550"/>
                </a:lnTo>
                <a:lnTo>
                  <a:pt x="572770" y="462280"/>
                </a:lnTo>
                <a:lnTo>
                  <a:pt x="572897" y="461009"/>
                </a:lnTo>
                <a:lnTo>
                  <a:pt x="19050" y="461009"/>
                </a:lnTo>
                <a:lnTo>
                  <a:pt x="17907" y="459739"/>
                </a:lnTo>
                <a:lnTo>
                  <a:pt x="17018" y="458469"/>
                </a:lnTo>
                <a:lnTo>
                  <a:pt x="16764" y="457200"/>
                </a:lnTo>
                <a:lnTo>
                  <a:pt x="16764" y="360680"/>
                </a:lnTo>
                <a:lnTo>
                  <a:pt x="68834" y="360680"/>
                </a:lnTo>
                <a:lnTo>
                  <a:pt x="63500" y="359409"/>
                </a:lnTo>
                <a:lnTo>
                  <a:pt x="57912" y="356869"/>
                </a:lnTo>
                <a:lnTo>
                  <a:pt x="52578" y="355600"/>
                </a:lnTo>
                <a:lnTo>
                  <a:pt x="47625" y="353059"/>
                </a:lnTo>
                <a:lnTo>
                  <a:pt x="42291" y="350519"/>
                </a:lnTo>
                <a:lnTo>
                  <a:pt x="36957" y="349250"/>
                </a:lnTo>
                <a:lnTo>
                  <a:pt x="25781" y="345439"/>
                </a:lnTo>
                <a:lnTo>
                  <a:pt x="20193" y="344169"/>
                </a:lnTo>
                <a:close/>
              </a:path>
              <a:path w="573404" h="477520">
                <a:moveTo>
                  <a:pt x="266065" y="359409"/>
                </a:moveTo>
                <a:lnTo>
                  <a:pt x="201422" y="359409"/>
                </a:lnTo>
                <a:lnTo>
                  <a:pt x="210947" y="361950"/>
                </a:lnTo>
                <a:lnTo>
                  <a:pt x="215392" y="361950"/>
                </a:lnTo>
                <a:lnTo>
                  <a:pt x="220218" y="363219"/>
                </a:lnTo>
                <a:lnTo>
                  <a:pt x="224917" y="365759"/>
                </a:lnTo>
                <a:lnTo>
                  <a:pt x="229489" y="367030"/>
                </a:lnTo>
                <a:lnTo>
                  <a:pt x="233934" y="369569"/>
                </a:lnTo>
                <a:lnTo>
                  <a:pt x="241427" y="373380"/>
                </a:lnTo>
                <a:lnTo>
                  <a:pt x="249301" y="375919"/>
                </a:lnTo>
                <a:lnTo>
                  <a:pt x="249301" y="405130"/>
                </a:lnTo>
                <a:lnTo>
                  <a:pt x="259587" y="441959"/>
                </a:lnTo>
                <a:lnTo>
                  <a:pt x="264160" y="448309"/>
                </a:lnTo>
                <a:lnTo>
                  <a:pt x="266700" y="452119"/>
                </a:lnTo>
                <a:lnTo>
                  <a:pt x="269113" y="454659"/>
                </a:lnTo>
                <a:lnTo>
                  <a:pt x="271907" y="458469"/>
                </a:lnTo>
                <a:lnTo>
                  <a:pt x="275082" y="461009"/>
                </a:lnTo>
                <a:lnTo>
                  <a:pt x="303911" y="461009"/>
                </a:lnTo>
                <a:lnTo>
                  <a:pt x="299720" y="458469"/>
                </a:lnTo>
                <a:lnTo>
                  <a:pt x="295402" y="457200"/>
                </a:lnTo>
                <a:lnTo>
                  <a:pt x="291846" y="453389"/>
                </a:lnTo>
                <a:lnTo>
                  <a:pt x="288163" y="450850"/>
                </a:lnTo>
                <a:lnTo>
                  <a:pt x="284861" y="447039"/>
                </a:lnTo>
                <a:lnTo>
                  <a:pt x="281813" y="444500"/>
                </a:lnTo>
                <a:lnTo>
                  <a:pt x="279019" y="440689"/>
                </a:lnTo>
                <a:lnTo>
                  <a:pt x="276098" y="436880"/>
                </a:lnTo>
                <a:lnTo>
                  <a:pt x="273939" y="433069"/>
                </a:lnTo>
                <a:lnTo>
                  <a:pt x="271907" y="427989"/>
                </a:lnTo>
                <a:lnTo>
                  <a:pt x="270256" y="424180"/>
                </a:lnTo>
                <a:lnTo>
                  <a:pt x="268605" y="419100"/>
                </a:lnTo>
                <a:lnTo>
                  <a:pt x="267462" y="415289"/>
                </a:lnTo>
                <a:lnTo>
                  <a:pt x="266700" y="410209"/>
                </a:lnTo>
                <a:lnTo>
                  <a:pt x="266065" y="405130"/>
                </a:lnTo>
                <a:lnTo>
                  <a:pt x="266065" y="379730"/>
                </a:lnTo>
                <a:lnTo>
                  <a:pt x="312547" y="379730"/>
                </a:lnTo>
                <a:lnTo>
                  <a:pt x="326771" y="375919"/>
                </a:lnTo>
                <a:lnTo>
                  <a:pt x="332359" y="369569"/>
                </a:lnTo>
                <a:lnTo>
                  <a:pt x="332359" y="365759"/>
                </a:lnTo>
                <a:lnTo>
                  <a:pt x="287401" y="365759"/>
                </a:lnTo>
                <a:lnTo>
                  <a:pt x="266065" y="363219"/>
                </a:lnTo>
                <a:lnTo>
                  <a:pt x="266065" y="359409"/>
                </a:lnTo>
                <a:close/>
              </a:path>
              <a:path w="573404" h="477520">
                <a:moveTo>
                  <a:pt x="573024" y="360680"/>
                </a:moveTo>
                <a:lnTo>
                  <a:pt x="556260" y="360680"/>
                </a:lnTo>
                <a:lnTo>
                  <a:pt x="556260" y="457200"/>
                </a:lnTo>
                <a:lnTo>
                  <a:pt x="556006" y="458469"/>
                </a:lnTo>
                <a:lnTo>
                  <a:pt x="555116" y="459739"/>
                </a:lnTo>
                <a:lnTo>
                  <a:pt x="553974" y="461009"/>
                </a:lnTo>
                <a:lnTo>
                  <a:pt x="572897" y="461009"/>
                </a:lnTo>
                <a:lnTo>
                  <a:pt x="573024" y="360680"/>
                </a:lnTo>
                <a:close/>
              </a:path>
              <a:path w="573404" h="477520">
                <a:moveTo>
                  <a:pt x="158623" y="373380"/>
                </a:moveTo>
                <a:lnTo>
                  <a:pt x="141859" y="373380"/>
                </a:lnTo>
                <a:lnTo>
                  <a:pt x="141774" y="405130"/>
                </a:lnTo>
                <a:lnTo>
                  <a:pt x="141605" y="407669"/>
                </a:lnTo>
                <a:lnTo>
                  <a:pt x="140970" y="411480"/>
                </a:lnTo>
                <a:lnTo>
                  <a:pt x="140462" y="415289"/>
                </a:lnTo>
                <a:lnTo>
                  <a:pt x="139573" y="417830"/>
                </a:lnTo>
                <a:lnTo>
                  <a:pt x="138557" y="421639"/>
                </a:lnTo>
                <a:lnTo>
                  <a:pt x="137414" y="424180"/>
                </a:lnTo>
                <a:lnTo>
                  <a:pt x="136017" y="427989"/>
                </a:lnTo>
                <a:lnTo>
                  <a:pt x="135762" y="429259"/>
                </a:lnTo>
                <a:lnTo>
                  <a:pt x="135382" y="431800"/>
                </a:lnTo>
                <a:lnTo>
                  <a:pt x="135382" y="433069"/>
                </a:lnTo>
                <a:lnTo>
                  <a:pt x="136017" y="434339"/>
                </a:lnTo>
                <a:lnTo>
                  <a:pt x="136525" y="435609"/>
                </a:lnTo>
                <a:lnTo>
                  <a:pt x="138811" y="438150"/>
                </a:lnTo>
                <a:lnTo>
                  <a:pt x="140462" y="439419"/>
                </a:lnTo>
                <a:lnTo>
                  <a:pt x="147193" y="439419"/>
                </a:lnTo>
                <a:lnTo>
                  <a:pt x="148336" y="438150"/>
                </a:lnTo>
                <a:lnTo>
                  <a:pt x="149098" y="438150"/>
                </a:lnTo>
                <a:lnTo>
                  <a:pt x="150241" y="436880"/>
                </a:lnTo>
                <a:lnTo>
                  <a:pt x="150749" y="435609"/>
                </a:lnTo>
                <a:lnTo>
                  <a:pt x="151384" y="434339"/>
                </a:lnTo>
                <a:lnTo>
                  <a:pt x="154686" y="426719"/>
                </a:lnTo>
                <a:lnTo>
                  <a:pt x="155829" y="422909"/>
                </a:lnTo>
                <a:lnTo>
                  <a:pt x="156972" y="417830"/>
                </a:lnTo>
                <a:lnTo>
                  <a:pt x="157480" y="414019"/>
                </a:lnTo>
                <a:lnTo>
                  <a:pt x="158115" y="410209"/>
                </a:lnTo>
                <a:lnTo>
                  <a:pt x="158623" y="405130"/>
                </a:lnTo>
                <a:lnTo>
                  <a:pt x="158623" y="373380"/>
                </a:lnTo>
                <a:close/>
              </a:path>
              <a:path w="573404" h="477520">
                <a:moveTo>
                  <a:pt x="68834" y="360680"/>
                </a:moveTo>
                <a:lnTo>
                  <a:pt x="16764" y="360680"/>
                </a:lnTo>
                <a:lnTo>
                  <a:pt x="24003" y="363219"/>
                </a:lnTo>
                <a:lnTo>
                  <a:pt x="31369" y="364489"/>
                </a:lnTo>
                <a:lnTo>
                  <a:pt x="45339" y="369569"/>
                </a:lnTo>
                <a:lnTo>
                  <a:pt x="51435" y="373380"/>
                </a:lnTo>
                <a:lnTo>
                  <a:pt x="57912" y="375919"/>
                </a:lnTo>
                <a:lnTo>
                  <a:pt x="64135" y="377189"/>
                </a:lnTo>
                <a:lnTo>
                  <a:pt x="70485" y="379730"/>
                </a:lnTo>
                <a:lnTo>
                  <a:pt x="77216" y="381000"/>
                </a:lnTo>
                <a:lnTo>
                  <a:pt x="83947" y="381000"/>
                </a:lnTo>
                <a:lnTo>
                  <a:pt x="90678" y="382269"/>
                </a:lnTo>
                <a:lnTo>
                  <a:pt x="108839" y="382269"/>
                </a:lnTo>
                <a:lnTo>
                  <a:pt x="131191" y="377189"/>
                </a:lnTo>
                <a:lnTo>
                  <a:pt x="136525" y="375919"/>
                </a:lnTo>
                <a:lnTo>
                  <a:pt x="141859" y="373380"/>
                </a:lnTo>
                <a:lnTo>
                  <a:pt x="158623" y="373380"/>
                </a:lnTo>
                <a:lnTo>
                  <a:pt x="158623" y="365759"/>
                </a:lnTo>
                <a:lnTo>
                  <a:pt x="91440" y="365759"/>
                </a:lnTo>
                <a:lnTo>
                  <a:pt x="85598" y="364489"/>
                </a:lnTo>
                <a:lnTo>
                  <a:pt x="80010" y="364489"/>
                </a:lnTo>
                <a:lnTo>
                  <a:pt x="74422" y="363219"/>
                </a:lnTo>
                <a:lnTo>
                  <a:pt x="68834" y="360680"/>
                </a:lnTo>
                <a:close/>
              </a:path>
              <a:path w="573404" h="477520">
                <a:moveTo>
                  <a:pt x="312547" y="379730"/>
                </a:moveTo>
                <a:lnTo>
                  <a:pt x="266065" y="379730"/>
                </a:lnTo>
                <a:lnTo>
                  <a:pt x="276733" y="382269"/>
                </a:lnTo>
                <a:lnTo>
                  <a:pt x="297688" y="382269"/>
                </a:lnTo>
                <a:lnTo>
                  <a:pt x="302514" y="381000"/>
                </a:lnTo>
                <a:lnTo>
                  <a:pt x="307467" y="381000"/>
                </a:lnTo>
                <a:lnTo>
                  <a:pt x="312547" y="379730"/>
                </a:lnTo>
                <a:close/>
              </a:path>
              <a:path w="573404" h="477520">
                <a:moveTo>
                  <a:pt x="442340" y="359409"/>
                </a:moveTo>
                <a:lnTo>
                  <a:pt x="384683" y="359409"/>
                </a:lnTo>
                <a:lnTo>
                  <a:pt x="392811" y="360680"/>
                </a:lnTo>
                <a:lnTo>
                  <a:pt x="400938" y="360680"/>
                </a:lnTo>
                <a:lnTo>
                  <a:pt x="412750" y="364489"/>
                </a:lnTo>
                <a:lnTo>
                  <a:pt x="416306" y="365759"/>
                </a:lnTo>
                <a:lnTo>
                  <a:pt x="423926" y="369569"/>
                </a:lnTo>
                <a:lnTo>
                  <a:pt x="443230" y="377189"/>
                </a:lnTo>
                <a:lnTo>
                  <a:pt x="456564" y="379730"/>
                </a:lnTo>
                <a:lnTo>
                  <a:pt x="470662" y="382269"/>
                </a:lnTo>
                <a:lnTo>
                  <a:pt x="484632" y="382269"/>
                </a:lnTo>
                <a:lnTo>
                  <a:pt x="512063" y="377189"/>
                </a:lnTo>
                <a:lnTo>
                  <a:pt x="531367" y="369569"/>
                </a:lnTo>
                <a:lnTo>
                  <a:pt x="537210" y="367030"/>
                </a:lnTo>
                <a:lnTo>
                  <a:pt x="540258" y="365759"/>
                </a:lnTo>
                <a:lnTo>
                  <a:pt x="471424" y="365759"/>
                </a:lnTo>
                <a:lnTo>
                  <a:pt x="459739" y="363219"/>
                </a:lnTo>
                <a:lnTo>
                  <a:pt x="453771" y="363219"/>
                </a:lnTo>
                <a:lnTo>
                  <a:pt x="448183" y="360680"/>
                </a:lnTo>
                <a:lnTo>
                  <a:pt x="442340" y="359409"/>
                </a:lnTo>
                <a:close/>
              </a:path>
              <a:path w="573404" h="477520">
                <a:moveTo>
                  <a:pt x="158623" y="265430"/>
                </a:moveTo>
                <a:lnTo>
                  <a:pt x="141859" y="265430"/>
                </a:lnTo>
                <a:lnTo>
                  <a:pt x="141859" y="355600"/>
                </a:lnTo>
                <a:lnTo>
                  <a:pt x="136525" y="356869"/>
                </a:lnTo>
                <a:lnTo>
                  <a:pt x="131191" y="359409"/>
                </a:lnTo>
                <a:lnTo>
                  <a:pt x="125857" y="360680"/>
                </a:lnTo>
                <a:lnTo>
                  <a:pt x="120269" y="363219"/>
                </a:lnTo>
                <a:lnTo>
                  <a:pt x="114681" y="364489"/>
                </a:lnTo>
                <a:lnTo>
                  <a:pt x="108839" y="364489"/>
                </a:lnTo>
                <a:lnTo>
                  <a:pt x="103251" y="365759"/>
                </a:lnTo>
                <a:lnTo>
                  <a:pt x="158623" y="365759"/>
                </a:lnTo>
                <a:lnTo>
                  <a:pt x="163068" y="364489"/>
                </a:lnTo>
                <a:lnTo>
                  <a:pt x="177419" y="360680"/>
                </a:lnTo>
                <a:lnTo>
                  <a:pt x="182118" y="360680"/>
                </a:lnTo>
                <a:lnTo>
                  <a:pt x="186944" y="359409"/>
                </a:lnTo>
                <a:lnTo>
                  <a:pt x="266065" y="359409"/>
                </a:lnTo>
                <a:lnTo>
                  <a:pt x="266065" y="358139"/>
                </a:lnTo>
                <a:lnTo>
                  <a:pt x="249301" y="358139"/>
                </a:lnTo>
                <a:lnTo>
                  <a:pt x="241427" y="354330"/>
                </a:lnTo>
                <a:lnTo>
                  <a:pt x="236474" y="351789"/>
                </a:lnTo>
                <a:lnTo>
                  <a:pt x="231648" y="350519"/>
                </a:lnTo>
                <a:lnTo>
                  <a:pt x="226695" y="347980"/>
                </a:lnTo>
                <a:lnTo>
                  <a:pt x="158623" y="347980"/>
                </a:lnTo>
                <a:lnTo>
                  <a:pt x="158623" y="265430"/>
                </a:lnTo>
                <a:close/>
              </a:path>
              <a:path w="573404" h="477520">
                <a:moveTo>
                  <a:pt x="327660" y="359409"/>
                </a:moveTo>
                <a:lnTo>
                  <a:pt x="321437" y="359409"/>
                </a:lnTo>
                <a:lnTo>
                  <a:pt x="304673" y="364489"/>
                </a:lnTo>
                <a:lnTo>
                  <a:pt x="296037" y="364489"/>
                </a:lnTo>
                <a:lnTo>
                  <a:pt x="287401" y="365759"/>
                </a:lnTo>
                <a:lnTo>
                  <a:pt x="332359" y="365759"/>
                </a:lnTo>
                <a:lnTo>
                  <a:pt x="332105" y="364489"/>
                </a:lnTo>
                <a:lnTo>
                  <a:pt x="331216" y="363219"/>
                </a:lnTo>
                <a:lnTo>
                  <a:pt x="330454" y="361950"/>
                </a:lnTo>
                <a:lnTo>
                  <a:pt x="327660" y="359409"/>
                </a:lnTo>
                <a:close/>
              </a:path>
              <a:path w="573404" h="477520">
                <a:moveTo>
                  <a:pt x="568833" y="344169"/>
                </a:moveTo>
                <a:lnTo>
                  <a:pt x="553465" y="344169"/>
                </a:lnTo>
                <a:lnTo>
                  <a:pt x="538353" y="347980"/>
                </a:lnTo>
                <a:lnTo>
                  <a:pt x="533273" y="350519"/>
                </a:lnTo>
                <a:lnTo>
                  <a:pt x="528574" y="351789"/>
                </a:lnTo>
                <a:lnTo>
                  <a:pt x="523748" y="354330"/>
                </a:lnTo>
                <a:lnTo>
                  <a:pt x="518160" y="356869"/>
                </a:lnTo>
                <a:lnTo>
                  <a:pt x="512826" y="359409"/>
                </a:lnTo>
                <a:lnTo>
                  <a:pt x="506984" y="360680"/>
                </a:lnTo>
                <a:lnTo>
                  <a:pt x="501396" y="363219"/>
                </a:lnTo>
                <a:lnTo>
                  <a:pt x="495554" y="363219"/>
                </a:lnTo>
                <a:lnTo>
                  <a:pt x="483742" y="365759"/>
                </a:lnTo>
                <a:lnTo>
                  <a:pt x="540258" y="365759"/>
                </a:lnTo>
                <a:lnTo>
                  <a:pt x="543306" y="364489"/>
                </a:lnTo>
                <a:lnTo>
                  <a:pt x="549783" y="361950"/>
                </a:lnTo>
                <a:lnTo>
                  <a:pt x="556260" y="360680"/>
                </a:lnTo>
                <a:lnTo>
                  <a:pt x="573024" y="360680"/>
                </a:lnTo>
                <a:lnTo>
                  <a:pt x="573024" y="351789"/>
                </a:lnTo>
                <a:lnTo>
                  <a:pt x="572515" y="347980"/>
                </a:lnTo>
                <a:lnTo>
                  <a:pt x="571627" y="346709"/>
                </a:lnTo>
                <a:lnTo>
                  <a:pt x="568833" y="344169"/>
                </a:lnTo>
                <a:close/>
              </a:path>
              <a:path w="573404" h="477520">
                <a:moveTo>
                  <a:pt x="364616" y="360680"/>
                </a:moveTo>
                <a:lnTo>
                  <a:pt x="354203" y="360680"/>
                </a:lnTo>
                <a:lnTo>
                  <a:pt x="355600" y="361950"/>
                </a:lnTo>
                <a:lnTo>
                  <a:pt x="360680" y="361950"/>
                </a:lnTo>
                <a:lnTo>
                  <a:pt x="364616" y="360680"/>
                </a:lnTo>
                <a:close/>
              </a:path>
              <a:path w="573404" h="477520">
                <a:moveTo>
                  <a:pt x="394842" y="342900"/>
                </a:moveTo>
                <a:lnTo>
                  <a:pt x="370713" y="342900"/>
                </a:lnTo>
                <a:lnTo>
                  <a:pt x="366013" y="344169"/>
                </a:lnTo>
                <a:lnTo>
                  <a:pt x="361188" y="344169"/>
                </a:lnTo>
                <a:lnTo>
                  <a:pt x="356489" y="345439"/>
                </a:lnTo>
                <a:lnTo>
                  <a:pt x="355092" y="346709"/>
                </a:lnTo>
                <a:lnTo>
                  <a:pt x="353695" y="346709"/>
                </a:lnTo>
                <a:lnTo>
                  <a:pt x="352298" y="347980"/>
                </a:lnTo>
                <a:lnTo>
                  <a:pt x="351409" y="349250"/>
                </a:lnTo>
                <a:lnTo>
                  <a:pt x="350647" y="350519"/>
                </a:lnTo>
                <a:lnTo>
                  <a:pt x="350266" y="353059"/>
                </a:lnTo>
                <a:lnTo>
                  <a:pt x="350266" y="355600"/>
                </a:lnTo>
                <a:lnTo>
                  <a:pt x="350901" y="356869"/>
                </a:lnTo>
                <a:lnTo>
                  <a:pt x="351663" y="359409"/>
                </a:lnTo>
                <a:lnTo>
                  <a:pt x="352806" y="360680"/>
                </a:lnTo>
                <a:lnTo>
                  <a:pt x="372745" y="360680"/>
                </a:lnTo>
                <a:lnTo>
                  <a:pt x="376555" y="359409"/>
                </a:lnTo>
                <a:lnTo>
                  <a:pt x="442340" y="359409"/>
                </a:lnTo>
                <a:lnTo>
                  <a:pt x="437007" y="356869"/>
                </a:lnTo>
                <a:lnTo>
                  <a:pt x="431418" y="354330"/>
                </a:lnTo>
                <a:lnTo>
                  <a:pt x="427228" y="351789"/>
                </a:lnTo>
                <a:lnTo>
                  <a:pt x="418338" y="349250"/>
                </a:lnTo>
                <a:lnTo>
                  <a:pt x="413512" y="346709"/>
                </a:lnTo>
                <a:lnTo>
                  <a:pt x="409066" y="345439"/>
                </a:lnTo>
                <a:lnTo>
                  <a:pt x="404367" y="345439"/>
                </a:lnTo>
                <a:lnTo>
                  <a:pt x="394842" y="342900"/>
                </a:lnTo>
                <a:close/>
              </a:path>
              <a:path w="573404" h="477520">
                <a:moveTo>
                  <a:pt x="266065" y="265430"/>
                </a:moveTo>
                <a:lnTo>
                  <a:pt x="249301" y="265430"/>
                </a:lnTo>
                <a:lnTo>
                  <a:pt x="249301" y="358139"/>
                </a:lnTo>
                <a:lnTo>
                  <a:pt x="266065" y="358139"/>
                </a:lnTo>
                <a:lnTo>
                  <a:pt x="266065" y="265430"/>
                </a:lnTo>
                <a:close/>
              </a:path>
              <a:path w="573404" h="477520">
                <a:moveTo>
                  <a:pt x="210947" y="344169"/>
                </a:moveTo>
                <a:lnTo>
                  <a:pt x="173990" y="344169"/>
                </a:lnTo>
                <a:lnTo>
                  <a:pt x="169037" y="345439"/>
                </a:lnTo>
                <a:lnTo>
                  <a:pt x="163703" y="346709"/>
                </a:lnTo>
                <a:lnTo>
                  <a:pt x="158623" y="347980"/>
                </a:lnTo>
                <a:lnTo>
                  <a:pt x="226695" y="347980"/>
                </a:lnTo>
                <a:lnTo>
                  <a:pt x="221361" y="346709"/>
                </a:lnTo>
                <a:lnTo>
                  <a:pt x="216281" y="345439"/>
                </a:lnTo>
                <a:lnTo>
                  <a:pt x="210947" y="344169"/>
                </a:lnTo>
                <a:close/>
              </a:path>
              <a:path w="573404" h="477520">
                <a:moveTo>
                  <a:pt x="200660" y="342900"/>
                </a:moveTo>
                <a:lnTo>
                  <a:pt x="184658" y="342900"/>
                </a:lnTo>
                <a:lnTo>
                  <a:pt x="179324" y="344169"/>
                </a:lnTo>
                <a:lnTo>
                  <a:pt x="205612" y="344169"/>
                </a:lnTo>
                <a:lnTo>
                  <a:pt x="200660" y="342900"/>
                </a:lnTo>
                <a:close/>
              </a:path>
              <a:path w="573404" h="477520">
                <a:moveTo>
                  <a:pt x="565785" y="342900"/>
                </a:moveTo>
                <a:lnTo>
                  <a:pt x="564007" y="342900"/>
                </a:lnTo>
                <a:lnTo>
                  <a:pt x="558800" y="344169"/>
                </a:lnTo>
                <a:lnTo>
                  <a:pt x="567436" y="344169"/>
                </a:lnTo>
                <a:lnTo>
                  <a:pt x="565785" y="342900"/>
                </a:lnTo>
                <a:close/>
              </a:path>
              <a:path w="573404" h="477520">
                <a:moveTo>
                  <a:pt x="198374" y="199389"/>
                </a:moveTo>
                <a:lnTo>
                  <a:pt x="119507" y="199389"/>
                </a:lnTo>
                <a:lnTo>
                  <a:pt x="116712" y="200659"/>
                </a:lnTo>
                <a:lnTo>
                  <a:pt x="107696" y="250189"/>
                </a:lnTo>
                <a:lnTo>
                  <a:pt x="107950" y="254000"/>
                </a:lnTo>
                <a:lnTo>
                  <a:pt x="119507" y="265430"/>
                </a:lnTo>
                <a:lnTo>
                  <a:pt x="289814" y="265430"/>
                </a:lnTo>
                <a:lnTo>
                  <a:pt x="301625" y="250189"/>
                </a:lnTo>
                <a:lnTo>
                  <a:pt x="301625" y="248919"/>
                </a:lnTo>
                <a:lnTo>
                  <a:pt x="124460" y="248919"/>
                </a:lnTo>
                <a:lnTo>
                  <a:pt x="124460" y="215900"/>
                </a:lnTo>
                <a:lnTo>
                  <a:pt x="196723" y="215900"/>
                </a:lnTo>
                <a:lnTo>
                  <a:pt x="198374" y="214630"/>
                </a:lnTo>
                <a:lnTo>
                  <a:pt x="199771" y="214630"/>
                </a:lnTo>
                <a:lnTo>
                  <a:pt x="202057" y="212089"/>
                </a:lnTo>
                <a:lnTo>
                  <a:pt x="202819" y="210819"/>
                </a:lnTo>
                <a:lnTo>
                  <a:pt x="203454" y="209550"/>
                </a:lnTo>
                <a:lnTo>
                  <a:pt x="203454" y="205739"/>
                </a:lnTo>
                <a:lnTo>
                  <a:pt x="202819" y="204469"/>
                </a:lnTo>
                <a:lnTo>
                  <a:pt x="202057" y="203200"/>
                </a:lnTo>
                <a:lnTo>
                  <a:pt x="199771" y="200659"/>
                </a:lnTo>
                <a:lnTo>
                  <a:pt x="198374" y="199389"/>
                </a:lnTo>
                <a:close/>
              </a:path>
              <a:path w="573404" h="477520">
                <a:moveTo>
                  <a:pt x="289814" y="199389"/>
                </a:moveTo>
                <a:lnTo>
                  <a:pt x="229997" y="199389"/>
                </a:lnTo>
                <a:lnTo>
                  <a:pt x="228346" y="200659"/>
                </a:lnTo>
                <a:lnTo>
                  <a:pt x="226060" y="203200"/>
                </a:lnTo>
                <a:lnTo>
                  <a:pt x="225552" y="204469"/>
                </a:lnTo>
                <a:lnTo>
                  <a:pt x="224917" y="205739"/>
                </a:lnTo>
                <a:lnTo>
                  <a:pt x="224662" y="207009"/>
                </a:lnTo>
                <a:lnTo>
                  <a:pt x="224917" y="209550"/>
                </a:lnTo>
                <a:lnTo>
                  <a:pt x="225552" y="210819"/>
                </a:lnTo>
                <a:lnTo>
                  <a:pt x="226060" y="212089"/>
                </a:lnTo>
                <a:lnTo>
                  <a:pt x="228346" y="214630"/>
                </a:lnTo>
                <a:lnTo>
                  <a:pt x="229997" y="214630"/>
                </a:lnTo>
                <a:lnTo>
                  <a:pt x="231394" y="215900"/>
                </a:lnTo>
                <a:lnTo>
                  <a:pt x="284861" y="215900"/>
                </a:lnTo>
                <a:lnTo>
                  <a:pt x="284861" y="248919"/>
                </a:lnTo>
                <a:lnTo>
                  <a:pt x="301625" y="248919"/>
                </a:lnTo>
                <a:lnTo>
                  <a:pt x="301371" y="210819"/>
                </a:lnTo>
                <a:lnTo>
                  <a:pt x="292608" y="200659"/>
                </a:lnTo>
                <a:lnTo>
                  <a:pt x="289814" y="199389"/>
                </a:lnTo>
                <a:close/>
              </a:path>
              <a:path w="573404" h="477520">
                <a:moveTo>
                  <a:pt x="479043" y="0"/>
                </a:moveTo>
                <a:lnTo>
                  <a:pt x="287020" y="0"/>
                </a:lnTo>
                <a:lnTo>
                  <a:pt x="278130" y="1269"/>
                </a:lnTo>
                <a:lnTo>
                  <a:pt x="269113" y="3810"/>
                </a:lnTo>
                <a:lnTo>
                  <a:pt x="260477" y="5079"/>
                </a:lnTo>
                <a:lnTo>
                  <a:pt x="219583" y="21589"/>
                </a:lnTo>
                <a:lnTo>
                  <a:pt x="184404" y="46989"/>
                </a:lnTo>
                <a:lnTo>
                  <a:pt x="178181" y="52069"/>
                </a:lnTo>
                <a:lnTo>
                  <a:pt x="172085" y="58419"/>
                </a:lnTo>
                <a:lnTo>
                  <a:pt x="166497" y="64769"/>
                </a:lnTo>
                <a:lnTo>
                  <a:pt x="161162" y="72389"/>
                </a:lnTo>
                <a:lnTo>
                  <a:pt x="156083" y="78739"/>
                </a:lnTo>
                <a:lnTo>
                  <a:pt x="136271" y="118109"/>
                </a:lnTo>
                <a:lnTo>
                  <a:pt x="133477" y="127000"/>
                </a:lnTo>
                <a:lnTo>
                  <a:pt x="130937" y="134619"/>
                </a:lnTo>
                <a:lnTo>
                  <a:pt x="125444" y="176530"/>
                </a:lnTo>
                <a:lnTo>
                  <a:pt x="125349" y="199389"/>
                </a:lnTo>
                <a:lnTo>
                  <a:pt x="142112" y="199389"/>
                </a:lnTo>
                <a:lnTo>
                  <a:pt x="142221" y="176530"/>
                </a:lnTo>
                <a:lnTo>
                  <a:pt x="142367" y="171450"/>
                </a:lnTo>
                <a:lnTo>
                  <a:pt x="143764" y="154939"/>
                </a:lnTo>
                <a:lnTo>
                  <a:pt x="145542" y="147319"/>
                </a:lnTo>
                <a:lnTo>
                  <a:pt x="147193" y="138430"/>
                </a:lnTo>
                <a:lnTo>
                  <a:pt x="149352" y="132080"/>
                </a:lnTo>
                <a:lnTo>
                  <a:pt x="151892" y="124459"/>
                </a:lnTo>
                <a:lnTo>
                  <a:pt x="158115" y="109219"/>
                </a:lnTo>
                <a:lnTo>
                  <a:pt x="179324" y="76200"/>
                </a:lnTo>
                <a:lnTo>
                  <a:pt x="189992" y="64769"/>
                </a:lnTo>
                <a:lnTo>
                  <a:pt x="195580" y="58419"/>
                </a:lnTo>
                <a:lnTo>
                  <a:pt x="201676" y="53339"/>
                </a:lnTo>
                <a:lnTo>
                  <a:pt x="207899" y="49529"/>
                </a:lnTo>
                <a:lnTo>
                  <a:pt x="214376" y="44450"/>
                </a:lnTo>
                <a:lnTo>
                  <a:pt x="249301" y="26669"/>
                </a:lnTo>
                <a:lnTo>
                  <a:pt x="297180" y="16510"/>
                </a:lnTo>
                <a:lnTo>
                  <a:pt x="479043" y="16510"/>
                </a:lnTo>
                <a:lnTo>
                  <a:pt x="481838" y="13969"/>
                </a:lnTo>
                <a:lnTo>
                  <a:pt x="482600" y="12700"/>
                </a:lnTo>
                <a:lnTo>
                  <a:pt x="483488" y="11429"/>
                </a:lnTo>
                <a:lnTo>
                  <a:pt x="483997" y="10160"/>
                </a:lnTo>
                <a:lnTo>
                  <a:pt x="484378" y="7619"/>
                </a:lnTo>
                <a:lnTo>
                  <a:pt x="483997" y="6350"/>
                </a:lnTo>
                <a:lnTo>
                  <a:pt x="483488" y="5079"/>
                </a:lnTo>
                <a:lnTo>
                  <a:pt x="482600" y="3810"/>
                </a:lnTo>
                <a:lnTo>
                  <a:pt x="481838" y="2539"/>
                </a:lnTo>
                <a:lnTo>
                  <a:pt x="479043" y="0"/>
                </a:lnTo>
                <a:close/>
              </a:path>
              <a:path w="573404" h="477520">
                <a:moveTo>
                  <a:pt x="560705" y="0"/>
                </a:moveTo>
                <a:lnTo>
                  <a:pt x="509778" y="0"/>
                </a:lnTo>
                <a:lnTo>
                  <a:pt x="508381" y="1269"/>
                </a:lnTo>
                <a:lnTo>
                  <a:pt x="506095" y="3810"/>
                </a:lnTo>
                <a:lnTo>
                  <a:pt x="505333" y="5079"/>
                </a:lnTo>
                <a:lnTo>
                  <a:pt x="505079" y="6350"/>
                </a:lnTo>
                <a:lnTo>
                  <a:pt x="504698" y="7619"/>
                </a:lnTo>
                <a:lnTo>
                  <a:pt x="509778" y="16510"/>
                </a:lnTo>
                <a:lnTo>
                  <a:pt x="556006" y="16510"/>
                </a:lnTo>
                <a:lnTo>
                  <a:pt x="556260" y="17779"/>
                </a:lnTo>
                <a:lnTo>
                  <a:pt x="556260" y="139700"/>
                </a:lnTo>
                <a:lnTo>
                  <a:pt x="556006" y="140969"/>
                </a:lnTo>
                <a:lnTo>
                  <a:pt x="301625" y="140969"/>
                </a:lnTo>
                <a:lnTo>
                  <a:pt x="297688" y="142239"/>
                </a:lnTo>
                <a:lnTo>
                  <a:pt x="294005" y="143509"/>
                </a:lnTo>
                <a:lnTo>
                  <a:pt x="290449" y="143509"/>
                </a:lnTo>
                <a:lnTo>
                  <a:pt x="287020" y="146050"/>
                </a:lnTo>
                <a:lnTo>
                  <a:pt x="283718" y="147319"/>
                </a:lnTo>
                <a:lnTo>
                  <a:pt x="278130" y="152400"/>
                </a:lnTo>
                <a:lnTo>
                  <a:pt x="275590" y="154939"/>
                </a:lnTo>
                <a:lnTo>
                  <a:pt x="273304" y="158750"/>
                </a:lnTo>
                <a:lnTo>
                  <a:pt x="271399" y="161289"/>
                </a:lnTo>
                <a:lnTo>
                  <a:pt x="266700" y="180339"/>
                </a:lnTo>
                <a:lnTo>
                  <a:pt x="266700" y="199389"/>
                </a:lnTo>
                <a:lnTo>
                  <a:pt x="283464" y="199389"/>
                </a:lnTo>
                <a:lnTo>
                  <a:pt x="283464" y="180339"/>
                </a:lnTo>
                <a:lnTo>
                  <a:pt x="283972" y="175259"/>
                </a:lnTo>
                <a:lnTo>
                  <a:pt x="284607" y="172719"/>
                </a:lnTo>
                <a:lnTo>
                  <a:pt x="285115" y="171450"/>
                </a:lnTo>
                <a:lnTo>
                  <a:pt x="286258" y="170180"/>
                </a:lnTo>
                <a:lnTo>
                  <a:pt x="287401" y="167639"/>
                </a:lnTo>
                <a:lnTo>
                  <a:pt x="288417" y="166369"/>
                </a:lnTo>
                <a:lnTo>
                  <a:pt x="289814" y="163830"/>
                </a:lnTo>
                <a:lnTo>
                  <a:pt x="291592" y="162559"/>
                </a:lnTo>
                <a:lnTo>
                  <a:pt x="294894" y="160019"/>
                </a:lnTo>
                <a:lnTo>
                  <a:pt x="296926" y="160019"/>
                </a:lnTo>
                <a:lnTo>
                  <a:pt x="298831" y="158750"/>
                </a:lnTo>
                <a:lnTo>
                  <a:pt x="301117" y="158750"/>
                </a:lnTo>
                <a:lnTo>
                  <a:pt x="305562" y="157480"/>
                </a:lnTo>
                <a:lnTo>
                  <a:pt x="560705" y="157480"/>
                </a:lnTo>
                <a:lnTo>
                  <a:pt x="562102" y="156209"/>
                </a:lnTo>
                <a:lnTo>
                  <a:pt x="565150" y="154939"/>
                </a:lnTo>
                <a:lnTo>
                  <a:pt x="567689" y="152400"/>
                </a:lnTo>
                <a:lnTo>
                  <a:pt x="573024" y="142239"/>
                </a:lnTo>
                <a:lnTo>
                  <a:pt x="573024" y="15239"/>
                </a:lnTo>
                <a:lnTo>
                  <a:pt x="562102" y="1269"/>
                </a:lnTo>
                <a:lnTo>
                  <a:pt x="56070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10183" y="2075688"/>
            <a:ext cx="387350" cy="384175"/>
          </a:xfrm>
          <a:custGeom>
            <a:avLst/>
            <a:gdLst/>
            <a:ahLst/>
            <a:cxnLst/>
            <a:rect l="l" t="t" r="r" b="b"/>
            <a:pathLst>
              <a:path w="387350" h="384175">
                <a:moveTo>
                  <a:pt x="45364" y="257301"/>
                </a:moveTo>
                <a:lnTo>
                  <a:pt x="22682" y="257301"/>
                </a:lnTo>
                <a:lnTo>
                  <a:pt x="22682" y="323976"/>
                </a:lnTo>
                <a:lnTo>
                  <a:pt x="20980" y="326516"/>
                </a:lnTo>
                <a:lnTo>
                  <a:pt x="15197" y="347979"/>
                </a:lnTo>
                <a:lnTo>
                  <a:pt x="15316" y="350265"/>
                </a:lnTo>
                <a:lnTo>
                  <a:pt x="38176" y="381000"/>
                </a:lnTo>
                <a:lnTo>
                  <a:pt x="52920" y="384048"/>
                </a:lnTo>
                <a:lnTo>
                  <a:pt x="56705" y="383921"/>
                </a:lnTo>
                <a:lnTo>
                  <a:pt x="87524" y="361569"/>
                </a:lnTo>
                <a:lnTo>
                  <a:pt x="51409" y="361569"/>
                </a:lnTo>
                <a:lnTo>
                  <a:pt x="48386" y="360807"/>
                </a:lnTo>
                <a:lnTo>
                  <a:pt x="37807" y="347979"/>
                </a:lnTo>
                <a:lnTo>
                  <a:pt x="37807" y="345059"/>
                </a:lnTo>
                <a:lnTo>
                  <a:pt x="38176" y="343408"/>
                </a:lnTo>
                <a:lnTo>
                  <a:pt x="38557" y="342011"/>
                </a:lnTo>
                <a:lnTo>
                  <a:pt x="39128" y="340487"/>
                </a:lnTo>
                <a:lnTo>
                  <a:pt x="90173" y="340487"/>
                </a:lnTo>
                <a:lnTo>
                  <a:pt x="89585" y="337312"/>
                </a:lnTo>
                <a:lnTo>
                  <a:pt x="87706" y="331724"/>
                </a:lnTo>
                <a:lnTo>
                  <a:pt x="86372" y="329057"/>
                </a:lnTo>
                <a:lnTo>
                  <a:pt x="84861" y="326516"/>
                </a:lnTo>
                <a:lnTo>
                  <a:pt x="83159" y="323976"/>
                </a:lnTo>
                <a:lnTo>
                  <a:pt x="83159" y="309752"/>
                </a:lnTo>
                <a:lnTo>
                  <a:pt x="45364" y="309752"/>
                </a:lnTo>
                <a:lnTo>
                  <a:pt x="45364" y="257301"/>
                </a:lnTo>
                <a:close/>
              </a:path>
              <a:path w="387350" h="384175">
                <a:moveTo>
                  <a:pt x="326618" y="303022"/>
                </a:moveTo>
                <a:lnTo>
                  <a:pt x="303936" y="303022"/>
                </a:lnTo>
                <a:lnTo>
                  <a:pt x="303936" y="323976"/>
                </a:lnTo>
                <a:lnTo>
                  <a:pt x="302234" y="326516"/>
                </a:lnTo>
                <a:lnTo>
                  <a:pt x="296439" y="347979"/>
                </a:lnTo>
                <a:lnTo>
                  <a:pt x="296557" y="350265"/>
                </a:lnTo>
                <a:lnTo>
                  <a:pt x="319430" y="381000"/>
                </a:lnTo>
                <a:lnTo>
                  <a:pt x="334175" y="384048"/>
                </a:lnTo>
                <a:lnTo>
                  <a:pt x="337947" y="383921"/>
                </a:lnTo>
                <a:lnTo>
                  <a:pt x="368766" y="361569"/>
                </a:lnTo>
                <a:lnTo>
                  <a:pt x="332663" y="361569"/>
                </a:lnTo>
                <a:lnTo>
                  <a:pt x="329641" y="360807"/>
                </a:lnTo>
                <a:lnTo>
                  <a:pt x="319049" y="347979"/>
                </a:lnTo>
                <a:lnTo>
                  <a:pt x="319049" y="345059"/>
                </a:lnTo>
                <a:lnTo>
                  <a:pt x="319430" y="343408"/>
                </a:lnTo>
                <a:lnTo>
                  <a:pt x="319811" y="342011"/>
                </a:lnTo>
                <a:lnTo>
                  <a:pt x="320370" y="340487"/>
                </a:lnTo>
                <a:lnTo>
                  <a:pt x="371426" y="340487"/>
                </a:lnTo>
                <a:lnTo>
                  <a:pt x="370840" y="337312"/>
                </a:lnTo>
                <a:lnTo>
                  <a:pt x="368947" y="331724"/>
                </a:lnTo>
                <a:lnTo>
                  <a:pt x="367626" y="329057"/>
                </a:lnTo>
                <a:lnTo>
                  <a:pt x="366115" y="326516"/>
                </a:lnTo>
                <a:lnTo>
                  <a:pt x="364413" y="323976"/>
                </a:lnTo>
                <a:lnTo>
                  <a:pt x="364413" y="309752"/>
                </a:lnTo>
                <a:lnTo>
                  <a:pt x="326618" y="309752"/>
                </a:lnTo>
                <a:lnTo>
                  <a:pt x="326618" y="303022"/>
                </a:lnTo>
                <a:close/>
              </a:path>
              <a:path w="387350" h="384175">
                <a:moveTo>
                  <a:pt x="90173" y="340487"/>
                </a:moveTo>
                <a:lnTo>
                  <a:pt x="66725" y="340487"/>
                </a:lnTo>
                <a:lnTo>
                  <a:pt x="67284" y="342011"/>
                </a:lnTo>
                <a:lnTo>
                  <a:pt x="67665" y="343408"/>
                </a:lnTo>
                <a:lnTo>
                  <a:pt x="68046" y="345059"/>
                </a:lnTo>
                <a:lnTo>
                  <a:pt x="68046" y="347979"/>
                </a:lnTo>
                <a:lnTo>
                  <a:pt x="54432" y="361569"/>
                </a:lnTo>
                <a:lnTo>
                  <a:pt x="87524" y="361569"/>
                </a:lnTo>
                <a:lnTo>
                  <a:pt x="90656" y="347979"/>
                </a:lnTo>
                <a:lnTo>
                  <a:pt x="90538" y="343408"/>
                </a:lnTo>
                <a:lnTo>
                  <a:pt x="90173" y="340487"/>
                </a:lnTo>
                <a:close/>
              </a:path>
              <a:path w="387350" h="384175">
                <a:moveTo>
                  <a:pt x="371426" y="340487"/>
                </a:moveTo>
                <a:lnTo>
                  <a:pt x="347967" y="340487"/>
                </a:lnTo>
                <a:lnTo>
                  <a:pt x="348538" y="342011"/>
                </a:lnTo>
                <a:lnTo>
                  <a:pt x="348919" y="343408"/>
                </a:lnTo>
                <a:lnTo>
                  <a:pt x="349288" y="345059"/>
                </a:lnTo>
                <a:lnTo>
                  <a:pt x="349288" y="347979"/>
                </a:lnTo>
                <a:lnTo>
                  <a:pt x="335686" y="361569"/>
                </a:lnTo>
                <a:lnTo>
                  <a:pt x="368766" y="361569"/>
                </a:lnTo>
                <a:lnTo>
                  <a:pt x="371898" y="347979"/>
                </a:lnTo>
                <a:lnTo>
                  <a:pt x="371779" y="343408"/>
                </a:lnTo>
                <a:lnTo>
                  <a:pt x="371426" y="340487"/>
                </a:lnTo>
                <a:close/>
              </a:path>
              <a:path w="387350" h="384175">
                <a:moveTo>
                  <a:pt x="52920" y="308990"/>
                </a:moveTo>
                <a:lnTo>
                  <a:pt x="49148" y="309245"/>
                </a:lnTo>
                <a:lnTo>
                  <a:pt x="45364" y="309752"/>
                </a:lnTo>
                <a:lnTo>
                  <a:pt x="60477" y="309752"/>
                </a:lnTo>
                <a:lnTo>
                  <a:pt x="56705" y="309245"/>
                </a:lnTo>
                <a:lnTo>
                  <a:pt x="52920" y="308990"/>
                </a:lnTo>
                <a:close/>
              </a:path>
              <a:path w="387350" h="384175">
                <a:moveTo>
                  <a:pt x="83159" y="257301"/>
                </a:moveTo>
                <a:lnTo>
                  <a:pt x="60477" y="257301"/>
                </a:lnTo>
                <a:lnTo>
                  <a:pt x="60477" y="309752"/>
                </a:lnTo>
                <a:lnTo>
                  <a:pt x="83159" y="309752"/>
                </a:lnTo>
                <a:lnTo>
                  <a:pt x="83159" y="303022"/>
                </a:lnTo>
                <a:lnTo>
                  <a:pt x="326618" y="303022"/>
                </a:lnTo>
                <a:lnTo>
                  <a:pt x="326618" y="280542"/>
                </a:lnTo>
                <a:lnTo>
                  <a:pt x="83159" y="280542"/>
                </a:lnTo>
                <a:lnTo>
                  <a:pt x="83159" y="257301"/>
                </a:lnTo>
                <a:close/>
              </a:path>
              <a:path w="387350" h="384175">
                <a:moveTo>
                  <a:pt x="334175" y="308990"/>
                </a:moveTo>
                <a:lnTo>
                  <a:pt x="330390" y="309245"/>
                </a:lnTo>
                <a:lnTo>
                  <a:pt x="326618" y="309752"/>
                </a:lnTo>
                <a:lnTo>
                  <a:pt x="341731" y="309752"/>
                </a:lnTo>
                <a:lnTo>
                  <a:pt x="337947" y="309245"/>
                </a:lnTo>
                <a:lnTo>
                  <a:pt x="334175" y="308990"/>
                </a:lnTo>
                <a:close/>
              </a:path>
              <a:path w="387350" h="384175">
                <a:moveTo>
                  <a:pt x="364413" y="257301"/>
                </a:moveTo>
                <a:lnTo>
                  <a:pt x="341731" y="257301"/>
                </a:lnTo>
                <a:lnTo>
                  <a:pt x="341731" y="309752"/>
                </a:lnTo>
                <a:lnTo>
                  <a:pt x="364413" y="309752"/>
                </a:lnTo>
                <a:lnTo>
                  <a:pt x="364413" y="257301"/>
                </a:lnTo>
                <a:close/>
              </a:path>
              <a:path w="387350" h="384175">
                <a:moveTo>
                  <a:pt x="326618" y="257301"/>
                </a:moveTo>
                <a:lnTo>
                  <a:pt x="303936" y="257301"/>
                </a:lnTo>
                <a:lnTo>
                  <a:pt x="303936" y="280542"/>
                </a:lnTo>
                <a:lnTo>
                  <a:pt x="326618" y="280542"/>
                </a:lnTo>
                <a:lnTo>
                  <a:pt x="326618" y="257301"/>
                </a:lnTo>
                <a:close/>
              </a:path>
              <a:path w="387350" h="384175">
                <a:moveTo>
                  <a:pt x="387096" y="0"/>
                </a:moveTo>
                <a:lnTo>
                  <a:pt x="0" y="0"/>
                </a:lnTo>
                <a:lnTo>
                  <a:pt x="0" y="257301"/>
                </a:lnTo>
                <a:lnTo>
                  <a:pt x="387096" y="257301"/>
                </a:lnTo>
                <a:lnTo>
                  <a:pt x="387096" y="234823"/>
                </a:lnTo>
                <a:lnTo>
                  <a:pt x="22682" y="234823"/>
                </a:lnTo>
                <a:lnTo>
                  <a:pt x="22682" y="22478"/>
                </a:lnTo>
                <a:lnTo>
                  <a:pt x="387096" y="22478"/>
                </a:lnTo>
                <a:lnTo>
                  <a:pt x="387096" y="0"/>
                </a:lnTo>
                <a:close/>
              </a:path>
              <a:path w="387350" h="384175">
                <a:moveTo>
                  <a:pt x="387096" y="22478"/>
                </a:moveTo>
                <a:lnTo>
                  <a:pt x="364413" y="22478"/>
                </a:lnTo>
                <a:lnTo>
                  <a:pt x="364413" y="234823"/>
                </a:lnTo>
                <a:lnTo>
                  <a:pt x="387096" y="234823"/>
                </a:lnTo>
                <a:lnTo>
                  <a:pt x="387096" y="22478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46759" y="2112264"/>
            <a:ext cx="311150" cy="152400"/>
          </a:xfrm>
          <a:custGeom>
            <a:avLst/>
            <a:gdLst/>
            <a:ahLst/>
            <a:cxnLst/>
            <a:rect l="l" t="t" r="r" b="b"/>
            <a:pathLst>
              <a:path w="311150" h="152400">
                <a:moveTo>
                  <a:pt x="310896" y="0"/>
                </a:moveTo>
                <a:lnTo>
                  <a:pt x="0" y="0"/>
                </a:lnTo>
                <a:lnTo>
                  <a:pt x="0" y="152400"/>
                </a:lnTo>
                <a:lnTo>
                  <a:pt x="310896" y="152400"/>
                </a:lnTo>
                <a:lnTo>
                  <a:pt x="310896" y="129921"/>
                </a:lnTo>
                <a:lnTo>
                  <a:pt x="22644" y="129921"/>
                </a:lnTo>
                <a:lnTo>
                  <a:pt x="22644" y="22478"/>
                </a:lnTo>
                <a:lnTo>
                  <a:pt x="310896" y="22478"/>
                </a:lnTo>
                <a:lnTo>
                  <a:pt x="310896" y="0"/>
                </a:lnTo>
                <a:close/>
              </a:path>
              <a:path w="311150" h="152400">
                <a:moveTo>
                  <a:pt x="108661" y="81787"/>
                </a:moveTo>
                <a:lnTo>
                  <a:pt x="40754" y="81787"/>
                </a:lnTo>
                <a:lnTo>
                  <a:pt x="40754" y="129921"/>
                </a:lnTo>
                <a:lnTo>
                  <a:pt x="63385" y="129921"/>
                </a:lnTo>
                <a:lnTo>
                  <a:pt x="63385" y="104394"/>
                </a:lnTo>
                <a:lnTo>
                  <a:pt x="108661" y="104394"/>
                </a:lnTo>
                <a:lnTo>
                  <a:pt x="108661" y="81787"/>
                </a:lnTo>
                <a:close/>
              </a:path>
              <a:path w="311150" h="152400">
                <a:moveTo>
                  <a:pt x="108661" y="104394"/>
                </a:moveTo>
                <a:lnTo>
                  <a:pt x="86029" y="104394"/>
                </a:lnTo>
                <a:lnTo>
                  <a:pt x="86029" y="129921"/>
                </a:lnTo>
                <a:lnTo>
                  <a:pt x="108661" y="129921"/>
                </a:lnTo>
                <a:lnTo>
                  <a:pt x="108661" y="104394"/>
                </a:lnTo>
                <a:close/>
              </a:path>
              <a:path w="311150" h="152400">
                <a:moveTo>
                  <a:pt x="255993" y="92328"/>
                </a:moveTo>
                <a:lnTo>
                  <a:pt x="225437" y="92328"/>
                </a:lnTo>
                <a:lnTo>
                  <a:pt x="210350" y="129921"/>
                </a:lnTo>
                <a:lnTo>
                  <a:pt x="234873" y="129921"/>
                </a:lnTo>
                <a:lnTo>
                  <a:pt x="240715" y="115188"/>
                </a:lnTo>
                <a:lnTo>
                  <a:pt x="265176" y="115188"/>
                </a:lnTo>
                <a:lnTo>
                  <a:pt x="255993" y="92328"/>
                </a:lnTo>
                <a:close/>
              </a:path>
              <a:path w="311150" h="152400">
                <a:moveTo>
                  <a:pt x="265176" y="115188"/>
                </a:moveTo>
                <a:lnTo>
                  <a:pt x="240715" y="115188"/>
                </a:lnTo>
                <a:lnTo>
                  <a:pt x="246570" y="129921"/>
                </a:lnTo>
                <a:lnTo>
                  <a:pt x="271094" y="129921"/>
                </a:lnTo>
                <a:lnTo>
                  <a:pt x="265176" y="115188"/>
                </a:lnTo>
                <a:close/>
              </a:path>
              <a:path w="311150" h="152400">
                <a:moveTo>
                  <a:pt x="310896" y="22478"/>
                </a:moveTo>
                <a:lnTo>
                  <a:pt x="288251" y="22478"/>
                </a:lnTo>
                <a:lnTo>
                  <a:pt x="288251" y="129921"/>
                </a:lnTo>
                <a:lnTo>
                  <a:pt x="310896" y="129921"/>
                </a:lnTo>
                <a:lnTo>
                  <a:pt x="310896" y="22478"/>
                </a:lnTo>
                <a:close/>
              </a:path>
              <a:path w="311150" h="152400">
                <a:moveTo>
                  <a:pt x="251282" y="66039"/>
                </a:moveTo>
                <a:lnTo>
                  <a:pt x="228638" y="66039"/>
                </a:lnTo>
                <a:lnTo>
                  <a:pt x="228638" y="92328"/>
                </a:lnTo>
                <a:lnTo>
                  <a:pt x="251282" y="92328"/>
                </a:lnTo>
                <a:lnTo>
                  <a:pt x="251282" y="66039"/>
                </a:lnTo>
                <a:close/>
              </a:path>
              <a:path w="311150" h="152400">
                <a:moveTo>
                  <a:pt x="61125" y="22478"/>
                </a:moveTo>
                <a:lnTo>
                  <a:pt x="38481" y="22478"/>
                </a:lnTo>
                <a:lnTo>
                  <a:pt x="38546" y="27432"/>
                </a:lnTo>
                <a:lnTo>
                  <a:pt x="62445" y="58547"/>
                </a:lnTo>
                <a:lnTo>
                  <a:pt x="72440" y="60071"/>
                </a:lnTo>
                <a:lnTo>
                  <a:pt x="238455" y="60071"/>
                </a:lnTo>
                <a:lnTo>
                  <a:pt x="270406" y="37591"/>
                </a:lnTo>
                <a:lnTo>
                  <a:pt x="71310" y="37591"/>
                </a:lnTo>
                <a:lnTo>
                  <a:pt x="70180" y="37337"/>
                </a:lnTo>
                <a:lnTo>
                  <a:pt x="61125" y="27432"/>
                </a:lnTo>
                <a:lnTo>
                  <a:pt x="61125" y="22478"/>
                </a:lnTo>
                <a:close/>
              </a:path>
              <a:path w="311150" h="152400">
                <a:moveTo>
                  <a:pt x="272415" y="22478"/>
                </a:moveTo>
                <a:lnTo>
                  <a:pt x="249770" y="22478"/>
                </a:lnTo>
                <a:lnTo>
                  <a:pt x="249770" y="27432"/>
                </a:lnTo>
                <a:lnTo>
                  <a:pt x="249580" y="28575"/>
                </a:lnTo>
                <a:lnTo>
                  <a:pt x="239585" y="37591"/>
                </a:lnTo>
                <a:lnTo>
                  <a:pt x="270406" y="37591"/>
                </a:lnTo>
                <a:lnTo>
                  <a:pt x="270903" y="36195"/>
                </a:lnTo>
                <a:lnTo>
                  <a:pt x="271653" y="33020"/>
                </a:lnTo>
                <a:lnTo>
                  <a:pt x="272224" y="29590"/>
                </a:lnTo>
                <a:lnTo>
                  <a:pt x="272349" y="27432"/>
                </a:lnTo>
                <a:lnTo>
                  <a:pt x="272415" y="22478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68680" y="2200655"/>
            <a:ext cx="67310" cy="30480"/>
          </a:xfrm>
          <a:custGeom>
            <a:avLst/>
            <a:gdLst/>
            <a:ahLst/>
            <a:cxnLst/>
            <a:rect l="l" t="t" r="r" b="b"/>
            <a:pathLst>
              <a:path w="67309" h="30480">
                <a:moveTo>
                  <a:pt x="33528" y="0"/>
                </a:moveTo>
                <a:lnTo>
                  <a:pt x="5460" y="9398"/>
                </a:lnTo>
                <a:lnTo>
                  <a:pt x="3581" y="10795"/>
                </a:lnTo>
                <a:lnTo>
                  <a:pt x="1689" y="12446"/>
                </a:lnTo>
                <a:lnTo>
                  <a:pt x="0" y="14224"/>
                </a:lnTo>
                <a:lnTo>
                  <a:pt x="15824" y="30480"/>
                </a:lnTo>
                <a:lnTo>
                  <a:pt x="17703" y="28702"/>
                </a:lnTo>
                <a:lnTo>
                  <a:pt x="19773" y="27178"/>
                </a:lnTo>
                <a:lnTo>
                  <a:pt x="33528" y="22987"/>
                </a:lnTo>
                <a:lnTo>
                  <a:pt x="58525" y="22987"/>
                </a:lnTo>
                <a:lnTo>
                  <a:pt x="67056" y="14224"/>
                </a:lnTo>
                <a:lnTo>
                  <a:pt x="65366" y="12446"/>
                </a:lnTo>
                <a:lnTo>
                  <a:pt x="63474" y="10795"/>
                </a:lnTo>
                <a:lnTo>
                  <a:pt x="61594" y="9398"/>
                </a:lnTo>
                <a:lnTo>
                  <a:pt x="59715" y="7874"/>
                </a:lnTo>
                <a:lnTo>
                  <a:pt x="38049" y="254"/>
                </a:lnTo>
                <a:lnTo>
                  <a:pt x="33528" y="0"/>
                </a:lnTo>
                <a:close/>
              </a:path>
              <a:path w="67309" h="30480">
                <a:moveTo>
                  <a:pt x="58525" y="22987"/>
                </a:moveTo>
                <a:lnTo>
                  <a:pt x="33528" y="22987"/>
                </a:lnTo>
                <a:lnTo>
                  <a:pt x="35979" y="23241"/>
                </a:lnTo>
                <a:lnTo>
                  <a:pt x="38239" y="23622"/>
                </a:lnTo>
                <a:lnTo>
                  <a:pt x="51231" y="30480"/>
                </a:lnTo>
                <a:lnTo>
                  <a:pt x="58525" y="22987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ВРЕМЕННЫЙ </a:t>
            </a:r>
            <a:r>
              <a:rPr dirty="0" spc="-5"/>
              <a:t>СТАНДАРТ ОСНАЩЕНИЯ МЕДИЦИНСКОЙ ОРГАНИЗАЦИИ</a:t>
            </a:r>
            <a:r>
              <a:rPr dirty="0" spc="-15"/>
              <a:t> </a:t>
            </a:r>
            <a:r>
              <a:rPr dirty="0" spc="-10"/>
              <a:t>ДЛЯ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55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56859" y="1327480"/>
            <a:ext cx="5913120" cy="4828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II.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Общие требования к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кадровому</a:t>
            </a:r>
            <a:r>
              <a:rPr dirty="0" sz="1800" spc="-4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обеспечению</a:t>
            </a:r>
            <a:endParaRPr sz="1800">
              <a:latin typeface="Tahoma"/>
              <a:cs typeface="Tahoma"/>
            </a:endParaRPr>
          </a:p>
          <a:p>
            <a:pPr marL="186690">
              <a:lnSpc>
                <a:spcPct val="100000"/>
              </a:lnSpc>
              <a:spcBef>
                <a:spcPts val="1320"/>
              </a:spcBef>
            </a:pPr>
            <a:r>
              <a:rPr dirty="0" sz="1600" b="1">
                <a:latin typeface="Tahoma"/>
                <a:cs typeface="Tahoma"/>
              </a:rPr>
              <a:t>Медицинские</a:t>
            </a:r>
            <a:r>
              <a:rPr dirty="0" sz="1600" spc="-6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работники:</a:t>
            </a:r>
            <a:endParaRPr sz="1600">
              <a:latin typeface="Tahoma"/>
              <a:cs typeface="Tahoma"/>
            </a:endParaRPr>
          </a:p>
          <a:p>
            <a:pPr lvl="1" marL="763270" indent="-57721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763270" algn="l"/>
                <a:tab pos="763905" algn="l"/>
              </a:tabLst>
            </a:pPr>
            <a:r>
              <a:rPr dirty="0" sz="1600">
                <a:latin typeface="Tahoma"/>
                <a:cs typeface="Tahoma"/>
              </a:rPr>
              <a:t>См. таблицу раздел </a:t>
            </a:r>
            <a:r>
              <a:rPr dirty="0" sz="1600" b="1">
                <a:latin typeface="Tahoma"/>
                <a:cs typeface="Tahoma"/>
              </a:rPr>
              <a:t>«Персонал </a:t>
            </a:r>
            <a:r>
              <a:rPr dirty="0" sz="1600" spc="10" b="1">
                <a:latin typeface="Tahoma"/>
                <a:cs typeface="Tahoma"/>
              </a:rPr>
              <a:t>на </a:t>
            </a:r>
            <a:r>
              <a:rPr dirty="0" sz="1600" spc="5" b="1">
                <a:latin typeface="Tahoma"/>
                <a:cs typeface="Tahoma"/>
              </a:rPr>
              <a:t>6</a:t>
            </a:r>
            <a:r>
              <a:rPr dirty="0" sz="1600" spc="-11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коек»</a:t>
            </a:r>
            <a:endParaRPr sz="1600">
              <a:latin typeface="Tahoma"/>
              <a:cs typeface="Tahoma"/>
            </a:endParaRPr>
          </a:p>
          <a:p>
            <a:pPr lvl="1" marL="763270" indent="-577215">
              <a:lnSpc>
                <a:spcPct val="100000"/>
              </a:lnSpc>
              <a:spcBef>
                <a:spcPts val="600"/>
              </a:spcBef>
              <a:buFont typeface="Tahoma"/>
              <a:buAutoNum type="arabicPeriod"/>
              <a:tabLst>
                <a:tab pos="763270" algn="l"/>
                <a:tab pos="763905" algn="l"/>
              </a:tabLst>
            </a:pPr>
            <a:r>
              <a:rPr dirty="0" sz="1600" b="1">
                <a:latin typeface="Tahoma"/>
                <a:cs typeface="Tahoma"/>
              </a:rPr>
              <a:t>Врач-инфекционист </a:t>
            </a:r>
            <a:r>
              <a:rPr dirty="0" sz="1600" spc="10" b="1">
                <a:latin typeface="Tahoma"/>
                <a:cs typeface="Tahoma"/>
              </a:rPr>
              <a:t>не менее </a:t>
            </a:r>
            <a:r>
              <a:rPr dirty="0" sz="1600" spc="5" b="1">
                <a:latin typeface="Tahoma"/>
                <a:cs typeface="Tahoma"/>
              </a:rPr>
              <a:t>1</a:t>
            </a:r>
            <a:r>
              <a:rPr dirty="0" sz="1600" spc="-14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специалиста</a:t>
            </a:r>
            <a:r>
              <a:rPr dirty="0" sz="1600">
                <a:latin typeface="Tahoma"/>
                <a:cs typeface="Tahoma"/>
              </a:rPr>
              <a:t>-</a:t>
            </a:r>
            <a:endParaRPr sz="1600">
              <a:latin typeface="Tahoma"/>
              <a:cs typeface="Tahoma"/>
            </a:endParaRPr>
          </a:p>
          <a:p>
            <a:pPr marL="76327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консультанта в </a:t>
            </a:r>
            <a:r>
              <a:rPr dirty="0" sz="1600" spc="-5">
                <a:latin typeface="Tahoma"/>
                <a:cs typeface="Tahoma"/>
              </a:rPr>
              <a:t>круглосуточном </a:t>
            </a:r>
            <a:r>
              <a:rPr dirty="0" sz="1600">
                <a:latin typeface="Tahoma"/>
                <a:cs typeface="Tahoma"/>
              </a:rPr>
              <a:t>режиме </a:t>
            </a:r>
            <a:r>
              <a:rPr dirty="0" sz="1600" spc="10" b="1">
                <a:latin typeface="Tahoma"/>
                <a:cs typeface="Tahoma"/>
              </a:rPr>
              <a:t>на </a:t>
            </a:r>
            <a:r>
              <a:rPr dirty="0" sz="1600" spc="5" b="1">
                <a:latin typeface="Tahoma"/>
                <a:cs typeface="Tahoma"/>
              </a:rPr>
              <a:t>100</a:t>
            </a:r>
            <a:r>
              <a:rPr dirty="0" sz="1600" spc="-40" b="1">
                <a:latin typeface="Tahoma"/>
                <a:cs typeface="Tahoma"/>
              </a:rPr>
              <a:t> </a:t>
            </a:r>
            <a:r>
              <a:rPr dirty="0" sz="1600" spc="-5" b="1">
                <a:latin typeface="Tahoma"/>
                <a:cs typeface="Tahoma"/>
              </a:rPr>
              <a:t>коек</a:t>
            </a:r>
            <a:endParaRPr sz="1600">
              <a:latin typeface="Tahoma"/>
              <a:cs typeface="Tahoma"/>
            </a:endParaRPr>
          </a:p>
          <a:p>
            <a:pPr lvl="1" marL="763270" indent="-577215">
              <a:lnSpc>
                <a:spcPct val="100000"/>
              </a:lnSpc>
              <a:spcBef>
                <a:spcPts val="600"/>
              </a:spcBef>
              <a:buFont typeface="Tahoma"/>
              <a:buAutoNum type="arabicPeriod" startAt="3"/>
              <a:tabLst>
                <a:tab pos="763270" algn="l"/>
                <a:tab pos="763905" algn="l"/>
              </a:tabLst>
            </a:pPr>
            <a:r>
              <a:rPr dirty="0" sz="1600" b="1">
                <a:latin typeface="Tahoma"/>
                <a:cs typeface="Tahoma"/>
              </a:rPr>
              <a:t>Врач-эпидемиолог </a:t>
            </a:r>
            <a:r>
              <a:rPr dirty="0" sz="1600" spc="10" b="1">
                <a:latin typeface="Tahoma"/>
                <a:cs typeface="Tahoma"/>
              </a:rPr>
              <a:t>не </a:t>
            </a:r>
            <a:r>
              <a:rPr dirty="0" sz="1600" spc="5" b="1">
                <a:latin typeface="Tahoma"/>
                <a:cs typeface="Tahoma"/>
              </a:rPr>
              <a:t>менее 1 </a:t>
            </a:r>
            <a:r>
              <a:rPr dirty="0" sz="1600">
                <a:latin typeface="Tahoma"/>
                <a:cs typeface="Tahoma"/>
              </a:rPr>
              <a:t>на</a:t>
            </a:r>
            <a:r>
              <a:rPr dirty="0" sz="1600" spc="-13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организацию</a:t>
            </a:r>
            <a:endParaRPr sz="1600">
              <a:latin typeface="Tahoma"/>
              <a:cs typeface="Tahoma"/>
            </a:endParaRPr>
          </a:p>
          <a:p>
            <a:pPr lvl="1" marL="763270" marR="363855" indent="-576580">
              <a:lnSpc>
                <a:spcPct val="100000"/>
              </a:lnSpc>
              <a:spcBef>
                <a:spcPts val="600"/>
              </a:spcBef>
              <a:buAutoNum type="arabicPeriod" startAt="3"/>
              <a:tabLst>
                <a:tab pos="763270" algn="l"/>
                <a:tab pos="763905" algn="l"/>
              </a:tabLst>
            </a:pPr>
            <a:r>
              <a:rPr dirty="0" sz="1600" spc="-5">
                <a:latin typeface="Tahoma"/>
                <a:cs typeface="Tahoma"/>
              </a:rPr>
              <a:t>Врач </a:t>
            </a:r>
            <a:r>
              <a:rPr dirty="0" sz="1600" b="1">
                <a:latin typeface="Tahoma"/>
                <a:cs typeface="Tahoma"/>
              </a:rPr>
              <a:t>клинический фармаколог </a:t>
            </a:r>
            <a:r>
              <a:rPr dirty="0" sz="1600" spc="10" b="1">
                <a:latin typeface="Tahoma"/>
                <a:cs typeface="Tahoma"/>
              </a:rPr>
              <a:t>не </a:t>
            </a:r>
            <a:r>
              <a:rPr dirty="0" sz="1600" spc="5" b="1">
                <a:latin typeface="Tahoma"/>
                <a:cs typeface="Tahoma"/>
              </a:rPr>
              <a:t>менее 1</a:t>
            </a:r>
            <a:r>
              <a:rPr dirty="0" sz="1600" spc="-120" b="1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на  организацию</a:t>
            </a:r>
            <a:endParaRPr sz="1600">
              <a:latin typeface="Tahoma"/>
              <a:cs typeface="Tahoma"/>
            </a:endParaRPr>
          </a:p>
          <a:p>
            <a:pPr lvl="1" marL="763270" indent="-577215">
              <a:lnSpc>
                <a:spcPct val="100000"/>
              </a:lnSpc>
              <a:spcBef>
                <a:spcPts val="600"/>
              </a:spcBef>
              <a:buFont typeface="Tahoma"/>
              <a:buAutoNum type="arabicPeriod" startAt="3"/>
              <a:tabLst>
                <a:tab pos="763270" algn="l"/>
                <a:tab pos="763905" algn="l"/>
              </a:tabLst>
            </a:pPr>
            <a:r>
              <a:rPr dirty="0" sz="1600" b="1">
                <a:latin typeface="Tahoma"/>
                <a:cs typeface="Tahoma"/>
              </a:rPr>
              <a:t>Врач-пульмонолог </a:t>
            </a:r>
            <a:r>
              <a:rPr dirty="0" sz="1600" spc="5" b="1">
                <a:latin typeface="Tahoma"/>
                <a:cs typeface="Tahoma"/>
              </a:rPr>
              <a:t>не менее 1</a:t>
            </a:r>
            <a:r>
              <a:rPr dirty="0" sz="1600" spc="-130" b="1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специалиста-</a:t>
            </a:r>
            <a:endParaRPr sz="1600">
              <a:latin typeface="Tahoma"/>
              <a:cs typeface="Tahoma"/>
            </a:endParaRPr>
          </a:p>
          <a:p>
            <a:pPr marL="76327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консультанта в </a:t>
            </a:r>
            <a:r>
              <a:rPr dirty="0" sz="1600" spc="-5">
                <a:latin typeface="Tahoma"/>
                <a:cs typeface="Tahoma"/>
              </a:rPr>
              <a:t>круглосуточном </a:t>
            </a:r>
            <a:r>
              <a:rPr dirty="0" sz="1600">
                <a:latin typeface="Tahoma"/>
                <a:cs typeface="Tahoma"/>
              </a:rPr>
              <a:t>режиме на </a:t>
            </a:r>
            <a:r>
              <a:rPr dirty="0" sz="1600" spc="5">
                <a:latin typeface="Tahoma"/>
                <a:cs typeface="Tahoma"/>
              </a:rPr>
              <a:t>100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коек</a:t>
            </a:r>
            <a:endParaRPr sz="1600">
              <a:latin typeface="Tahoma"/>
              <a:cs typeface="Tahoma"/>
            </a:endParaRPr>
          </a:p>
          <a:p>
            <a:pPr algn="just" lvl="1" marL="763270" marR="497205" indent="-576580">
              <a:lnSpc>
                <a:spcPct val="100000"/>
              </a:lnSpc>
              <a:spcBef>
                <a:spcPts val="600"/>
              </a:spcBef>
              <a:buFont typeface="Tahoma"/>
              <a:buAutoNum type="arabicPeriod" startAt="6"/>
              <a:tabLst>
                <a:tab pos="763905" algn="l"/>
              </a:tabLst>
            </a:pPr>
            <a:r>
              <a:rPr dirty="0" sz="1600" b="1">
                <a:latin typeface="Tahoma"/>
                <a:cs typeface="Tahoma"/>
              </a:rPr>
              <a:t>Врач-рентгенолог, рентгенолаборант, врач  КЛД, средний </a:t>
            </a:r>
            <a:r>
              <a:rPr dirty="0" sz="1600" spc="5" b="1">
                <a:latin typeface="Tahoma"/>
                <a:cs typeface="Tahoma"/>
              </a:rPr>
              <a:t>медицинский </a:t>
            </a:r>
            <a:r>
              <a:rPr dirty="0" sz="1600" b="1">
                <a:latin typeface="Tahoma"/>
                <a:cs typeface="Tahoma"/>
              </a:rPr>
              <a:t>персонал КЛД,  врач-эндоскопист, врач</a:t>
            </a:r>
            <a:r>
              <a:rPr dirty="0" sz="1600" spc="-2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ультразвуковой</a:t>
            </a:r>
            <a:endParaRPr sz="1600">
              <a:latin typeface="Tahoma"/>
              <a:cs typeface="Tahoma"/>
            </a:endParaRPr>
          </a:p>
          <a:p>
            <a:pPr algn="just" marL="763270" marR="113664">
              <a:lnSpc>
                <a:spcPct val="100000"/>
              </a:lnSpc>
            </a:pPr>
            <a:r>
              <a:rPr dirty="0" sz="1600" b="1">
                <a:latin typeface="Tahoma"/>
                <a:cs typeface="Tahoma"/>
              </a:rPr>
              <a:t>диагностики, средний медицинский персонал</a:t>
            </a:r>
            <a:r>
              <a:rPr dirty="0" sz="1600">
                <a:latin typeface="Tahoma"/>
                <a:cs typeface="Tahoma"/>
              </a:rPr>
              <a:t>,  работающий с </a:t>
            </a:r>
            <a:r>
              <a:rPr dirty="0" sz="1600" spc="-5">
                <a:latin typeface="Tahoma"/>
                <a:cs typeface="Tahoma"/>
              </a:rPr>
              <a:t>соответствующими </a:t>
            </a:r>
            <a:r>
              <a:rPr dirty="0" sz="1600">
                <a:latin typeface="Tahoma"/>
                <a:cs typeface="Tahoma"/>
              </a:rPr>
              <a:t>специалистами – в  зависимости </a:t>
            </a:r>
            <a:r>
              <a:rPr dirty="0" sz="1600" spc="-5">
                <a:latin typeface="Tahoma"/>
                <a:cs typeface="Tahoma"/>
              </a:rPr>
              <a:t>от технического </a:t>
            </a:r>
            <a:r>
              <a:rPr dirty="0" sz="1600">
                <a:latin typeface="Tahoma"/>
                <a:cs typeface="Tahoma"/>
              </a:rPr>
              <a:t>оснащения</a:t>
            </a:r>
            <a:r>
              <a:rPr dirty="0" sz="1600" spc="-9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(наличия</a:t>
            </a:r>
            <a:endParaRPr sz="1600">
              <a:latin typeface="Tahoma"/>
              <a:cs typeface="Tahoma"/>
            </a:endParaRPr>
          </a:p>
          <a:p>
            <a:pPr algn="just" marL="76327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Tahoma"/>
                <a:cs typeface="Tahoma"/>
              </a:rPr>
              <a:t>медицинского </a:t>
            </a:r>
            <a:r>
              <a:rPr dirty="0" sz="1600" spc="-5">
                <a:latin typeface="Tahoma"/>
                <a:cs typeface="Tahoma"/>
              </a:rPr>
              <a:t>оборудования) </a:t>
            </a:r>
            <a:r>
              <a:rPr dirty="0" sz="1600" spc="5">
                <a:latin typeface="Tahoma"/>
                <a:cs typeface="Tahoma"/>
              </a:rPr>
              <a:t>в</a:t>
            </a:r>
            <a:r>
              <a:rPr dirty="0" sz="1600" spc="-4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«больнице»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33727"/>
            <a:ext cx="5239512" cy="5224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60</a:t>
            </a:fld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ВРЕМЕННЫЙ </a:t>
            </a:r>
            <a:r>
              <a:rPr dirty="0" spc="-5"/>
              <a:t>СТАНДАРТ ОСНАЩЕНИЯ МЕДИЦИНСКОЙ ОРГАНИЗАЦИИ</a:t>
            </a:r>
            <a:r>
              <a:rPr dirty="0" spc="-15"/>
              <a:t> </a:t>
            </a:r>
            <a:r>
              <a:rPr dirty="0" spc="-10"/>
              <a:t>ДЛЯ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55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56859" y="1327480"/>
            <a:ext cx="6129655" cy="5102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indent="-360045">
              <a:lnSpc>
                <a:spcPct val="100000"/>
              </a:lnSpc>
              <a:spcBef>
                <a:spcPts val="100"/>
              </a:spcBef>
              <a:buAutoNum type="romanUcPeriod" startAt="2"/>
              <a:tabLst>
                <a:tab pos="372745" algn="l"/>
              </a:tabLst>
            </a:pP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Общие требования к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кадровому</a:t>
            </a:r>
            <a:r>
              <a:rPr dirty="0" sz="1800" spc="-3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обеспечению</a:t>
            </a:r>
            <a:endParaRPr sz="1800">
              <a:latin typeface="Tahoma"/>
              <a:cs typeface="Tahoma"/>
            </a:endParaRPr>
          </a:p>
          <a:p>
            <a:pPr marL="186690">
              <a:lnSpc>
                <a:spcPct val="100000"/>
              </a:lnSpc>
              <a:spcBef>
                <a:spcPts val="1320"/>
              </a:spcBef>
            </a:pPr>
            <a:r>
              <a:rPr dirty="0" sz="1600" b="1">
                <a:latin typeface="Tahoma"/>
                <a:cs typeface="Tahoma"/>
              </a:rPr>
              <a:t>Немедицинские</a:t>
            </a:r>
            <a:r>
              <a:rPr dirty="0" sz="1600" spc="-5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работники:</a:t>
            </a:r>
            <a:endParaRPr sz="1600">
              <a:latin typeface="Tahoma"/>
              <a:cs typeface="Tahoma"/>
            </a:endParaRPr>
          </a:p>
          <a:p>
            <a:pPr lvl="1" marL="930910" indent="-287655">
              <a:lnSpc>
                <a:spcPct val="100000"/>
              </a:lnSpc>
              <a:buFont typeface="Arial"/>
              <a:buChar char="•"/>
              <a:tabLst>
                <a:tab pos="930910" algn="l"/>
                <a:tab pos="931544" algn="l"/>
              </a:tabLst>
            </a:pPr>
            <a:r>
              <a:rPr dirty="0" sz="1600">
                <a:latin typeface="Tahoma"/>
                <a:cs typeface="Tahoma"/>
              </a:rPr>
              <a:t>специалиста</a:t>
            </a:r>
            <a:r>
              <a:rPr dirty="0" sz="1600" spc="-5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АХЧ</a:t>
            </a:r>
            <a:endParaRPr sz="1600">
              <a:latin typeface="Tahoma"/>
              <a:cs typeface="Tahoma"/>
            </a:endParaRPr>
          </a:p>
          <a:p>
            <a:pPr lvl="1" marL="930910" indent="-287655">
              <a:lnSpc>
                <a:spcPct val="100000"/>
              </a:lnSpc>
              <a:buFont typeface="Arial"/>
              <a:buChar char="•"/>
              <a:tabLst>
                <a:tab pos="930910" algn="l"/>
                <a:tab pos="931544" algn="l"/>
              </a:tabLst>
            </a:pPr>
            <a:r>
              <a:rPr dirty="0" sz="1600">
                <a:latin typeface="Tahoma"/>
                <a:cs typeface="Tahoma"/>
              </a:rPr>
              <a:t>специалиста</a:t>
            </a:r>
            <a:r>
              <a:rPr dirty="0" sz="1600" spc="-5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Роспотребнадзора</a:t>
            </a:r>
            <a:endParaRPr sz="1600">
              <a:latin typeface="Tahoma"/>
              <a:cs typeface="Tahoma"/>
            </a:endParaRPr>
          </a:p>
          <a:p>
            <a:pPr lvl="1" marL="930910" indent="-28765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930910" algn="l"/>
                <a:tab pos="931544" algn="l"/>
              </a:tabLst>
            </a:pPr>
            <a:r>
              <a:rPr dirty="0" sz="1600" spc="-10">
                <a:latin typeface="Tahoma"/>
                <a:cs typeface="Tahoma"/>
              </a:rPr>
              <a:t>IT-специалиста</a:t>
            </a:r>
            <a:endParaRPr sz="1600">
              <a:latin typeface="Tahoma"/>
              <a:cs typeface="Tahoma"/>
            </a:endParaRPr>
          </a:p>
          <a:p>
            <a:pPr lvl="1" marL="930910" indent="-287655">
              <a:lnSpc>
                <a:spcPct val="100000"/>
              </a:lnSpc>
              <a:buFont typeface="Arial"/>
              <a:buChar char="•"/>
              <a:tabLst>
                <a:tab pos="930910" algn="l"/>
                <a:tab pos="931544" algn="l"/>
              </a:tabLst>
            </a:pPr>
            <a:r>
              <a:rPr dirty="0" sz="1600" spc="-5">
                <a:latin typeface="Tahoma"/>
                <a:cs typeface="Tahoma"/>
              </a:rPr>
              <a:t>технические специалисты,</a:t>
            </a:r>
            <a:r>
              <a:rPr dirty="0" sz="1600" spc="-7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обеспечивающие</a:t>
            </a:r>
            <a:endParaRPr sz="1600">
              <a:latin typeface="Tahoma"/>
              <a:cs typeface="Tahoma"/>
            </a:endParaRPr>
          </a:p>
          <a:p>
            <a:pPr marL="930910" marR="199390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бесперебойное функционирование</a:t>
            </a:r>
            <a:r>
              <a:rPr dirty="0" sz="1600" spc="-18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вспомогательных  </a:t>
            </a:r>
            <a:r>
              <a:rPr dirty="0" sz="1600" spc="-5">
                <a:latin typeface="Tahoma"/>
                <a:cs typeface="Tahoma"/>
              </a:rPr>
              <a:t>служб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ahoma"/>
              <a:cs typeface="Tahoma"/>
            </a:endParaRPr>
          </a:p>
          <a:p>
            <a:pPr marL="186690" marR="222885">
              <a:lnSpc>
                <a:spcPct val="100000"/>
              </a:lnSpc>
            </a:pPr>
            <a:r>
              <a:rPr dirty="0" sz="1600" b="1">
                <a:latin typeface="Tahoma"/>
                <a:cs typeface="Tahoma"/>
              </a:rPr>
              <a:t>Добровольная помощь МВД (содействие </a:t>
            </a:r>
            <a:r>
              <a:rPr dirty="0" sz="1600" spc="5" b="1">
                <a:latin typeface="Tahoma"/>
                <a:cs typeface="Tahoma"/>
              </a:rPr>
              <a:t>в  </a:t>
            </a:r>
            <a:r>
              <a:rPr dirty="0" sz="1600" b="1">
                <a:latin typeface="Tahoma"/>
                <a:cs typeface="Tahoma"/>
              </a:rPr>
              <a:t>ретроспективном восстановлении событий для  </a:t>
            </a:r>
            <a:r>
              <a:rPr dirty="0" sz="1600" spc="5" b="1">
                <a:latin typeface="Tahoma"/>
                <a:cs typeface="Tahoma"/>
              </a:rPr>
              <a:t>выявления потенциальных </a:t>
            </a:r>
            <a:r>
              <a:rPr dirty="0" sz="1600" b="1">
                <a:latin typeface="Tahoma"/>
                <a:cs typeface="Tahoma"/>
              </a:rPr>
              <a:t>контактных</a:t>
            </a:r>
            <a:r>
              <a:rPr dirty="0" sz="1600" spc="-240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заболевших)</a:t>
            </a:r>
            <a:endParaRPr sz="1600">
              <a:latin typeface="Tahoma"/>
              <a:cs typeface="Tahoma"/>
            </a:endParaRPr>
          </a:p>
          <a:p>
            <a:pPr marL="47307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73075" algn="l"/>
                <a:tab pos="473709" algn="l"/>
              </a:tabLst>
            </a:pPr>
            <a:r>
              <a:rPr dirty="0" sz="1600" spc="-5">
                <a:latin typeface="Tahoma"/>
                <a:cs typeface="Tahoma"/>
              </a:rPr>
              <a:t>Весь </a:t>
            </a:r>
            <a:r>
              <a:rPr dirty="0" sz="1600">
                <a:latin typeface="Tahoma"/>
                <a:cs typeface="Tahoma"/>
              </a:rPr>
              <a:t>персонал </a:t>
            </a:r>
            <a:r>
              <a:rPr dirty="0" sz="1600" spc="-5">
                <a:latin typeface="Tahoma"/>
                <a:cs typeface="Tahoma"/>
              </a:rPr>
              <a:t>должен </a:t>
            </a:r>
            <a:r>
              <a:rPr dirty="0" sz="1600">
                <a:latin typeface="Tahoma"/>
                <a:cs typeface="Tahoma"/>
              </a:rPr>
              <a:t>пройти специальную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краткосрочную</a:t>
            </a:r>
            <a:endParaRPr sz="1600">
              <a:latin typeface="Tahoma"/>
              <a:cs typeface="Tahoma"/>
            </a:endParaRPr>
          </a:p>
          <a:p>
            <a:pPr marL="473075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подготовку </a:t>
            </a:r>
            <a:r>
              <a:rPr dirty="0" sz="1600">
                <a:latin typeface="Tahoma"/>
                <a:cs typeface="Tahoma"/>
              </a:rPr>
              <a:t>(инструктаж) по </a:t>
            </a:r>
            <a:r>
              <a:rPr dirty="0" sz="1600" spc="-5">
                <a:latin typeface="Tahoma"/>
                <a:cs typeface="Tahoma"/>
              </a:rPr>
              <a:t>вопросам</a:t>
            </a:r>
            <a:r>
              <a:rPr dirty="0" sz="1600" spc="-2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санитарно-</a:t>
            </a:r>
            <a:endParaRPr sz="1600">
              <a:latin typeface="Tahoma"/>
              <a:cs typeface="Tahoma"/>
            </a:endParaRPr>
          </a:p>
          <a:p>
            <a:pPr marL="473075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эпидемиологической </a:t>
            </a:r>
            <a:r>
              <a:rPr dirty="0" sz="1600">
                <a:latin typeface="Tahoma"/>
                <a:cs typeface="Tahoma"/>
              </a:rPr>
              <a:t>безопасности при оказании,</a:t>
            </a:r>
            <a:r>
              <a:rPr dirty="0" sz="1600" spc="-8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участии</a:t>
            </a:r>
            <a:endParaRPr sz="1600">
              <a:latin typeface="Tahoma"/>
              <a:cs typeface="Tahoma"/>
            </a:endParaRPr>
          </a:p>
          <a:p>
            <a:pPr marL="473075">
              <a:lnSpc>
                <a:spcPct val="100000"/>
              </a:lnSpc>
            </a:pPr>
            <a:r>
              <a:rPr dirty="0" sz="1600" spc="5">
                <a:latin typeface="Tahoma"/>
                <a:cs typeface="Tahoma"/>
              </a:rPr>
              <a:t>в </a:t>
            </a:r>
            <a:r>
              <a:rPr dirty="0" sz="1600">
                <a:latin typeface="Tahoma"/>
                <a:cs typeface="Tahoma"/>
              </a:rPr>
              <a:t>оказании помощи больным с </a:t>
            </a:r>
            <a:r>
              <a:rPr dirty="0" sz="1600" spc="-5">
                <a:latin typeface="Tahoma"/>
                <a:cs typeface="Tahoma"/>
              </a:rPr>
              <a:t>коронавирусной</a:t>
            </a:r>
            <a:r>
              <a:rPr dirty="0" sz="1600" spc="-6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инфекцией.</a:t>
            </a:r>
            <a:endParaRPr sz="1600">
              <a:latin typeface="Tahoma"/>
              <a:cs typeface="Tahoma"/>
            </a:endParaRPr>
          </a:p>
          <a:p>
            <a:pPr marL="473075" marR="60960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73075" algn="l"/>
                <a:tab pos="473709" algn="l"/>
              </a:tabLst>
            </a:pPr>
            <a:r>
              <a:rPr dirty="0" sz="1600">
                <a:latin typeface="Tahoma"/>
                <a:cs typeface="Tahoma"/>
              </a:rPr>
              <a:t>Медицинские работники дополнительно </a:t>
            </a:r>
            <a:r>
              <a:rPr dirty="0" sz="1600" spc="-5">
                <a:latin typeface="Tahoma"/>
                <a:cs typeface="Tahoma"/>
              </a:rPr>
              <a:t>должны </a:t>
            </a:r>
            <a:r>
              <a:rPr dirty="0" sz="1600">
                <a:latin typeface="Tahoma"/>
                <a:cs typeface="Tahoma"/>
              </a:rPr>
              <a:t>пройти  </a:t>
            </a:r>
            <a:r>
              <a:rPr dirty="0" sz="1600" spc="-5">
                <a:latin typeface="Tahoma"/>
                <a:cs typeface="Tahoma"/>
              </a:rPr>
              <a:t>краткосрочную подготовку </a:t>
            </a:r>
            <a:r>
              <a:rPr dirty="0" sz="1600">
                <a:latin typeface="Tahoma"/>
                <a:cs typeface="Tahoma"/>
              </a:rPr>
              <a:t>по </a:t>
            </a:r>
            <a:r>
              <a:rPr dirty="0" sz="1600" spc="-5">
                <a:latin typeface="Tahoma"/>
                <a:cs typeface="Tahoma"/>
              </a:rPr>
              <a:t>вопросам </a:t>
            </a:r>
            <a:r>
              <a:rPr dirty="0" sz="1600">
                <a:latin typeface="Tahoma"/>
                <a:cs typeface="Tahoma"/>
              </a:rPr>
              <a:t>специфики  оказания помощи пациентам с </a:t>
            </a:r>
            <a:r>
              <a:rPr dirty="0" sz="1600" spc="-5">
                <a:latin typeface="Tahoma"/>
                <a:cs typeface="Tahoma"/>
              </a:rPr>
              <a:t>коронавирусной </a:t>
            </a:r>
            <a:r>
              <a:rPr dirty="0" sz="1600">
                <a:latin typeface="Tahoma"/>
                <a:cs typeface="Tahoma"/>
              </a:rPr>
              <a:t>инфекцией  в </a:t>
            </a:r>
            <a:r>
              <a:rPr dirty="0" sz="1600" spc="-5">
                <a:latin typeface="Tahoma"/>
                <a:cs typeface="Tahoma"/>
              </a:rPr>
              <a:t>соответствии </a:t>
            </a:r>
            <a:r>
              <a:rPr dirty="0" sz="1600">
                <a:latin typeface="Tahoma"/>
                <a:cs typeface="Tahoma"/>
              </a:rPr>
              <a:t>с профилем </a:t>
            </a:r>
            <a:r>
              <a:rPr dirty="0" sz="1600" spc="-5">
                <a:latin typeface="Tahoma"/>
                <a:cs typeface="Tahoma"/>
              </a:rPr>
              <a:t>своей</a:t>
            </a:r>
            <a:r>
              <a:rPr dirty="0" sz="1600" spc="-3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деятельности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33727"/>
            <a:ext cx="5239512" cy="5224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60</a:t>
            </a:fld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ВРЕМЕННЫЙ </a:t>
            </a:r>
            <a:r>
              <a:rPr dirty="0" spc="-5"/>
              <a:t>СТАНДАРТ ОСНАЩЕНИЯ МЕДИЦИНСКОЙ ОРГАНИЗАЦИИ</a:t>
            </a:r>
            <a:r>
              <a:rPr dirty="0" spc="-15"/>
              <a:t> </a:t>
            </a:r>
            <a:r>
              <a:rPr dirty="0" spc="-10"/>
              <a:t>ДЛЯ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55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56859" y="1705102"/>
            <a:ext cx="507428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III.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Общие требования к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оснащению коек 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для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пациентов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31229" y="2723133"/>
            <a:ext cx="4608195" cy="34423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356870" algn="l"/>
                <a:tab pos="357505" algn="l"/>
              </a:tabLst>
            </a:pPr>
            <a:r>
              <a:rPr dirty="0" sz="1600" spc="10" b="1">
                <a:solidFill>
                  <a:srgbClr val="FF0000"/>
                </a:solidFill>
                <a:latin typeface="Tahoma"/>
                <a:cs typeface="Tahoma"/>
              </a:rPr>
              <a:t>70%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коек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должны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иметь</a:t>
            </a:r>
            <a:r>
              <a:rPr dirty="0" sz="1600" spc="-12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кислородную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</a:pP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подводку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с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возможностью</a:t>
            </a:r>
            <a:r>
              <a:rPr dirty="0" sz="1600" spc="-2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монтажа</a:t>
            </a:r>
            <a:endParaRPr sz="1600">
              <a:latin typeface="Tahoma"/>
              <a:cs typeface="Tahoma"/>
            </a:endParaRPr>
          </a:p>
          <a:p>
            <a:pPr marL="356870" marR="5080">
              <a:lnSpc>
                <a:spcPct val="100000"/>
              </a:lnSpc>
              <a:spcBef>
                <a:spcPts val="5"/>
              </a:spcBef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клапанной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коробки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или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консоли, то  есть только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30%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коек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можно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иметь</a:t>
            </a:r>
            <a:r>
              <a:rPr dirty="0" sz="1600" spc="-114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без  кислородной</a:t>
            </a:r>
            <a:r>
              <a:rPr dirty="0" sz="1600" spc="-1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FF0000"/>
                </a:solidFill>
                <a:latin typeface="Tahoma"/>
                <a:cs typeface="Tahoma"/>
              </a:rPr>
              <a:t>подводки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ahoma"/>
              <a:cs typeface="Tahoma"/>
            </a:endParaRPr>
          </a:p>
          <a:p>
            <a:pPr marL="356870" indent="-344805">
              <a:lnSpc>
                <a:spcPct val="100000"/>
              </a:lnSpc>
              <a:buAutoNum type="arabicPeriod" startAt="2"/>
              <a:tabLst>
                <a:tab pos="356870" algn="l"/>
                <a:tab pos="357505" algn="l"/>
              </a:tabLst>
            </a:pPr>
            <a:r>
              <a:rPr dirty="0" sz="1600" b="1">
                <a:latin typeface="Tahoma"/>
                <a:cs typeface="Tahoma"/>
              </a:rPr>
              <a:t>При отсутствии</a:t>
            </a:r>
            <a:r>
              <a:rPr dirty="0" sz="1600" spc="-40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системы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 b="1">
                <a:latin typeface="Tahoma"/>
                <a:cs typeface="Tahoma"/>
              </a:rPr>
              <a:t>централизованного</a:t>
            </a:r>
            <a:r>
              <a:rPr dirty="0" sz="1600" spc="-75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снабжения</a:t>
            </a:r>
            <a:endParaRPr sz="1600">
              <a:latin typeface="Tahoma"/>
              <a:cs typeface="Tahoma"/>
            </a:endParaRPr>
          </a:p>
          <a:p>
            <a:pPr marL="356870" marR="19050">
              <a:lnSpc>
                <a:spcPct val="100000"/>
              </a:lnSpc>
            </a:pPr>
            <a:r>
              <a:rPr dirty="0" sz="1600" b="1">
                <a:latin typeface="Tahoma"/>
                <a:cs typeface="Tahoma"/>
              </a:rPr>
              <a:t>медицинскими газами </a:t>
            </a:r>
            <a:r>
              <a:rPr dirty="0" sz="1600">
                <a:latin typeface="Tahoma"/>
                <a:cs typeface="Tahoma"/>
              </a:rPr>
              <a:t>и </a:t>
            </a:r>
            <a:r>
              <a:rPr dirty="0" sz="1600" spc="-5">
                <a:latin typeface="Tahoma"/>
                <a:cs typeface="Tahoma"/>
              </a:rPr>
              <a:t>вакуумом койки  </a:t>
            </a:r>
            <a:r>
              <a:rPr dirty="0" sz="1600">
                <a:latin typeface="Tahoma"/>
                <a:cs typeface="Tahoma"/>
              </a:rPr>
              <a:t>анестезиологии и реанимации оснащаются  </a:t>
            </a:r>
            <a:r>
              <a:rPr dirty="0" sz="1600" b="1">
                <a:latin typeface="Tahoma"/>
                <a:cs typeface="Tahoma"/>
              </a:rPr>
              <a:t>концентраторами </a:t>
            </a:r>
            <a:r>
              <a:rPr dirty="0" sz="1600" spc="-5" b="1">
                <a:latin typeface="Tahoma"/>
                <a:cs typeface="Tahoma"/>
              </a:rPr>
              <a:t>кислорода </a:t>
            </a:r>
            <a:r>
              <a:rPr dirty="0" sz="1600">
                <a:latin typeface="Tahoma"/>
                <a:cs typeface="Tahoma"/>
              </a:rPr>
              <a:t>с </a:t>
            </a:r>
            <a:r>
              <a:rPr dirty="0" sz="1600" spc="-5">
                <a:latin typeface="Tahoma"/>
                <a:cs typeface="Tahoma"/>
              </a:rPr>
              <a:t>функцией  сжатого воздуха </a:t>
            </a:r>
            <a:r>
              <a:rPr dirty="0" sz="1600">
                <a:latin typeface="Tahoma"/>
                <a:cs typeface="Tahoma"/>
              </a:rPr>
              <a:t>и </a:t>
            </a:r>
            <a:r>
              <a:rPr dirty="0" sz="1600" spc="-5">
                <a:latin typeface="Tahoma"/>
                <a:cs typeface="Tahoma"/>
              </a:rPr>
              <a:t>вакуума </a:t>
            </a:r>
            <a:r>
              <a:rPr dirty="0" sz="1600" spc="5">
                <a:latin typeface="Tahoma"/>
                <a:cs typeface="Tahoma"/>
              </a:rPr>
              <a:t>из </a:t>
            </a:r>
            <a:r>
              <a:rPr dirty="0" sz="1600" spc="-5">
                <a:latin typeface="Tahoma"/>
                <a:cs typeface="Tahoma"/>
              </a:rPr>
              <a:t>расчета </a:t>
            </a:r>
            <a:r>
              <a:rPr dirty="0" sz="1600" b="1">
                <a:latin typeface="Tahoma"/>
                <a:cs typeface="Tahoma"/>
              </a:rPr>
              <a:t>одна  установка </a:t>
            </a:r>
            <a:r>
              <a:rPr dirty="0" sz="1600" spc="5" b="1">
                <a:latin typeface="Tahoma"/>
                <a:cs typeface="Tahoma"/>
              </a:rPr>
              <a:t>не </a:t>
            </a:r>
            <a:r>
              <a:rPr dirty="0" sz="1600" b="1">
                <a:latin typeface="Tahoma"/>
                <a:cs typeface="Tahoma"/>
              </a:rPr>
              <a:t>более</a:t>
            </a:r>
            <a:r>
              <a:rPr dirty="0" sz="1600" spc="-7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чем</a:t>
            </a:r>
            <a:endParaRPr sz="1600">
              <a:latin typeface="Tahoma"/>
              <a:cs typeface="Tahoma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1600" spc="10" b="1">
                <a:latin typeface="Tahoma"/>
                <a:cs typeface="Tahoma"/>
              </a:rPr>
              <a:t>на </a:t>
            </a:r>
            <a:r>
              <a:rPr dirty="0" sz="1600" spc="5" b="1">
                <a:latin typeface="Tahoma"/>
                <a:cs typeface="Tahoma"/>
              </a:rPr>
              <a:t>2</a:t>
            </a:r>
            <a:r>
              <a:rPr dirty="0" sz="1600" spc="-1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койки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633727"/>
            <a:ext cx="5239512" cy="5224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60</a:t>
            </a:fld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ВРЕМЕННЫЙ </a:t>
            </a:r>
            <a:r>
              <a:rPr dirty="0" spc="-5"/>
              <a:t>СТАНДАРТ ОСНАЩЕНИЯ МЕДИЦИНСКОЙ ОРГАНИЗАЦИИ</a:t>
            </a:r>
            <a:r>
              <a:rPr dirty="0" spc="-15"/>
              <a:t> </a:t>
            </a:r>
            <a:r>
              <a:rPr dirty="0" spc="-10"/>
              <a:t>ДЛЯ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55"/>
              <a:t> </a:t>
            </a:r>
            <a:r>
              <a:rPr dirty="0" spc="-10"/>
              <a:t>COVID-19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60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1728977" y="1189101"/>
            <a:ext cx="8330565" cy="9880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III.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Общие требования к оснащению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коек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для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пациентов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50">
              <a:latin typeface="Tahoma"/>
              <a:cs typeface="Tahoma"/>
            </a:endParaRPr>
          </a:p>
          <a:p>
            <a:pPr marL="1357630">
              <a:lnSpc>
                <a:spcPct val="100000"/>
              </a:lnSpc>
            </a:pPr>
            <a:r>
              <a:rPr dirty="0" sz="1600" spc="5" b="1">
                <a:latin typeface="Tahoma"/>
                <a:cs typeface="Tahoma"/>
              </a:rPr>
              <a:t>3. </a:t>
            </a:r>
            <a:r>
              <a:rPr dirty="0" sz="1600" b="1">
                <a:latin typeface="Tahoma"/>
                <a:cs typeface="Tahoma"/>
              </a:rPr>
              <a:t>Койки, обеспеченные кислородом, делятся </a:t>
            </a:r>
            <a:r>
              <a:rPr dirty="0" sz="1600" spc="10" b="1">
                <a:latin typeface="Tahoma"/>
                <a:cs typeface="Tahoma"/>
              </a:rPr>
              <a:t>на </a:t>
            </a:r>
            <a:r>
              <a:rPr dirty="0" sz="1600" spc="5" b="1">
                <a:latin typeface="Tahoma"/>
                <a:cs typeface="Tahoma"/>
              </a:rPr>
              <a:t>3</a:t>
            </a:r>
            <a:r>
              <a:rPr dirty="0" sz="1600" spc="-15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типа: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76250" y="2309876"/>
          <a:ext cx="11283950" cy="41357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7415"/>
                <a:gridCol w="2934335"/>
                <a:gridCol w="3090545"/>
                <a:gridCol w="3062604"/>
              </a:tblGrid>
              <a:tr h="9349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11620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Типы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коек/критерии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38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247650" marR="244475" indent="295275">
                        <a:lnSpc>
                          <a:spcPct val="107100"/>
                        </a:lnSpc>
                        <a:spcBef>
                          <a:spcPts val="8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Койки для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тяжелых  пациентов,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не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требующих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ИВЛ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4295" marR="64135">
                        <a:lnSpc>
                          <a:spcPct val="107100"/>
                        </a:lnSpc>
                        <a:spcBef>
                          <a:spcPts val="8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Койки для </a:t>
                      </a:r>
                      <a:r>
                        <a:rPr dirty="0" sz="1400" spc="-1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тяжелых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пациентов,  требующих неинвазивной  вентиляции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0325" marR="50800">
                        <a:lnSpc>
                          <a:spcPct val="107100"/>
                        </a:lnSpc>
                        <a:spcBef>
                          <a:spcPts val="8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Койки для </a:t>
                      </a:r>
                      <a:r>
                        <a:rPr dirty="0" sz="1400" spc="-1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тяжелых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пациентов,  требующих</a:t>
                      </a:r>
                      <a:r>
                        <a:rPr dirty="0" sz="1400" spc="3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инвазивной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вентиляции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71755" marR="132080" indent="17780">
                        <a:lnSpc>
                          <a:spcPct val="115399"/>
                        </a:lnSpc>
                        <a:spcBef>
                          <a:spcPts val="1315"/>
                        </a:spcBef>
                      </a:pPr>
                      <a:r>
                        <a:rPr dirty="0" sz="1300" spc="-5">
                          <a:latin typeface="Tahoma"/>
                          <a:cs typeface="Tahoma"/>
                        </a:rPr>
                        <a:t>%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от коек, </a:t>
                      </a:r>
                      <a:r>
                        <a:rPr dirty="0" sz="1300" spc="-15">
                          <a:latin typeface="Tahoma"/>
                          <a:cs typeface="Tahoma"/>
                        </a:rPr>
                        <a:t>обеспеченных 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кислородом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167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 marL="448309">
                        <a:lnSpc>
                          <a:spcPct val="100000"/>
                        </a:lnSpc>
                      </a:pPr>
                      <a:r>
                        <a:rPr dirty="0" sz="1300" spc="-15">
                          <a:latin typeface="Tahoma"/>
                          <a:cs typeface="Tahoma"/>
                        </a:rPr>
                        <a:t>50%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50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 marL="449580">
                        <a:lnSpc>
                          <a:spcPct val="100000"/>
                        </a:lnSpc>
                      </a:pPr>
                      <a:r>
                        <a:rPr dirty="0" sz="1300" spc="-20">
                          <a:latin typeface="Tahoma"/>
                          <a:cs typeface="Tahoma"/>
                        </a:rPr>
                        <a:t>25%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50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 marL="455295">
                        <a:lnSpc>
                          <a:spcPct val="100000"/>
                        </a:lnSpc>
                      </a:pPr>
                      <a:r>
                        <a:rPr dirty="0" sz="1300" spc="-20">
                          <a:latin typeface="Tahoma"/>
                          <a:cs typeface="Tahoma"/>
                        </a:rPr>
                        <a:t>25%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50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34950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Оснащение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16559" indent="-344805">
                        <a:lnSpc>
                          <a:spcPct val="100000"/>
                        </a:lnSpc>
                        <a:spcBef>
                          <a:spcPts val="625"/>
                        </a:spcBef>
                        <a:buFont typeface="Symbol"/>
                        <a:buChar char=""/>
                        <a:tabLst>
                          <a:tab pos="416559" algn="l"/>
                          <a:tab pos="417195" algn="l"/>
                        </a:tabLst>
                      </a:pPr>
                      <a:r>
                        <a:rPr dirty="0" sz="1300" spc="-5">
                          <a:latin typeface="Tahoma"/>
                          <a:cs typeface="Tahoma"/>
                        </a:rPr>
                        <a:t>Маска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6559" indent="-344805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Symbol"/>
                        <a:buChar char=""/>
                        <a:tabLst>
                          <a:tab pos="416559" algn="l"/>
                          <a:tab pos="417195" algn="l"/>
                        </a:tabLst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Банка типа</a:t>
                      </a:r>
                      <a:r>
                        <a:rPr dirty="0" sz="1300" spc="11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Боброва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6559" indent="-344805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Symbol"/>
                        <a:buChar char=""/>
                        <a:tabLst>
                          <a:tab pos="416559" algn="l"/>
                          <a:tab pos="417195" algn="l"/>
                        </a:tabLst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Пульсоксиметр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6559" indent="-344805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Symbol"/>
                        <a:buChar char=""/>
                        <a:tabLst>
                          <a:tab pos="416559" algn="l"/>
                          <a:tab pos="417195" algn="l"/>
                        </a:tabLst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Автоматический</a:t>
                      </a:r>
                      <a:r>
                        <a:rPr dirty="0" sz="1300" spc="1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тонометр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17830" indent="-345440">
                        <a:lnSpc>
                          <a:spcPct val="100000"/>
                        </a:lnSpc>
                        <a:spcBef>
                          <a:spcPts val="625"/>
                        </a:spcBef>
                        <a:buFont typeface="Symbol"/>
                        <a:buChar char=""/>
                        <a:tabLst>
                          <a:tab pos="417830" algn="l"/>
                          <a:tab pos="418465" algn="l"/>
                        </a:tabLst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Аппарат</a:t>
                      </a:r>
                      <a:r>
                        <a:rPr dirty="0" sz="1300" spc="6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ИВЛ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7830" indent="-345440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Symbol"/>
                        <a:buChar char=""/>
                        <a:tabLst>
                          <a:tab pos="417830" algn="l"/>
                          <a:tab pos="418465" algn="l"/>
                        </a:tabLst>
                      </a:pPr>
                      <a:r>
                        <a:rPr dirty="0" sz="1300" spc="-5">
                          <a:latin typeface="Tahoma"/>
                          <a:cs typeface="Tahoma"/>
                        </a:rPr>
                        <a:t>Маска для</a:t>
                      </a:r>
                      <a:r>
                        <a:rPr dirty="0" sz="1300" spc="2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неинвазивной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78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вентиляции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78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300" spc="-5">
                          <a:latin typeface="Tahoma"/>
                          <a:cs typeface="Tahoma"/>
                        </a:rPr>
                        <a:t>(на 1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больного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2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размера</a:t>
                      </a:r>
                      <a:r>
                        <a:rPr dirty="0" sz="1300" spc="114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маски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78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на 14</a:t>
                      </a:r>
                      <a:r>
                        <a:rPr dirty="0" sz="1300" spc="5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5">
                          <a:latin typeface="Tahoma"/>
                          <a:cs typeface="Tahoma"/>
                        </a:rPr>
                        <a:t>дней)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7830" indent="-345440">
                        <a:lnSpc>
                          <a:spcPct val="100000"/>
                        </a:lnSpc>
                        <a:spcBef>
                          <a:spcPts val="245"/>
                        </a:spcBef>
                        <a:buFont typeface="Symbol"/>
                        <a:buChar char=""/>
                        <a:tabLst>
                          <a:tab pos="417830" algn="l"/>
                          <a:tab pos="418465" algn="l"/>
                        </a:tabLst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Монитор</a:t>
                      </a:r>
                      <a:r>
                        <a:rPr dirty="0" sz="1300" spc="4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пациента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7830" indent="-345440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Symbol"/>
                        <a:buChar char=""/>
                        <a:tabLst>
                          <a:tab pos="417830" algn="l"/>
                          <a:tab pos="418465" algn="l"/>
                        </a:tabLst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Аспиратор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7830" indent="-345440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Symbol"/>
                        <a:buChar char=""/>
                        <a:tabLst>
                          <a:tab pos="417830" algn="l"/>
                          <a:tab pos="418465" algn="l"/>
                        </a:tabLst>
                      </a:pPr>
                      <a:r>
                        <a:rPr dirty="0" sz="1300" spc="-5">
                          <a:latin typeface="Tahoma"/>
                          <a:cs typeface="Tahoma"/>
                        </a:rPr>
                        <a:t>1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шприцевой</a:t>
                      </a:r>
                      <a:r>
                        <a:rPr dirty="0" sz="1300" spc="6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насос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18465" indent="-344805">
                        <a:lnSpc>
                          <a:spcPct val="100000"/>
                        </a:lnSpc>
                        <a:spcBef>
                          <a:spcPts val="625"/>
                        </a:spcBef>
                        <a:buFont typeface="Symbol"/>
                        <a:buChar char=""/>
                        <a:tabLst>
                          <a:tab pos="418465" algn="l"/>
                          <a:tab pos="419100" algn="l"/>
                        </a:tabLst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Аппарат</a:t>
                      </a:r>
                      <a:r>
                        <a:rPr dirty="0" sz="1300" spc="6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ИВЛ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8465" marR="407034" indent="-344805">
                        <a:lnSpc>
                          <a:spcPct val="115399"/>
                        </a:lnSpc>
                        <a:buFont typeface="Symbol"/>
                        <a:buChar char=""/>
                        <a:tabLst>
                          <a:tab pos="418465" algn="l"/>
                          <a:tab pos="419100" algn="l"/>
                        </a:tabLst>
                      </a:pPr>
                      <a:r>
                        <a:rPr dirty="0" sz="1300" spc="-5">
                          <a:latin typeface="Tahoma"/>
                          <a:cs typeface="Tahoma"/>
                        </a:rPr>
                        <a:t>Маска для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неинвазивной  вентиляции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(на 1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больного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2 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размера маски на 14</a:t>
                      </a:r>
                      <a:r>
                        <a:rPr dirty="0" sz="1300" spc="13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5">
                          <a:latin typeface="Tahoma"/>
                          <a:cs typeface="Tahoma"/>
                        </a:rPr>
                        <a:t>дней)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8465" indent="-344805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Symbol"/>
                        <a:buChar char=""/>
                        <a:tabLst>
                          <a:tab pos="418465" algn="l"/>
                          <a:tab pos="419100" algn="l"/>
                        </a:tabLst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Монитор</a:t>
                      </a:r>
                      <a:r>
                        <a:rPr dirty="0" sz="1300" spc="4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5">
                          <a:latin typeface="Tahoma"/>
                          <a:cs typeface="Tahoma"/>
                        </a:rPr>
                        <a:t>пациента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8465" indent="-344805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Symbol"/>
                        <a:buChar char=""/>
                        <a:tabLst>
                          <a:tab pos="418465" algn="l"/>
                          <a:tab pos="419100" algn="l"/>
                        </a:tabLst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Аспиратор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8465" indent="-344805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Symbol"/>
                        <a:buChar char=""/>
                        <a:tabLst>
                          <a:tab pos="418465" algn="l"/>
                          <a:tab pos="419100" algn="l"/>
                        </a:tabLst>
                      </a:pPr>
                      <a:r>
                        <a:rPr dirty="0" sz="1300" spc="-5">
                          <a:latin typeface="Tahoma"/>
                          <a:cs typeface="Tahoma"/>
                        </a:rPr>
                        <a:t>2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шприцевых</a:t>
                      </a:r>
                      <a:r>
                        <a:rPr dirty="0" sz="1300" spc="5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насоса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8465" indent="-344805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Symbol"/>
                        <a:buChar char=""/>
                        <a:tabLst>
                          <a:tab pos="418465" algn="l"/>
                          <a:tab pos="419100" algn="l"/>
                        </a:tabLst>
                      </a:pPr>
                      <a:r>
                        <a:rPr dirty="0" sz="1300" spc="-15">
                          <a:latin typeface="Tahoma"/>
                          <a:cs typeface="Tahoma"/>
                        </a:rPr>
                        <a:t>Аппарат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для </a:t>
                      </a:r>
                      <a:r>
                        <a:rPr dirty="0" sz="1300" spc="-15">
                          <a:latin typeface="Tahoma"/>
                          <a:cs typeface="Tahoma"/>
                        </a:rPr>
                        <a:t>определения</a:t>
                      </a:r>
                      <a:r>
                        <a:rPr dirty="0" sz="1300" spc="2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газов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41846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крови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1264" y="211074"/>
            <a:ext cx="7228205" cy="6343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5"/>
              <a:t>СОЗДАНИЕ </a:t>
            </a:r>
            <a:r>
              <a:rPr dirty="0" spc="-10"/>
              <a:t>ДИСТАНЦИОННЫХ КОНСУЛЬТАТИВНЫХ</a:t>
            </a:r>
            <a:r>
              <a:rPr dirty="0" spc="100"/>
              <a:t> </a:t>
            </a:r>
            <a:r>
              <a:rPr dirty="0" spc="-10"/>
              <a:t>ЦЕНТРОВ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АНЕСТЕЗИОЛОГИИ-РЕАНИМАТОЛОГИИ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30955" y="1186688"/>
            <a:ext cx="8078470" cy="2097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7815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Tahoma"/>
                <a:cs typeface="Tahoma"/>
              </a:rPr>
              <a:t>на </a:t>
            </a:r>
            <a:r>
              <a:rPr dirty="0" sz="1800" spc="-5" b="1">
                <a:latin typeface="Tahoma"/>
                <a:cs typeface="Tahoma"/>
              </a:rPr>
              <a:t>базе акушерских </a:t>
            </a:r>
            <a:r>
              <a:rPr dirty="0" sz="1800" b="1">
                <a:latin typeface="Tahoma"/>
                <a:cs typeface="Tahoma"/>
              </a:rPr>
              <a:t>дистанционных </a:t>
            </a:r>
            <a:r>
              <a:rPr dirty="0" sz="1800" spc="-5" b="1">
                <a:latin typeface="Tahoma"/>
                <a:cs typeface="Tahoma"/>
              </a:rPr>
              <a:t>консультативных центров  </a:t>
            </a:r>
            <a:r>
              <a:rPr dirty="0" sz="1800" b="1">
                <a:latin typeface="Tahoma"/>
                <a:cs typeface="Tahoma"/>
              </a:rPr>
              <a:t>с </a:t>
            </a:r>
            <a:r>
              <a:rPr dirty="0" sz="1800" spc="-5" b="1">
                <a:latin typeface="Tahoma"/>
                <a:cs typeface="Tahoma"/>
              </a:rPr>
              <a:t>выездными анестезиолого-реанимационными</a:t>
            </a:r>
            <a:r>
              <a:rPr dirty="0" sz="1800" spc="90" b="1">
                <a:latin typeface="Tahoma"/>
                <a:cs typeface="Tahoma"/>
              </a:rPr>
              <a:t> </a:t>
            </a:r>
            <a:r>
              <a:rPr dirty="0" sz="1800" b="1">
                <a:latin typeface="Tahoma"/>
                <a:cs typeface="Tahoma"/>
              </a:rPr>
              <a:t>акушерскими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99700"/>
              </a:lnSpc>
              <a:spcBef>
                <a:spcPts val="5"/>
              </a:spcBef>
            </a:pPr>
            <a:r>
              <a:rPr dirty="0" sz="1800" b="1">
                <a:latin typeface="Tahoma"/>
                <a:cs typeface="Tahoma"/>
              </a:rPr>
              <a:t>бригадами для </a:t>
            </a:r>
            <a:r>
              <a:rPr dirty="0" sz="1800" spc="-5" b="1">
                <a:latin typeface="Tahoma"/>
                <a:cs typeface="Tahoma"/>
              </a:rPr>
              <a:t>оказания экстренной </a:t>
            </a:r>
            <a:r>
              <a:rPr dirty="0" sz="1800" b="1">
                <a:latin typeface="Tahoma"/>
                <a:cs typeface="Tahoma"/>
              </a:rPr>
              <a:t>и </a:t>
            </a:r>
            <a:r>
              <a:rPr dirty="0" sz="1800" spc="-5" b="1">
                <a:latin typeface="Tahoma"/>
                <a:cs typeface="Tahoma"/>
              </a:rPr>
              <a:t>неотложной </a:t>
            </a:r>
            <a:r>
              <a:rPr dirty="0" sz="1800" b="1">
                <a:latin typeface="Tahoma"/>
                <a:cs typeface="Tahoma"/>
              </a:rPr>
              <a:t>медицинской  </a:t>
            </a:r>
            <a:r>
              <a:rPr dirty="0" sz="1800" spc="-5" b="1">
                <a:latin typeface="Tahoma"/>
                <a:cs typeface="Tahoma"/>
              </a:rPr>
              <a:t>помощи перинатального </a:t>
            </a:r>
            <a:r>
              <a:rPr dirty="0" sz="1800" b="1">
                <a:latin typeface="Tahoma"/>
                <a:cs typeface="Tahoma"/>
              </a:rPr>
              <a:t>центра и </a:t>
            </a:r>
            <a:r>
              <a:rPr dirty="0" sz="1800" spc="-5" b="1">
                <a:latin typeface="Tahoma"/>
                <a:cs typeface="Tahoma"/>
              </a:rPr>
              <a:t>родильного </a:t>
            </a:r>
            <a:r>
              <a:rPr dirty="0" sz="1800" b="1">
                <a:latin typeface="Tahoma"/>
                <a:cs typeface="Tahoma"/>
              </a:rPr>
              <a:t>дома, </a:t>
            </a:r>
            <a:r>
              <a:rPr dirty="0" sz="1600" spc="-5">
                <a:latin typeface="Tahoma"/>
                <a:cs typeface="Tahoma"/>
              </a:rPr>
              <a:t>осуществляющих  деятельность </a:t>
            </a: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соответствии </a:t>
            </a:r>
            <a:r>
              <a:rPr dirty="0" sz="1600">
                <a:latin typeface="Tahoma"/>
                <a:cs typeface="Tahoma"/>
              </a:rPr>
              <a:t>с приказом Минздрава России </a:t>
            </a:r>
            <a:r>
              <a:rPr dirty="0" sz="1600" spc="-5" b="1">
                <a:latin typeface="Tahoma"/>
                <a:cs typeface="Tahoma"/>
              </a:rPr>
              <a:t>от </a:t>
            </a:r>
            <a:r>
              <a:rPr dirty="0" sz="1600" spc="5" b="1">
                <a:latin typeface="Tahoma"/>
                <a:cs typeface="Tahoma"/>
              </a:rPr>
              <a:t>01.11.2012 №</a:t>
            </a:r>
            <a:r>
              <a:rPr dirty="0" sz="1600" spc="-50" b="1">
                <a:latin typeface="Tahoma"/>
                <a:cs typeface="Tahoma"/>
              </a:rPr>
              <a:t> </a:t>
            </a:r>
            <a:r>
              <a:rPr dirty="0" sz="1600" spc="5" b="1">
                <a:latin typeface="Tahoma"/>
                <a:cs typeface="Tahoma"/>
              </a:rPr>
              <a:t>572н</a:t>
            </a:r>
            <a:endParaRPr sz="1600">
              <a:latin typeface="Tahoma"/>
              <a:cs typeface="Tahoma"/>
            </a:endParaRPr>
          </a:p>
          <a:p>
            <a:pPr marL="12700" marR="22225">
              <a:lnSpc>
                <a:spcPct val="100000"/>
              </a:lnSpc>
            </a:pPr>
            <a:r>
              <a:rPr dirty="0" sz="1600" spc="-5">
                <a:latin typeface="Tahoma"/>
                <a:cs typeface="Tahoma"/>
              </a:rPr>
              <a:t>«Об утверждении Порядка </a:t>
            </a:r>
            <a:r>
              <a:rPr dirty="0" sz="1600">
                <a:latin typeface="Tahoma"/>
                <a:cs typeface="Tahoma"/>
              </a:rPr>
              <a:t>оказания </a:t>
            </a:r>
            <a:r>
              <a:rPr dirty="0" sz="1600" spc="-5">
                <a:latin typeface="Tahoma"/>
                <a:cs typeface="Tahoma"/>
              </a:rPr>
              <a:t>медицинской </a:t>
            </a:r>
            <a:r>
              <a:rPr dirty="0" sz="1600">
                <a:latin typeface="Tahoma"/>
                <a:cs typeface="Tahoma"/>
              </a:rPr>
              <a:t>помощи </a:t>
            </a:r>
            <a:r>
              <a:rPr dirty="0" sz="1600" spc="5">
                <a:latin typeface="Tahoma"/>
                <a:cs typeface="Tahoma"/>
              </a:rPr>
              <a:t>по </a:t>
            </a:r>
            <a:r>
              <a:rPr dirty="0" sz="1600">
                <a:latin typeface="Tahoma"/>
                <a:cs typeface="Tahoma"/>
              </a:rPr>
              <a:t>профилю </a:t>
            </a:r>
            <a:r>
              <a:rPr dirty="0" sz="1600" spc="-5">
                <a:latin typeface="Tahoma"/>
                <a:cs typeface="Tahoma"/>
              </a:rPr>
              <a:t>«акушерство  </a:t>
            </a: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>
                <a:latin typeface="Tahoma"/>
                <a:cs typeface="Tahoma"/>
              </a:rPr>
              <a:t>гинекология </a:t>
            </a:r>
            <a:r>
              <a:rPr dirty="0" sz="1600" spc="5">
                <a:latin typeface="Tahoma"/>
                <a:cs typeface="Tahoma"/>
              </a:rPr>
              <a:t>(за </a:t>
            </a:r>
            <a:r>
              <a:rPr dirty="0" sz="1600">
                <a:latin typeface="Tahoma"/>
                <a:cs typeface="Tahoma"/>
              </a:rPr>
              <a:t>исключением использования </a:t>
            </a:r>
            <a:r>
              <a:rPr dirty="0" sz="1600" spc="-5">
                <a:latin typeface="Tahoma"/>
                <a:cs typeface="Tahoma"/>
              </a:rPr>
              <a:t>вспомогательных репродуктивных  </a:t>
            </a:r>
            <a:r>
              <a:rPr dirty="0" sz="1600">
                <a:latin typeface="Tahoma"/>
                <a:cs typeface="Tahoma"/>
              </a:rPr>
              <a:t>технологий)»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2694" y="1283665"/>
            <a:ext cx="1364615" cy="51498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ФДРКЦ</a:t>
            </a:r>
            <a:r>
              <a:rPr dirty="0" sz="1600" spc="-6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для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бере</a:t>
            </a:r>
            <a:r>
              <a:rPr dirty="0" sz="1600" spc="10" b="1">
                <a:solidFill>
                  <a:srgbClr val="005390"/>
                </a:solidFill>
                <a:latin typeface="Tahoma"/>
                <a:cs typeface="Tahoma"/>
              </a:rPr>
              <a:t>м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е</a:t>
            </a:r>
            <a:r>
              <a:rPr dirty="0" sz="1600" spc="15" b="1">
                <a:solidFill>
                  <a:srgbClr val="005390"/>
                </a:solidFill>
                <a:latin typeface="Tahoma"/>
                <a:cs typeface="Tahoma"/>
              </a:rPr>
              <a:t>нн</a:t>
            </a:r>
            <a:r>
              <a:rPr dirty="0" sz="1600" spc="-10" b="1">
                <a:solidFill>
                  <a:srgbClr val="005390"/>
                </a:solidFill>
                <a:latin typeface="Tahoma"/>
                <a:cs typeface="Tahoma"/>
              </a:rPr>
              <a:t>ы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х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0268" y="1074419"/>
            <a:ext cx="10891520" cy="0"/>
          </a:xfrm>
          <a:custGeom>
            <a:avLst/>
            <a:gdLst/>
            <a:ahLst/>
            <a:cxnLst/>
            <a:rect l="l" t="t" r="r" b="b"/>
            <a:pathLst>
              <a:path w="10891520" h="0">
                <a:moveTo>
                  <a:pt x="0" y="0"/>
                </a:moveTo>
                <a:lnTo>
                  <a:pt x="10891520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20268" y="3409188"/>
            <a:ext cx="10891520" cy="0"/>
          </a:xfrm>
          <a:custGeom>
            <a:avLst/>
            <a:gdLst/>
            <a:ahLst/>
            <a:cxnLst/>
            <a:rect l="l" t="t" r="r" b="b"/>
            <a:pathLst>
              <a:path w="10891520" h="0">
                <a:moveTo>
                  <a:pt x="0" y="0"/>
                </a:moveTo>
                <a:lnTo>
                  <a:pt x="10891520" y="0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08303" y="1203960"/>
            <a:ext cx="420624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97179" y="3605606"/>
            <a:ext cx="11092180" cy="2950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524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Руководителям органов исполнительной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власти</a:t>
            </a:r>
            <a:r>
              <a:rPr dirty="0" sz="1800" spc="4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субъектов</a:t>
            </a:r>
            <a:endParaRPr sz="1800">
              <a:latin typeface="Tahoma"/>
              <a:cs typeface="Tahoma"/>
            </a:endParaRPr>
          </a:p>
          <a:p>
            <a:pPr algn="ctr" marL="17780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Российской Федерации </a:t>
            </a:r>
            <a:r>
              <a:rPr dirty="0" sz="1800" b="1">
                <a:solidFill>
                  <a:srgbClr val="FF0000"/>
                </a:solidFill>
                <a:latin typeface="Tahoma"/>
                <a:cs typeface="Tahoma"/>
              </a:rPr>
              <a:t>в сфере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охраны</a:t>
            </a:r>
            <a:r>
              <a:rPr dirty="0" sz="1800" spc="-1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Tahoma"/>
                <a:cs typeface="Tahoma"/>
              </a:rPr>
              <a:t>здоровья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Clr>
                <a:srgbClr val="005390"/>
              </a:buClr>
              <a:buFont typeface="Arial"/>
              <a:buChar char="●"/>
              <a:tabLst>
                <a:tab pos="299085" algn="l"/>
                <a:tab pos="299720" algn="l"/>
              </a:tabLst>
            </a:pPr>
            <a:r>
              <a:rPr dirty="0" sz="1700" spc="-10" b="1">
                <a:latin typeface="Arial"/>
                <a:cs typeface="Arial"/>
              </a:rPr>
              <a:t>организовать взаимодействие </a:t>
            </a:r>
            <a:r>
              <a:rPr dirty="0" sz="1700" spc="-5">
                <a:latin typeface="Arial"/>
                <a:cs typeface="Arial"/>
              </a:rPr>
              <a:t>ДРКЦ </a:t>
            </a:r>
            <a:r>
              <a:rPr dirty="0" sz="1700">
                <a:latin typeface="Arial"/>
                <a:cs typeface="Arial"/>
              </a:rPr>
              <a:t>с </a:t>
            </a:r>
            <a:r>
              <a:rPr dirty="0" sz="1700" spc="-15">
                <a:latin typeface="Arial"/>
                <a:cs typeface="Arial"/>
              </a:rPr>
              <a:t>ФДРКЦ </a:t>
            </a:r>
            <a:r>
              <a:rPr dirty="0" sz="1700">
                <a:latin typeface="Arial"/>
                <a:cs typeface="Arial"/>
              </a:rPr>
              <a:t>и </a:t>
            </a:r>
            <a:r>
              <a:rPr dirty="0" sz="1700" spc="-15">
                <a:latin typeface="Arial"/>
                <a:cs typeface="Arial"/>
              </a:rPr>
              <a:t>ФГБУ </a:t>
            </a:r>
            <a:r>
              <a:rPr dirty="0" sz="1700" spc="-5">
                <a:latin typeface="Arial"/>
                <a:cs typeface="Arial"/>
              </a:rPr>
              <a:t>«Национальный медицинский</a:t>
            </a:r>
            <a:r>
              <a:rPr dirty="0" sz="1700" spc="285">
                <a:latin typeface="Arial"/>
                <a:cs typeface="Arial"/>
              </a:rPr>
              <a:t> </a:t>
            </a:r>
            <a:r>
              <a:rPr dirty="0" sz="1700" spc="-15">
                <a:latin typeface="Arial"/>
                <a:cs typeface="Arial"/>
              </a:rPr>
              <a:t>исследовательский</a:t>
            </a:r>
            <a:endParaRPr sz="17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dirty="0" sz="1700" spc="-10">
                <a:latin typeface="Arial"/>
                <a:cs typeface="Arial"/>
              </a:rPr>
              <a:t>центр фтизиопульмонологии </a:t>
            </a:r>
            <a:r>
              <a:rPr dirty="0" sz="1700">
                <a:latin typeface="Arial"/>
                <a:cs typeface="Arial"/>
              </a:rPr>
              <a:t>и </a:t>
            </a:r>
            <a:r>
              <a:rPr dirty="0" sz="1700" spc="-5">
                <a:latin typeface="Arial"/>
                <a:cs typeface="Arial"/>
              </a:rPr>
              <a:t>инфекционных </a:t>
            </a:r>
            <a:r>
              <a:rPr dirty="0" sz="1700" spc="-10">
                <a:latin typeface="Arial"/>
                <a:cs typeface="Arial"/>
              </a:rPr>
              <a:t>заболеваний» Минздрава</a:t>
            </a:r>
            <a:r>
              <a:rPr dirty="0" sz="1700" spc="170">
                <a:latin typeface="Arial"/>
                <a:cs typeface="Arial"/>
              </a:rPr>
              <a:t> </a:t>
            </a:r>
            <a:r>
              <a:rPr dirty="0" sz="1700" spc="-15">
                <a:latin typeface="Arial"/>
                <a:cs typeface="Arial"/>
              </a:rPr>
              <a:t>России</a:t>
            </a:r>
            <a:endParaRPr sz="17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Font typeface="Arial"/>
              <a:buChar char="●"/>
              <a:tabLst>
                <a:tab pos="299085" algn="l"/>
                <a:tab pos="299720" algn="l"/>
              </a:tabLst>
            </a:pPr>
            <a:r>
              <a:rPr dirty="0" sz="1700" spc="-15" b="1">
                <a:latin typeface="Arial"/>
                <a:cs typeface="Arial"/>
              </a:rPr>
              <a:t>обеспечить </a:t>
            </a:r>
            <a:r>
              <a:rPr dirty="0" sz="1700" spc="-5" b="1">
                <a:latin typeface="Arial"/>
                <a:cs typeface="Arial"/>
              </a:rPr>
              <a:t>организацию проведения </a:t>
            </a:r>
            <a:r>
              <a:rPr dirty="0" sz="1700" spc="-10" b="1">
                <a:latin typeface="Arial"/>
                <a:cs typeface="Arial"/>
              </a:rPr>
              <a:t>лабораторных исследований </a:t>
            </a:r>
            <a:r>
              <a:rPr dirty="0" sz="1700">
                <a:latin typeface="Arial"/>
                <a:cs typeface="Arial"/>
              </a:rPr>
              <a:t>в </a:t>
            </a:r>
            <a:r>
              <a:rPr dirty="0" sz="1700" spc="-20">
                <a:latin typeface="Arial"/>
                <a:cs typeface="Arial"/>
              </a:rPr>
              <a:t>целях</a:t>
            </a:r>
            <a:r>
              <a:rPr dirty="0" sz="1700" spc="229">
                <a:latin typeface="Arial"/>
                <a:cs typeface="Arial"/>
              </a:rPr>
              <a:t> </a:t>
            </a:r>
            <a:r>
              <a:rPr dirty="0" sz="1700" spc="-15">
                <a:latin typeface="Arial"/>
                <a:cs typeface="Arial"/>
              </a:rPr>
              <a:t>установления</a:t>
            </a:r>
            <a:endParaRPr sz="17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700" spc="-25">
                <a:latin typeface="Arial"/>
                <a:cs typeface="Arial"/>
              </a:rPr>
              <a:t>возбудителя </a:t>
            </a:r>
            <a:r>
              <a:rPr dirty="0" sz="1700" spc="-10">
                <a:latin typeface="Arial"/>
                <a:cs typeface="Arial"/>
              </a:rPr>
              <a:t>внебольничных</a:t>
            </a:r>
            <a:r>
              <a:rPr dirty="0" sz="1700" spc="45">
                <a:latin typeface="Arial"/>
                <a:cs typeface="Arial"/>
              </a:rPr>
              <a:t> </a:t>
            </a:r>
            <a:r>
              <a:rPr dirty="0" sz="1700" spc="-10">
                <a:latin typeface="Arial"/>
                <a:cs typeface="Arial"/>
              </a:rPr>
              <a:t>пневмоний</a:t>
            </a:r>
            <a:endParaRPr sz="1700">
              <a:latin typeface="Arial"/>
              <a:cs typeface="Arial"/>
            </a:endParaRPr>
          </a:p>
          <a:p>
            <a:pPr marL="299085" marR="63500" indent="-287020">
              <a:lnSpc>
                <a:spcPct val="100000"/>
              </a:lnSpc>
              <a:spcBef>
                <a:spcPts val="1200"/>
              </a:spcBef>
              <a:buClr>
                <a:srgbClr val="005390"/>
              </a:buClr>
              <a:buChar char="●"/>
              <a:tabLst>
                <a:tab pos="299085" algn="l"/>
                <a:tab pos="299720" algn="l"/>
              </a:tabLst>
            </a:pPr>
            <a:r>
              <a:rPr dirty="0" sz="1700">
                <a:latin typeface="Arial"/>
                <a:cs typeface="Arial"/>
              </a:rPr>
              <a:t>в </a:t>
            </a:r>
            <a:r>
              <a:rPr dirty="0" sz="1700" spc="-5">
                <a:latin typeface="Arial"/>
                <a:cs typeface="Arial"/>
              </a:rPr>
              <a:t>случае </a:t>
            </a:r>
            <a:r>
              <a:rPr dirty="0" sz="1700" spc="-10">
                <a:latin typeface="Arial"/>
                <a:cs typeface="Arial"/>
              </a:rPr>
              <a:t>невозможности </a:t>
            </a:r>
            <a:r>
              <a:rPr dirty="0" sz="1700" spc="-15">
                <a:latin typeface="Arial"/>
                <a:cs typeface="Arial"/>
              </a:rPr>
              <a:t>установления </a:t>
            </a:r>
            <a:r>
              <a:rPr dirty="0" sz="1700" spc="-25">
                <a:latin typeface="Arial"/>
                <a:cs typeface="Arial"/>
              </a:rPr>
              <a:t>возбудителя </a:t>
            </a:r>
            <a:r>
              <a:rPr dirty="0" sz="1700">
                <a:latin typeface="Arial"/>
                <a:cs typeface="Arial"/>
              </a:rPr>
              <a:t>- </a:t>
            </a:r>
            <a:r>
              <a:rPr dirty="0" sz="1700" spc="-15" b="1">
                <a:latin typeface="Arial"/>
                <a:cs typeface="Arial"/>
              </a:rPr>
              <a:t>обеспечить </a:t>
            </a:r>
            <a:r>
              <a:rPr dirty="0" sz="1700" spc="-5" b="1">
                <a:latin typeface="Arial"/>
                <a:cs typeface="Arial"/>
              </a:rPr>
              <a:t>оперативное информирование  </a:t>
            </a:r>
            <a:r>
              <a:rPr dirty="0" sz="1700" spc="-15">
                <a:latin typeface="Arial"/>
                <a:cs typeface="Arial"/>
              </a:rPr>
              <a:t>Департамента </a:t>
            </a:r>
            <a:r>
              <a:rPr dirty="0" sz="1700" spc="-10">
                <a:latin typeface="Arial"/>
                <a:cs typeface="Arial"/>
              </a:rPr>
              <a:t>организации </a:t>
            </a:r>
            <a:r>
              <a:rPr dirty="0" sz="1700" spc="-5">
                <a:latin typeface="Arial"/>
                <a:cs typeface="Arial"/>
              </a:rPr>
              <a:t>экстренной медицинской </a:t>
            </a:r>
            <a:r>
              <a:rPr dirty="0" sz="1700" spc="-10">
                <a:latin typeface="Arial"/>
                <a:cs typeface="Arial"/>
              </a:rPr>
              <a:t>помощи </a:t>
            </a:r>
            <a:r>
              <a:rPr dirty="0" sz="1700">
                <a:latin typeface="Arial"/>
                <a:cs typeface="Arial"/>
              </a:rPr>
              <a:t>и </a:t>
            </a:r>
            <a:r>
              <a:rPr dirty="0" sz="1700" spc="-15">
                <a:latin typeface="Arial"/>
                <a:cs typeface="Arial"/>
              </a:rPr>
              <a:t>управления </a:t>
            </a:r>
            <a:r>
              <a:rPr dirty="0" sz="1700" spc="5">
                <a:latin typeface="Arial"/>
                <a:cs typeface="Arial"/>
              </a:rPr>
              <a:t>рисками </a:t>
            </a:r>
            <a:r>
              <a:rPr dirty="0" sz="1700" spc="-15">
                <a:latin typeface="Arial"/>
                <a:cs typeface="Arial"/>
              </a:rPr>
              <a:t>здоровью </a:t>
            </a:r>
            <a:r>
              <a:rPr dirty="0" sz="1700" spc="-10">
                <a:latin typeface="Arial"/>
                <a:cs typeface="Arial"/>
              </a:rPr>
              <a:t>Минздрава  </a:t>
            </a:r>
            <a:r>
              <a:rPr dirty="0" sz="1700" spc="-15">
                <a:latin typeface="Arial"/>
                <a:cs typeface="Arial"/>
              </a:rPr>
              <a:t>России</a:t>
            </a:r>
            <a:endParaRPr sz="1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33225" y="6485567"/>
            <a:ext cx="165735" cy="1949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z="1100" b="1">
                <a:solidFill>
                  <a:srgbClr val="BEBEBE"/>
                </a:solidFill>
                <a:latin typeface="Tahoma"/>
                <a:cs typeface="Tahoma"/>
              </a:rPr>
              <a:t>7</a:t>
            </a:fld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ВРЕМЕННЫЙ </a:t>
            </a:r>
            <a:r>
              <a:rPr dirty="0" spc="-5"/>
              <a:t>СТАНДАРТ ОСНАЩЕНИЯ МЕДИЦИНСКОЙ ОРГАНИЗАЦИИ</a:t>
            </a:r>
            <a:r>
              <a:rPr dirty="0" spc="-15"/>
              <a:t> </a:t>
            </a:r>
            <a:r>
              <a:rPr dirty="0" spc="-10"/>
              <a:t>ДЛЯ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55"/>
              <a:t> </a:t>
            </a:r>
            <a:r>
              <a:rPr dirty="0" spc="-10"/>
              <a:t>COVID-19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60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1728977" y="1189101"/>
            <a:ext cx="8330565" cy="9880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III.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Общие требования к оснащению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коек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для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пациентов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с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50">
              <a:latin typeface="Tahoma"/>
              <a:cs typeface="Tahoma"/>
            </a:endParaRPr>
          </a:p>
          <a:p>
            <a:pPr marL="1357630">
              <a:lnSpc>
                <a:spcPct val="100000"/>
              </a:lnSpc>
            </a:pPr>
            <a:r>
              <a:rPr dirty="0" sz="1600" spc="5" b="1">
                <a:latin typeface="Tahoma"/>
                <a:cs typeface="Tahoma"/>
              </a:rPr>
              <a:t>3. </a:t>
            </a:r>
            <a:r>
              <a:rPr dirty="0" sz="1600" b="1">
                <a:latin typeface="Tahoma"/>
                <a:cs typeface="Tahoma"/>
              </a:rPr>
              <a:t>Койки, обеспеченные кислородом, делятся </a:t>
            </a:r>
            <a:r>
              <a:rPr dirty="0" sz="1600" spc="10" b="1">
                <a:latin typeface="Tahoma"/>
                <a:cs typeface="Tahoma"/>
              </a:rPr>
              <a:t>на </a:t>
            </a:r>
            <a:r>
              <a:rPr dirty="0" sz="1600" spc="5" b="1">
                <a:latin typeface="Tahoma"/>
                <a:cs typeface="Tahoma"/>
              </a:rPr>
              <a:t>3</a:t>
            </a:r>
            <a:r>
              <a:rPr dirty="0" sz="1600" spc="-155" b="1">
                <a:latin typeface="Tahoma"/>
                <a:cs typeface="Tahoma"/>
              </a:rPr>
              <a:t> </a:t>
            </a:r>
            <a:r>
              <a:rPr dirty="0" sz="1600" b="1">
                <a:latin typeface="Tahoma"/>
                <a:cs typeface="Tahoma"/>
              </a:rPr>
              <a:t>типа: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52450" y="2381630"/>
          <a:ext cx="11093450" cy="4128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0585"/>
                <a:gridCol w="2140585"/>
                <a:gridCol w="2233295"/>
                <a:gridCol w="4559934"/>
              </a:tblGrid>
              <a:tr h="10838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Типы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коек/критерии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47320" marR="140970">
                        <a:lnSpc>
                          <a:spcPct val="107200"/>
                        </a:lnSpc>
                        <a:spcBef>
                          <a:spcPts val="139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Койки для</a:t>
                      </a:r>
                      <a:r>
                        <a:rPr dirty="0" sz="1400" spc="-7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тяжелых 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пациентов,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не 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требующих</a:t>
                      </a:r>
                      <a:r>
                        <a:rPr dirty="0" sz="1400" spc="2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ИВЛ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771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7465" marR="27305" indent="635">
                        <a:lnSpc>
                          <a:spcPct val="107200"/>
                        </a:lnSpc>
                        <a:spcBef>
                          <a:spcPts val="49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Койки для </a:t>
                      </a:r>
                      <a:r>
                        <a:rPr dirty="0" sz="1400" spc="-1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тяжелых 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пациентов, требующих  неинвазивной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вентиляции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628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151255" marR="238125" indent="-905510">
                        <a:lnSpc>
                          <a:spcPct val="107100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Койки для </a:t>
                      </a:r>
                      <a:r>
                        <a:rPr dirty="0" sz="1400" spc="-1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тяжелых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пациентов, требующих  инвазивной</a:t>
                      </a:r>
                      <a:r>
                        <a:rPr dirty="0" sz="1400" spc="4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вентиляции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</a:tr>
              <a:tr h="1058418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Персонал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на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6</a:t>
                      </a:r>
                      <a:r>
                        <a:rPr dirty="0" sz="1300" spc="-6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коек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круглосуточный</a:t>
                      </a:r>
                      <a:r>
                        <a:rPr dirty="0" sz="1300" spc="7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пост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93980" marR="711200">
                        <a:lnSpc>
                          <a:spcPct val="115399"/>
                        </a:lnSpc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врача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любой 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специальности,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2 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медсестры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4615" marR="488950">
                        <a:lnSpc>
                          <a:spcPct val="115399"/>
                        </a:lnSpc>
                        <a:spcBef>
                          <a:spcPts val="380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круглосуточный пост  врача </a:t>
                      </a:r>
                      <a:r>
                        <a:rPr dirty="0" sz="1300" spc="-15">
                          <a:latin typeface="Tahoma"/>
                          <a:cs typeface="Tahoma"/>
                        </a:rPr>
                        <a:t>анестезиолога- 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реаниматолога,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2 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медсестры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круглосуточный пост</a:t>
                      </a:r>
                      <a:r>
                        <a:rPr dirty="0" sz="1300" spc="11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врача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736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анестезиолога-реаниматолога,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2</a:t>
                      </a:r>
                      <a:r>
                        <a:rPr dirty="0" sz="1300" spc="13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медсестры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97280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Критерии</a:t>
                      </a:r>
                      <a:r>
                        <a:rPr dirty="0" sz="1300" spc="5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размещения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любые помещения, оборудованные</a:t>
                      </a:r>
                      <a:r>
                        <a:rPr dirty="0" sz="1300" spc="19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кислородной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939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разводкой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и </a:t>
                      </a:r>
                      <a:r>
                        <a:rPr dirty="0" sz="1300" spc="-15">
                          <a:latin typeface="Tahoma"/>
                          <a:cs typeface="Tahoma"/>
                        </a:rPr>
                        <a:t>клапанной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коробкой</a:t>
                      </a:r>
                      <a:r>
                        <a:rPr dirty="0" sz="1300" spc="2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(консолью)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отделение реанимации или</a:t>
                      </a:r>
                      <a:r>
                        <a:rPr dirty="0" sz="1300" spc="24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операционные,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736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оборудованные кислородной разводкой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1300" spc="26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5">
                          <a:latin typeface="Tahoma"/>
                          <a:cs typeface="Tahoma"/>
                        </a:rPr>
                        <a:t>клапанной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736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коробкой</a:t>
                      </a:r>
                      <a:r>
                        <a:rPr dirty="0" sz="1300" spc="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(консолью).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736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300" spc="-10">
                          <a:latin typeface="Tahoma"/>
                          <a:cs typeface="Tahoma"/>
                        </a:rPr>
                        <a:t>При отсутствии системы централизованного</a:t>
                      </a:r>
                      <a:r>
                        <a:rPr dirty="0" sz="1300" spc="29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снабжения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marL="736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300" spc="-15">
                          <a:latin typeface="Tahoma"/>
                          <a:cs typeface="Tahoma"/>
                        </a:rPr>
                        <a:t>медицинскими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газами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и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вакуумом койки</a:t>
                      </a:r>
                      <a:r>
                        <a:rPr dirty="0" sz="1300" spc="31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анестезиологии</a:t>
                      </a:r>
                      <a:endParaRPr sz="1300">
                        <a:latin typeface="Tahoma"/>
                        <a:cs typeface="Tahoma"/>
                      </a:endParaRPr>
                    </a:p>
                    <a:p>
                      <a:pPr algn="just" marL="73660" marR="194310">
                        <a:lnSpc>
                          <a:spcPct val="115399"/>
                        </a:lnSpc>
                      </a:pPr>
                      <a:r>
                        <a:rPr dirty="0" sz="1300" spc="-5">
                          <a:latin typeface="Tahoma"/>
                          <a:cs typeface="Tahoma"/>
                        </a:rPr>
                        <a:t>и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реанимации оснащаются концентраторами кислорода 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с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функцией сжатого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воздуха и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вакуума из расчета одна  установка не более чем на </a:t>
                      </a:r>
                      <a:r>
                        <a:rPr dirty="0" sz="1300" spc="-5">
                          <a:latin typeface="Tahoma"/>
                          <a:cs typeface="Tahoma"/>
                        </a:rPr>
                        <a:t>2</a:t>
                      </a:r>
                      <a:r>
                        <a:rPr dirty="0" sz="1300" spc="22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300" spc="-10">
                          <a:latin typeface="Tahoma"/>
                          <a:cs typeface="Tahoma"/>
                        </a:rPr>
                        <a:t>койки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ВРЕМЕННЫЙ </a:t>
            </a:r>
            <a:r>
              <a:rPr dirty="0" spc="-5"/>
              <a:t>СТАНДАРТ ОСНАЩЕНИЯ МЕДИЦИНСКОЙ ОРГАНИЗАЦИИ</a:t>
            </a:r>
            <a:r>
              <a:rPr dirty="0" spc="-15"/>
              <a:t> </a:t>
            </a:r>
            <a:r>
              <a:rPr dirty="0" spc="-10"/>
              <a:t>ДЛЯ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55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56859" y="1705102"/>
            <a:ext cx="558546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III.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Общие требования к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оснащению коек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для  пациентов с</a:t>
            </a:r>
            <a:r>
              <a:rPr dirty="0" sz="1800" spc="-1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COVID-19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31229" y="2723133"/>
            <a:ext cx="4361180" cy="33813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5"/>
              </a:spcBef>
              <a:buAutoNum type="arabicPeriod" startAt="4"/>
              <a:tabLst>
                <a:tab pos="356870" algn="l"/>
                <a:tab pos="357505" algn="l"/>
              </a:tabLst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Средства индивидуальной защиты  (количество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СИЗ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рассчитывается</a:t>
            </a:r>
            <a:r>
              <a:rPr dirty="0" sz="1600" spc="-11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как 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2,5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х количество медицинского  персонала в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смену + 15% </a:t>
            </a:r>
            <a:r>
              <a:rPr dirty="0" sz="1600" spc="10" b="1">
                <a:solidFill>
                  <a:srgbClr val="FF0000"/>
                </a:solidFill>
                <a:latin typeface="Tahoma"/>
                <a:cs typeface="Tahoma"/>
              </a:rPr>
              <a:t>на</a:t>
            </a:r>
            <a:r>
              <a:rPr dirty="0" sz="1600" spc="-9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АХЧ):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шапочка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>
                <a:latin typeface="Tahoma"/>
                <a:cs typeface="Tahoma"/>
              </a:rPr>
              <a:t>маска или</a:t>
            </a:r>
            <a:r>
              <a:rPr dirty="0" sz="1600" spc="-5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респиратор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очки </a:t>
            </a:r>
            <a:r>
              <a:rPr dirty="0" sz="1600">
                <a:latin typeface="Tahoma"/>
                <a:cs typeface="Tahoma"/>
              </a:rPr>
              <a:t>или защитный</a:t>
            </a:r>
            <a:r>
              <a:rPr dirty="0" sz="1600" spc="-3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экран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>
                <a:latin typeface="Tahoma"/>
                <a:cs typeface="Tahoma"/>
              </a:rPr>
              <a:t>комбинезон или халат или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костюм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высокие </a:t>
            </a:r>
            <a:r>
              <a:rPr dirty="0" sz="1600">
                <a:latin typeface="Tahoma"/>
                <a:cs typeface="Tahoma"/>
              </a:rPr>
              <a:t>бахилы</a:t>
            </a:r>
            <a:endParaRPr sz="1600">
              <a:latin typeface="Tahoma"/>
              <a:cs typeface="Tahoma"/>
            </a:endParaRPr>
          </a:p>
          <a:p>
            <a:pPr lvl="1" marL="756285" indent="-28702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600" spc="-5">
                <a:latin typeface="Tahoma"/>
                <a:cs typeface="Tahoma"/>
              </a:rPr>
              <a:t>перчатки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633727"/>
            <a:ext cx="5239512" cy="5224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60</a:t>
            </a:fld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1264" y="211074"/>
            <a:ext cx="8975725" cy="6343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5"/>
              <a:t>ВЕРСИЯ 4 </a:t>
            </a:r>
            <a:r>
              <a:rPr dirty="0" spc="-10"/>
              <a:t>ВРЕМЕННЫХ МР ПО ПРОФИЛАКТИКЕ, </a:t>
            </a:r>
            <a:r>
              <a:rPr dirty="0" spc="-5"/>
              <a:t>ДИАГНОСТИКЕ </a:t>
            </a:r>
            <a:r>
              <a:rPr dirty="0" spc="-10"/>
              <a:t>И</a:t>
            </a:r>
            <a:r>
              <a:rPr dirty="0" spc="90"/>
              <a:t> </a:t>
            </a:r>
            <a:r>
              <a:rPr dirty="0" spc="-5"/>
              <a:t>ЛЕЧЕНИЮ</a:t>
            </a:r>
          </a:p>
          <a:p>
            <a:pPr marL="12700">
              <a:lnSpc>
                <a:spcPct val="100000"/>
              </a:lnSpc>
            </a:pPr>
            <a:r>
              <a:rPr dirty="0" spc="-10"/>
              <a:t>COVID-19: НОВЫЕ</a:t>
            </a:r>
            <a:r>
              <a:rPr dirty="0" spc="65"/>
              <a:t> </a:t>
            </a:r>
            <a:r>
              <a:rPr dirty="0" spc="-10"/>
              <a:t>ПОДРАЗДЕЛЫ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89534" y="1509598"/>
          <a:ext cx="3063875" cy="4834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9130"/>
                <a:gridCol w="2404110"/>
              </a:tblGrid>
              <a:tr h="4352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Пункт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27000">
                    <a:lnR w="28575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Название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27000">
                    <a:lnL w="28575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</a:tr>
              <a:tr h="10996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5.4.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91440" marR="1193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Мероприятия по недопущению  распространения COVID-19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 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медицинской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организации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715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099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5.5.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 marR="2159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Рациональное использование  средств</a:t>
                      </a:r>
                      <a:r>
                        <a:rPr dirty="0" sz="1200" spc="-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индивидуальной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91440" marR="68389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защиты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</a:t>
                      </a:r>
                      <a:r>
                        <a:rPr dirty="0" sz="1200" spc="-7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медицинских  организациях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254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0996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06680" marR="101600" indent="-1270">
                        <a:lnSpc>
                          <a:spcPct val="100000"/>
                        </a:lnSpc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П</a:t>
                      </a:r>
                      <a:r>
                        <a:rPr dirty="0" sz="1200" spc="5">
                          <a:latin typeface="Tahoma"/>
                          <a:cs typeface="Tahoma"/>
                        </a:rPr>
                        <a:t>р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ло  </a:t>
                      </a:r>
                      <a:r>
                        <a:rPr dirty="0" sz="1200" spc="10">
                          <a:latin typeface="Tahoma"/>
                          <a:cs typeface="Tahoma"/>
                        </a:rPr>
                        <a:t>ж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ни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е  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 marR="31178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КТ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критерии диагностики  воспалительных изменений  органов грудной клетки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при 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COVID-19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3175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0996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 marL="106680" marR="101600" indent="-1270">
                        <a:lnSpc>
                          <a:spcPct val="100000"/>
                        </a:lnSpc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П</a:t>
                      </a:r>
                      <a:r>
                        <a:rPr dirty="0" sz="1200" spc="5">
                          <a:latin typeface="Tahoma"/>
                          <a:cs typeface="Tahoma"/>
                        </a:rPr>
                        <a:t>р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ло  </a:t>
                      </a:r>
                      <a:r>
                        <a:rPr dirty="0" sz="1200" spc="10">
                          <a:latin typeface="Tahoma"/>
                          <a:cs typeface="Tahoma"/>
                        </a:rPr>
                        <a:t>ж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ни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е  3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91440" marR="471170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Рекомендованные схемы  лечения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зависимости</a:t>
                      </a:r>
                      <a:r>
                        <a:rPr dirty="0" sz="1200" spc="-6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от 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тяжести</a:t>
                      </a:r>
                      <a:r>
                        <a:rPr dirty="0" sz="12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заболевания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569208" y="1139952"/>
            <a:ext cx="8406765" cy="323215"/>
          </a:xfrm>
          <a:custGeom>
            <a:avLst/>
            <a:gdLst/>
            <a:ahLst/>
            <a:cxnLst/>
            <a:rect l="l" t="t" r="r" b="b"/>
            <a:pathLst>
              <a:path w="8406765" h="323215">
                <a:moveTo>
                  <a:pt x="8352536" y="0"/>
                </a:moveTo>
                <a:lnTo>
                  <a:pt x="53847" y="0"/>
                </a:lnTo>
                <a:lnTo>
                  <a:pt x="32896" y="4234"/>
                </a:lnTo>
                <a:lnTo>
                  <a:pt x="15779" y="15779"/>
                </a:lnTo>
                <a:lnTo>
                  <a:pt x="4234" y="32896"/>
                </a:lnTo>
                <a:lnTo>
                  <a:pt x="0" y="53848"/>
                </a:lnTo>
                <a:lnTo>
                  <a:pt x="0" y="323088"/>
                </a:lnTo>
                <a:lnTo>
                  <a:pt x="8406384" y="323088"/>
                </a:lnTo>
                <a:lnTo>
                  <a:pt x="8406384" y="53848"/>
                </a:lnTo>
                <a:lnTo>
                  <a:pt x="8402149" y="32896"/>
                </a:lnTo>
                <a:lnTo>
                  <a:pt x="8390604" y="15779"/>
                </a:lnTo>
                <a:lnTo>
                  <a:pt x="8373487" y="4234"/>
                </a:lnTo>
                <a:lnTo>
                  <a:pt x="835253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68953" y="1509661"/>
          <a:ext cx="8438515" cy="5134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0500"/>
                <a:gridCol w="3168015"/>
              </a:tblGrid>
              <a:tr h="418325">
                <a:tc>
                  <a:txBody>
                    <a:bodyPr/>
                    <a:lstStyle/>
                    <a:p>
                      <a:pPr algn="ctr" marL="19685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Форма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заболевания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27635">
                    <a:lnR w="28575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065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dirty="0" sz="12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Возможные 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варианты схем</a:t>
                      </a:r>
                      <a:r>
                        <a:rPr dirty="0" sz="1200" spc="1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лечения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27635">
                    <a:lnL w="28575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</a:tr>
              <a:tr h="774953">
                <a:tc>
                  <a:txBody>
                    <a:bodyPr/>
                    <a:lstStyle/>
                    <a:p>
                      <a:pPr marL="87630" marR="376555">
                        <a:lnSpc>
                          <a:spcPct val="114999"/>
                        </a:lnSpc>
                        <a:spcBef>
                          <a:spcPts val="40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Легкие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формы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(поражение только верхних отделов дыхательных 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путей)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у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пациентов младше 60 лет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без сопутствующих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хронических  заболеваний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1435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89535" marR="1206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Рекомбинантный интерферон</a:t>
                      </a:r>
                      <a:r>
                        <a:rPr dirty="0" sz="1200" spc="3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альфа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4445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74826">
                <a:tc>
                  <a:txBody>
                    <a:bodyPr/>
                    <a:lstStyle/>
                    <a:p>
                      <a:pPr marL="87630" marR="318135">
                        <a:lnSpc>
                          <a:spcPct val="115100"/>
                        </a:lnSpc>
                        <a:spcBef>
                          <a:spcPts val="40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Легкие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формы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(поражение только верхних отделов дыхательных 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путей)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у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пациентов старше 60 лет или пациентов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с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сопутствующими  хроническими заболеваниями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1435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4295" marR="1206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Схема 1:</a:t>
                      </a:r>
                      <a:r>
                        <a:rPr dirty="0" sz="1200" spc="1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Хлорохин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4295" marR="1206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или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4295" marR="1206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Схема 2:</a:t>
                      </a:r>
                      <a:r>
                        <a:rPr dirty="0" sz="12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Гидроксихлорохин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9375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774954"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Средне-тяжелые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формы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(пневмония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без</a:t>
                      </a:r>
                      <a:r>
                        <a:rPr dirty="0" sz="1200" spc="9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дыхательной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недостаточности)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у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пациентов младше 60 лет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без</a:t>
                      </a:r>
                      <a:r>
                        <a:rPr dirty="0" sz="1200" spc="13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сопутствующих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хронических</a:t>
                      </a:r>
                      <a:r>
                        <a:rPr dirty="0" sz="1200" spc="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заболеваний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001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marR="1757045">
                        <a:lnSpc>
                          <a:spcPct val="114999"/>
                        </a:lnSpc>
                        <a:spcBef>
                          <a:spcPts val="409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Схема 1:</a:t>
                      </a:r>
                      <a:r>
                        <a:rPr dirty="0" sz="1200" spc="-7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Хлорохин 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или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4295" marR="1206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Схема 2:</a:t>
                      </a:r>
                      <a:r>
                        <a:rPr dirty="0" sz="1200" spc="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Гидроксихлорохин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2069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1955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7630" marR="765175">
                        <a:lnSpc>
                          <a:spcPct val="114999"/>
                        </a:lnSpc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Средне-тяжелые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формы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(пневмония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без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дыхательной 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недостаточности)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у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пациентов старше 60 лет или пациентов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с 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сопутствующими хроническими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заболеваниями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4295" marR="965835">
                        <a:lnSpc>
                          <a:spcPct val="115100"/>
                        </a:lnSpc>
                        <a:spcBef>
                          <a:spcPts val="409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Схема 1: Гидроксихлорохин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+ 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азитромицин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4295" marR="1206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или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4295" marR="1206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Схема 2: Лопинарвир/ритонавир</a:t>
                      </a:r>
                      <a:r>
                        <a:rPr dirty="0" sz="1200" spc="1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+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4295" marR="1206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рекомбинантный интерферон</a:t>
                      </a:r>
                      <a:r>
                        <a:rPr dirty="0" sz="1200" spc="4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бета-1b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52069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1955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87630" marR="1279525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Тяжелые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формы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(пневмония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с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развитием дыхательной 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недостаточности,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ОРДС,</a:t>
                      </a:r>
                      <a:r>
                        <a:rPr dirty="0" sz="1200" spc="8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сепсис)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9535" marR="1206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Схема 1:</a:t>
                      </a:r>
                      <a:r>
                        <a:rPr dirty="0" sz="1200" spc="1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Гидроксихлорохин+азитромицин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4295" marR="1892935" indent="15240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+/-</a:t>
                      </a:r>
                      <a:r>
                        <a:rPr dirty="0" sz="1200" spc="-4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тоцилизумаб  или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89535" marR="1206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Схема 2: Лопинавир/ритонавир</a:t>
                      </a:r>
                      <a:r>
                        <a:rPr dirty="0" sz="1200" spc="2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+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89535" marR="12065">
                        <a:lnSpc>
                          <a:spcPts val="1225"/>
                        </a:lnSpc>
                        <a:spcBef>
                          <a:spcPts val="22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рекомбинантный интерферон</a:t>
                      </a:r>
                      <a:r>
                        <a:rPr dirty="0" sz="1200" spc="3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бета-1b;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2985770">
                        <a:lnSpc>
                          <a:spcPts val="825"/>
                        </a:lnSpc>
                      </a:pPr>
                      <a:r>
                        <a:rPr dirty="0" sz="1100" spc="-10" b="1">
                          <a:solidFill>
                            <a:srgbClr val="BEBEBE"/>
                          </a:solidFill>
                          <a:latin typeface="Tahoma"/>
                          <a:cs typeface="Tahoma"/>
                        </a:rPr>
                        <a:t>62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8001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081266" y="1190370"/>
            <a:ext cx="138049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10" b="1">
                <a:solidFill>
                  <a:srgbClr val="FFFFFF"/>
                </a:solidFill>
                <a:latin typeface="Tahoma"/>
                <a:cs typeface="Tahoma"/>
              </a:rPr>
              <a:t>Приложение</a:t>
            </a:r>
            <a:r>
              <a:rPr dirty="0" sz="14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1264" y="211074"/>
            <a:ext cx="8975725" cy="6343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5">
                <a:latin typeface="Tahoma"/>
                <a:cs typeface="Tahoma"/>
              </a:rPr>
              <a:t>ВЕРСИЯ 4 </a:t>
            </a:r>
            <a:r>
              <a:rPr dirty="0" sz="2000" spc="-10">
                <a:latin typeface="Tahoma"/>
                <a:cs typeface="Tahoma"/>
              </a:rPr>
              <a:t>ВРЕМЕННЫХ МР ПО ПРОФИЛАКТИКЕ, </a:t>
            </a:r>
            <a:r>
              <a:rPr dirty="0" sz="2000" spc="-5">
                <a:latin typeface="Tahoma"/>
                <a:cs typeface="Tahoma"/>
              </a:rPr>
              <a:t>ДИАГНОСТИКЕ </a:t>
            </a:r>
            <a:r>
              <a:rPr dirty="0" sz="2000" spc="-10">
                <a:latin typeface="Tahoma"/>
                <a:cs typeface="Tahoma"/>
              </a:rPr>
              <a:t>И</a:t>
            </a:r>
            <a:r>
              <a:rPr dirty="0" sz="2000" spc="90">
                <a:latin typeface="Tahoma"/>
                <a:cs typeface="Tahoma"/>
              </a:rPr>
              <a:t> </a:t>
            </a:r>
            <a:r>
              <a:rPr dirty="0" sz="2000" spc="-5">
                <a:latin typeface="Tahoma"/>
                <a:cs typeface="Tahoma"/>
              </a:rPr>
              <a:t>ЛЕЧЕНИЮ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2000" spc="-10">
                <a:latin typeface="Tahoma"/>
                <a:cs typeface="Tahoma"/>
              </a:rPr>
              <a:t>COVID-19: ДОПОЛНЕННЫЕ</a:t>
            </a:r>
            <a:r>
              <a:rPr dirty="0" sz="2000" spc="70">
                <a:latin typeface="Tahoma"/>
                <a:cs typeface="Tahoma"/>
              </a:rPr>
              <a:t> </a:t>
            </a:r>
            <a:r>
              <a:rPr dirty="0" sz="2000" spc="-10">
                <a:latin typeface="Tahoma"/>
                <a:cs typeface="Tahoma"/>
              </a:rPr>
              <a:t>ПОДРАЗДЕЛЫ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63</a:t>
            </a:fld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53872" y="1038733"/>
          <a:ext cx="11090910" cy="55721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8840"/>
                <a:gridCol w="2699385"/>
                <a:gridCol w="7492365"/>
              </a:tblGrid>
              <a:tr h="586866">
                <a:tc>
                  <a:txBody>
                    <a:bodyPr/>
                    <a:lstStyle/>
                    <a:p>
                      <a:pPr marL="116205" marR="108585" indent="228600">
                        <a:lnSpc>
                          <a:spcPct val="115199"/>
                        </a:lnSpc>
                        <a:spcBef>
                          <a:spcPts val="484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№  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аз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д</a:t>
                      </a:r>
                      <a:r>
                        <a:rPr dirty="0" sz="1200" spc="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ел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15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Название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44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 marL="25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Характер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изменений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44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</a:tr>
              <a:tr h="3411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17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Этиология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 патогенез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Добавлены сведения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по патогенезу</a:t>
                      </a:r>
                      <a:r>
                        <a:rPr dirty="0" sz="1200" spc="14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заболевания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6536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Эпидемиологическая характеристика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 indent="-131445">
                        <a:lnSpc>
                          <a:spcPct val="100000"/>
                        </a:lnSpc>
                        <a:spcBef>
                          <a:spcPts val="50"/>
                        </a:spcBef>
                        <a:buAutoNum type="arabicPlain"/>
                        <a:tabLst>
                          <a:tab pos="165735" algn="l"/>
                        </a:tabLst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)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Эпидемиологическая ситуация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 мире и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сведения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о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путях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передачи</a:t>
                      </a:r>
                      <a:r>
                        <a:rPr dirty="0" sz="1200" spc="13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инфекции.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4290" marR="279400">
                        <a:lnSpc>
                          <a:spcPct val="114999"/>
                        </a:lnSpc>
                        <a:spcBef>
                          <a:spcPts val="5"/>
                        </a:spcBef>
                        <a:buAutoNum type="arabicPlain"/>
                        <a:tabLst>
                          <a:tab pos="166370" algn="l"/>
                        </a:tabLst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)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Стандартное определение случая (расширены клинические критерии «подозрительного случая»,  изменены эпидемиологические данные «подозрительного случая», удален «вероятный</a:t>
                      </a:r>
                      <a:r>
                        <a:rPr dirty="0" sz="1200" spc="14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случай»)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937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3.2.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492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Клинические</a:t>
                      </a:r>
                      <a:r>
                        <a:rPr dirty="0" sz="1200" spc="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особенности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коронавирусной инфекции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Обновлен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подраздел «Патологоанатомическая</a:t>
                      </a:r>
                      <a:r>
                        <a:rPr dirty="0" sz="1200" spc="6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картина»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492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3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3.3.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492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Лабораторная</a:t>
                      </a:r>
                      <a:r>
                        <a:rPr dirty="0" sz="1200" spc="-1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диагностика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коронавирусной</a:t>
                      </a:r>
                      <a:r>
                        <a:rPr dirty="0" sz="1200" spc="-7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инфекции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Добавлены сведения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из «Инструкции об организации работы по диагностике новой</a:t>
                      </a:r>
                      <a:r>
                        <a:rPr dirty="0" sz="1200" spc="16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коронавирусной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инфекции (COVID-19)» (письмо Роспотребнадзора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от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18.03.2020</a:t>
                      </a:r>
                      <a:r>
                        <a:rPr dirty="0" sz="1200" spc="7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№02/4457-2020-27)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40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4.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Лечение коронавирусной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инфекции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65100" indent="-131445">
                        <a:lnSpc>
                          <a:spcPct val="100000"/>
                        </a:lnSpc>
                        <a:spcBef>
                          <a:spcPts val="60"/>
                        </a:spcBef>
                        <a:buAutoNum type="arabicPlain"/>
                        <a:tabLst>
                          <a:tab pos="165735" algn="l"/>
                        </a:tabLst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)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Добавлены сведения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по хлорохину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и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гидроксихлорохину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подраздел «Этиотропное лечение</a:t>
                      </a:r>
                      <a:r>
                        <a:rPr dirty="0" sz="1200" spc="204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у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взрослых»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165100" indent="-131445">
                        <a:lnSpc>
                          <a:spcPct val="100000"/>
                        </a:lnSpc>
                        <a:spcBef>
                          <a:spcPts val="220"/>
                        </a:spcBef>
                        <a:buAutoNum type="arabicPlain" startAt="2"/>
                        <a:tabLst>
                          <a:tab pos="165735" algn="l"/>
                        </a:tabLst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)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Добавлены сведения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по тоцилизумабу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подраздел «патогенетическое лечение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у</a:t>
                      </a:r>
                      <a:r>
                        <a:rPr dirty="0" sz="1200" spc="2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взрослых»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467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4.5.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Акушерская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тактика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при</a:t>
                      </a:r>
                      <a:r>
                        <a:rPr dirty="0" sz="12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COVID-19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Внесены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дополнения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1200" spc="7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уточнения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7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937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5.2.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498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Неспецифическая</a:t>
                      </a:r>
                      <a:r>
                        <a:rPr dirty="0" sz="1200" spc="3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профилактика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коронавирусной инфекции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Добавлены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ссылки на нормативные</a:t>
                      </a:r>
                      <a:r>
                        <a:rPr dirty="0" sz="1200" spc="3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документы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37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5.3.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498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Медикаментозная профилактика</a:t>
                      </a:r>
                      <a:r>
                        <a:rPr dirty="0" sz="1200" spc="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у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взрослых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Добавлены сведения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о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возможности применения гидроксихлорохина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для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постконтактной</a:t>
                      </a:r>
                      <a:r>
                        <a:rPr dirty="0" sz="1200" spc="27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профилактики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COVID-19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у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медицинских</a:t>
                      </a:r>
                      <a:r>
                        <a:rPr dirty="0" sz="1200" spc="2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работников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937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5.6.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498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Порядок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проведения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патологоанатомических</a:t>
                      </a:r>
                      <a:r>
                        <a:rPr dirty="0" sz="1200" spc="2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вскрытий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Подраздел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переработан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1498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5211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5">
                          <a:latin typeface="Tahoma"/>
                          <a:cs typeface="Tahoma"/>
                        </a:rPr>
                        <a:t>Приложение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 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Добавлены сведения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по возможному использованию Хлорохину, Гидроксихлорохину,</a:t>
                      </a:r>
                      <a:r>
                        <a:rPr dirty="0" sz="1200" spc="19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Тоцилизумабу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И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ссылки на номер(а) использованного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источника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литературы 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для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соответствующего</a:t>
                      </a:r>
                      <a:r>
                        <a:rPr dirty="0" sz="1200" spc="14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>
                          <a:latin typeface="Tahoma"/>
                          <a:cs typeface="Tahoma"/>
                        </a:rPr>
                        <a:t>препарата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1264" y="211074"/>
            <a:ext cx="7810500" cy="6343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5"/>
              <a:t>МОНИТОРИНГ МОБИЛИЗАЦИИ КОЕЧНОГО ФОНДА</a:t>
            </a:r>
            <a:r>
              <a:rPr dirty="0" spc="-55"/>
              <a:t> </a:t>
            </a:r>
            <a:r>
              <a:rPr dirty="0" spc="-5"/>
              <a:t>МЕДИЦИНСКИХ</a:t>
            </a:r>
          </a:p>
          <a:p>
            <a:pPr marL="12700">
              <a:lnSpc>
                <a:spcPct val="100000"/>
              </a:lnSpc>
            </a:pPr>
            <a:r>
              <a:rPr dirty="0" spc="-10"/>
              <a:t>ОРГАНИЗАЦИЙ </a:t>
            </a:r>
            <a:r>
              <a:rPr dirty="0" spc="-5"/>
              <a:t>ДЛЯ 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85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27603" y="1082166"/>
            <a:ext cx="5334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I. Паспортная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часть и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Инфекционные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койки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3288" y="1472183"/>
            <a:ext cx="8473440" cy="4946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491728" y="4029455"/>
            <a:ext cx="3221990" cy="1621790"/>
          </a:xfrm>
          <a:prstGeom prst="rect">
            <a:avLst/>
          </a:prstGeom>
          <a:ln w="24384">
            <a:solidFill>
              <a:srgbClr val="BEE3FF"/>
            </a:solidFill>
          </a:ln>
        </p:spPr>
        <p:txBody>
          <a:bodyPr wrap="square" lIns="0" tIns="247015" rIns="0" bIns="0" rtlCol="0" vert="horz">
            <a:spAutoFit/>
          </a:bodyPr>
          <a:lstStyle/>
          <a:p>
            <a:pPr algn="ctr" marL="5080">
              <a:lnSpc>
                <a:spcPct val="100000"/>
              </a:lnSpc>
              <a:spcBef>
                <a:spcPts val="1945"/>
              </a:spcBef>
            </a:pPr>
            <a:r>
              <a:rPr dirty="0" u="heavy" sz="2000" spc="-10">
                <a:solidFill>
                  <a:srgbClr val="0000BE"/>
                </a:solidFill>
                <a:uFill>
                  <a:solidFill>
                    <a:srgbClr val="0000BE"/>
                  </a:solidFill>
                </a:uFill>
                <a:latin typeface="Tahoma"/>
                <a:cs typeface="Tahoma"/>
                <a:hlinkClick r:id="rId3"/>
              </a:rPr>
              <a:t>http://asmms.mednet.ru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800">
              <a:latin typeface="Tahoma"/>
              <a:cs typeface="Tahoma"/>
            </a:endParaRPr>
          </a:p>
          <a:p>
            <a:pPr algn="ctr" marL="5715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ФГБУ</a:t>
            </a:r>
            <a:r>
              <a:rPr dirty="0" sz="1800" spc="-8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«ЦНИИОИЗ»</a:t>
            </a:r>
            <a:endParaRPr sz="1800">
              <a:latin typeface="Tahoma"/>
              <a:cs typeface="Tahoma"/>
            </a:endParaRPr>
          </a:p>
          <a:p>
            <a:pPr algn="ctr" marL="635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Минздрава</a:t>
            </a:r>
            <a:r>
              <a:rPr dirty="0" sz="1800" spc="1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России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20967" y="2371344"/>
            <a:ext cx="847725" cy="91440"/>
          </a:xfrm>
          <a:custGeom>
            <a:avLst/>
            <a:gdLst/>
            <a:ahLst/>
            <a:cxnLst/>
            <a:rect l="l" t="t" r="r" b="b"/>
            <a:pathLst>
              <a:path w="847725" h="91439">
                <a:moveTo>
                  <a:pt x="847343" y="0"/>
                </a:moveTo>
                <a:lnTo>
                  <a:pt x="0" y="0"/>
                </a:lnTo>
                <a:lnTo>
                  <a:pt x="0" y="91439"/>
                </a:lnTo>
                <a:lnTo>
                  <a:pt x="847343" y="91439"/>
                </a:lnTo>
                <a:lnTo>
                  <a:pt x="8473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20967" y="2371344"/>
            <a:ext cx="847725" cy="91440"/>
          </a:xfrm>
          <a:custGeom>
            <a:avLst/>
            <a:gdLst/>
            <a:ahLst/>
            <a:cxnLst/>
            <a:rect l="l" t="t" r="r" b="b"/>
            <a:pathLst>
              <a:path w="847725" h="91439">
                <a:moveTo>
                  <a:pt x="0" y="91439"/>
                </a:moveTo>
                <a:lnTo>
                  <a:pt x="847343" y="91439"/>
                </a:lnTo>
                <a:lnTo>
                  <a:pt x="847343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ln w="2438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0967" y="2176272"/>
            <a:ext cx="1143000" cy="88900"/>
          </a:xfrm>
          <a:custGeom>
            <a:avLst/>
            <a:gdLst/>
            <a:ahLst/>
            <a:cxnLst/>
            <a:rect l="l" t="t" r="r" b="b"/>
            <a:pathLst>
              <a:path w="1143000" h="88900">
                <a:moveTo>
                  <a:pt x="1142999" y="0"/>
                </a:moveTo>
                <a:lnTo>
                  <a:pt x="0" y="0"/>
                </a:lnTo>
                <a:lnTo>
                  <a:pt x="0" y="88391"/>
                </a:lnTo>
                <a:lnTo>
                  <a:pt x="1142999" y="88391"/>
                </a:lnTo>
                <a:lnTo>
                  <a:pt x="1142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20967" y="2176272"/>
            <a:ext cx="1143000" cy="88900"/>
          </a:xfrm>
          <a:custGeom>
            <a:avLst/>
            <a:gdLst/>
            <a:ahLst/>
            <a:cxnLst/>
            <a:rect l="l" t="t" r="r" b="b"/>
            <a:pathLst>
              <a:path w="1143000" h="88900">
                <a:moveTo>
                  <a:pt x="0" y="88391"/>
                </a:moveTo>
                <a:lnTo>
                  <a:pt x="1142999" y="88391"/>
                </a:lnTo>
                <a:lnTo>
                  <a:pt x="1142999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ln w="2438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63</a:t>
            </a:fld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462280">
              <a:lnSpc>
                <a:spcPct val="100000"/>
              </a:lnSpc>
              <a:spcBef>
                <a:spcPts val="90"/>
              </a:spcBef>
            </a:pPr>
            <a:r>
              <a:rPr dirty="0" spc="-5"/>
              <a:t>МОНИТОРИНГ МОБИЛИЗАЦИИ КОЕЧОГО ФОНДА</a:t>
            </a:r>
            <a:r>
              <a:rPr dirty="0" spc="-55"/>
              <a:t> </a:t>
            </a:r>
            <a:r>
              <a:rPr dirty="0" spc="-5"/>
              <a:t>МЕДИЦИНСКИХ</a:t>
            </a:r>
          </a:p>
          <a:p>
            <a:pPr marL="462280">
              <a:lnSpc>
                <a:spcPct val="100000"/>
              </a:lnSpc>
            </a:pPr>
            <a:r>
              <a:rPr dirty="0" spc="-10"/>
              <a:t>ОРГАНИЗАЦИЙ </a:t>
            </a:r>
            <a:r>
              <a:rPr dirty="0" spc="-5"/>
              <a:t>ДЛЯ 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90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43757" y="1082166"/>
            <a:ext cx="59074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II.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Перепрофилирование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НЕинфекционных</a:t>
            </a:r>
            <a:r>
              <a:rPr dirty="0" sz="1800" spc="2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коек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5258" y="1612391"/>
            <a:ext cx="8076505" cy="4553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63</a:t>
            </a:fld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462280">
              <a:lnSpc>
                <a:spcPct val="100000"/>
              </a:lnSpc>
              <a:spcBef>
                <a:spcPts val="90"/>
              </a:spcBef>
            </a:pPr>
            <a:r>
              <a:rPr dirty="0" spc="-5"/>
              <a:t>МОНИТОРИНГ МОБИЛИЗАЦИИ КОЕЧОГО ФОНДА</a:t>
            </a:r>
            <a:r>
              <a:rPr dirty="0" spc="-55"/>
              <a:t> </a:t>
            </a:r>
            <a:r>
              <a:rPr dirty="0" spc="-5"/>
              <a:t>МЕДИЦИНСКИХ</a:t>
            </a:r>
          </a:p>
          <a:p>
            <a:pPr marL="462280">
              <a:lnSpc>
                <a:spcPct val="100000"/>
              </a:lnSpc>
            </a:pPr>
            <a:r>
              <a:rPr dirty="0" spc="-10"/>
              <a:t>ОРГАНИЗАЦИЙ </a:t>
            </a:r>
            <a:r>
              <a:rPr dirty="0" spc="-5"/>
              <a:t>ДЛЯ ЛЕЧЕНИЯ </a:t>
            </a:r>
            <a:r>
              <a:rPr dirty="0" spc="-10"/>
              <a:t>ПАЦИЕНТОВ </a:t>
            </a:r>
            <a:r>
              <a:rPr dirty="0" spc="-5"/>
              <a:t>С</a:t>
            </a:r>
            <a:r>
              <a:rPr dirty="0" spc="90"/>
              <a:t> </a:t>
            </a:r>
            <a:r>
              <a:rPr dirty="0" spc="-10"/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67101" y="1082166"/>
            <a:ext cx="72497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0875" marR="5080" indent="-190881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III.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Информация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о количестве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медицинского оборудования 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в медицинской</a:t>
            </a:r>
            <a:r>
              <a:rPr dirty="0" sz="1800" spc="-30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организации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21772" y="1859279"/>
            <a:ext cx="5486149" cy="3581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63</a:t>
            </a:fld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8738" y="1304924"/>
            <a:ext cx="4559300" cy="4425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700" spc="15" b="1">
                <a:solidFill>
                  <a:srgbClr val="FFFFFF"/>
                </a:solidFill>
                <a:latin typeface="Tahoma"/>
                <a:cs typeface="Tahoma"/>
              </a:rPr>
              <a:t>Благодарю за</a:t>
            </a:r>
            <a:r>
              <a:rPr dirty="0" sz="2700" spc="-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5" b="1">
                <a:solidFill>
                  <a:srgbClr val="FFFFFF"/>
                </a:solidFill>
                <a:latin typeface="Tahoma"/>
                <a:cs typeface="Tahoma"/>
              </a:rPr>
              <a:t>внимание!</a:t>
            </a:r>
            <a:endParaRPr sz="2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58495" y="1996439"/>
          <a:ext cx="11722735" cy="4811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9925"/>
                <a:gridCol w="5495290"/>
                <a:gridCol w="3016884"/>
              </a:tblGrid>
              <a:tr h="701039">
                <a:tc>
                  <a:txBody>
                    <a:bodyPr/>
                    <a:lstStyle/>
                    <a:p>
                      <a:pPr marL="23241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ТМК врачей-специалистов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232410">
                        <a:lnSpc>
                          <a:spcPct val="100000"/>
                        </a:lnSpc>
                      </a:pP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ДРКЦ </a:t>
                      </a: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для</a:t>
                      </a:r>
                      <a:r>
                        <a:rPr dirty="0" sz="1400" spc="3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взрослых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232410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с </a:t>
                      </a: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ФДРКЦ </a:t>
                      </a: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для</a:t>
                      </a:r>
                      <a:r>
                        <a:rPr dirty="0" sz="1400" spc="5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взрослых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5875">
                    <a:lnR w="38100">
                      <a:solidFill>
                        <a:srgbClr val="00539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699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ТМК</a:t>
                      </a:r>
                      <a:r>
                        <a:rPr dirty="0" sz="140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врачей-специалистов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69900">
                        <a:lnSpc>
                          <a:spcPct val="100000"/>
                        </a:lnSpc>
                      </a:pP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ДРКЦ </a:t>
                      </a: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для</a:t>
                      </a:r>
                      <a:r>
                        <a:rPr dirty="0" sz="1400" spc="4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детей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69900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с </a:t>
                      </a: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ФДРКЦ </a:t>
                      </a: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для</a:t>
                      </a:r>
                      <a:r>
                        <a:rPr dirty="0" sz="1400" spc="5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детей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5875">
                    <a:lnL w="38100">
                      <a:solidFill>
                        <a:srgbClr val="005390"/>
                      </a:solidFill>
                      <a:prstDash val="solid"/>
                    </a:lnL>
                    <a:lnR w="38100">
                      <a:solidFill>
                        <a:srgbClr val="00539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ТМК</a:t>
                      </a: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врачей-специалистов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ДРКЦ </a:t>
                      </a: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для</a:t>
                      </a:r>
                      <a:r>
                        <a:rPr dirty="0" sz="1400" spc="3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беременных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с </a:t>
                      </a: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ФДРКЦ </a:t>
                      </a:r>
                      <a:r>
                        <a:rPr dirty="0" sz="1400" spc="-5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для</a:t>
                      </a:r>
                      <a:r>
                        <a:rPr dirty="0" sz="1400" spc="3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005390"/>
                          </a:solidFill>
                          <a:latin typeface="Tahoma"/>
                          <a:cs typeface="Tahoma"/>
                        </a:rPr>
                        <a:t>беременных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5875">
                    <a:lnL w="38100">
                      <a:solidFill>
                        <a:srgbClr val="005390"/>
                      </a:solidFill>
                      <a:prstDash val="solid"/>
                    </a:lnL>
                  </a:tcPr>
                </a:tc>
              </a:tr>
              <a:tr h="1249680">
                <a:tc>
                  <a:txBody>
                    <a:bodyPr/>
                    <a:lstStyle/>
                    <a:p>
                      <a:pPr algn="just" marL="225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200" b="1">
                          <a:latin typeface="Tahoma"/>
                          <a:cs typeface="Tahoma"/>
                        </a:rPr>
                        <a:t>В </a:t>
                      </a:r>
                      <a:r>
                        <a:rPr dirty="0" sz="1200" spc="-5" b="1">
                          <a:latin typeface="Tahoma"/>
                          <a:cs typeface="Tahoma"/>
                        </a:rPr>
                        <a:t>отношении пациента</a:t>
                      </a:r>
                      <a:r>
                        <a:rPr dirty="0" sz="1200" spc="-30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b="1">
                          <a:latin typeface="Tahoma"/>
                          <a:cs typeface="Tahoma"/>
                        </a:rPr>
                        <a:t>с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algn="just" marL="225425" marR="248285">
                        <a:lnSpc>
                          <a:spcPct val="100000"/>
                        </a:lnSpc>
                      </a:pPr>
                      <a:r>
                        <a:rPr dirty="0" sz="1200" spc="-5" b="1">
                          <a:latin typeface="Tahoma"/>
                          <a:cs typeface="Tahoma"/>
                        </a:rPr>
                        <a:t>эпиданамнезом </a:t>
                      </a:r>
                      <a:r>
                        <a:rPr dirty="0" sz="1200" b="1">
                          <a:latin typeface="Tahoma"/>
                          <a:cs typeface="Tahoma"/>
                        </a:rPr>
                        <a:t>и </a:t>
                      </a:r>
                      <a:r>
                        <a:rPr dirty="0" sz="1200" spc="-5" b="1">
                          <a:latin typeface="Tahoma"/>
                          <a:cs typeface="Tahoma"/>
                        </a:rPr>
                        <a:t>подозрением </a:t>
                      </a:r>
                      <a:r>
                        <a:rPr dirty="0" sz="1200" spc="-10" b="1">
                          <a:latin typeface="Tahoma"/>
                          <a:cs typeface="Tahoma"/>
                        </a:rPr>
                        <a:t>на  </a:t>
                      </a:r>
                      <a:r>
                        <a:rPr dirty="0" sz="1200" spc="-5" b="1">
                          <a:latin typeface="Tahoma"/>
                          <a:cs typeface="Tahoma"/>
                        </a:rPr>
                        <a:t>COVID-19 </a:t>
                      </a:r>
                      <a:r>
                        <a:rPr dirty="0" sz="1200" b="1">
                          <a:latin typeface="Tahoma"/>
                          <a:cs typeface="Tahoma"/>
                        </a:rPr>
                        <a:t>или с </a:t>
                      </a:r>
                      <a:r>
                        <a:rPr dirty="0" sz="1200" spc="-10" b="1">
                          <a:latin typeface="Tahoma"/>
                          <a:cs typeface="Tahoma"/>
                        </a:rPr>
                        <a:t>подтвержденным  </a:t>
                      </a:r>
                      <a:r>
                        <a:rPr dirty="0" sz="1200" spc="-5" b="1">
                          <a:latin typeface="Tahoma"/>
                          <a:cs typeface="Tahoma"/>
                        </a:rPr>
                        <a:t>диагнозом</a:t>
                      </a:r>
                      <a:r>
                        <a:rPr dirty="0" sz="1200" spc="-15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b="1">
                          <a:latin typeface="Tahoma"/>
                          <a:cs typeface="Tahoma"/>
                        </a:rPr>
                        <a:t>COVID-19,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algn="just" marL="225425" marR="771525">
                        <a:lnSpc>
                          <a:spcPct val="100000"/>
                        </a:lnSpc>
                      </a:pPr>
                      <a:r>
                        <a:rPr dirty="0" sz="1200" spc="-5" b="1">
                          <a:latin typeface="Tahoma"/>
                          <a:cs typeface="Tahoma"/>
                        </a:rPr>
                        <a:t>находящегося </a:t>
                      </a:r>
                      <a:r>
                        <a:rPr dirty="0" sz="1200" b="1">
                          <a:latin typeface="Tahoma"/>
                          <a:cs typeface="Tahoma"/>
                        </a:rPr>
                        <a:t>в ОРИТ с  </a:t>
                      </a:r>
                      <a:r>
                        <a:rPr dirty="0" sz="1200" spc="-5" b="1">
                          <a:latin typeface="Tahoma"/>
                          <a:cs typeface="Tahoma"/>
                        </a:rPr>
                        <a:t>пневмонией,</a:t>
                      </a:r>
                      <a:r>
                        <a:rPr dirty="0" sz="1200" spc="-65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5" b="1">
                          <a:latin typeface="Tahoma"/>
                          <a:cs typeface="Tahoma"/>
                        </a:rPr>
                        <a:t>осложненной: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40005">
                    <a:lnR w="38100">
                      <a:solidFill>
                        <a:srgbClr val="005390"/>
                      </a:solidFill>
                      <a:prstDash val="solid"/>
                    </a:lnR>
                    <a:solidFill>
                      <a:srgbClr val="E5EDF3"/>
                    </a:solidFill>
                  </a:tcPr>
                </a:tc>
                <a:tc>
                  <a:txBody>
                    <a:bodyPr/>
                    <a:lstStyle/>
                    <a:p>
                      <a:pPr marL="469900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dirty="0" sz="1400" b="1">
                          <a:latin typeface="Tahoma"/>
                          <a:cs typeface="Tahoma"/>
                        </a:rPr>
                        <a:t>при </a:t>
                      </a:r>
                      <a:r>
                        <a:rPr dirty="0" sz="1400" spc="-5" b="1">
                          <a:latin typeface="Tahoma"/>
                          <a:cs typeface="Tahoma"/>
                        </a:rPr>
                        <a:t>наличии у</a:t>
                      </a:r>
                      <a:r>
                        <a:rPr dirty="0" sz="1400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 b="1">
                          <a:latin typeface="Tahoma"/>
                          <a:cs typeface="Tahoma"/>
                        </a:rPr>
                        <a:t>пациента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69900">
                        <a:lnSpc>
                          <a:spcPct val="100000"/>
                        </a:lnSpc>
                      </a:pPr>
                      <a:r>
                        <a:rPr dirty="0" sz="1400" spc="-5" b="1">
                          <a:latin typeface="Tahoma"/>
                          <a:cs typeface="Tahoma"/>
                        </a:rPr>
                        <a:t>с </a:t>
                      </a:r>
                      <a:r>
                        <a:rPr dirty="0" sz="1400" spc="-10" b="1">
                          <a:latin typeface="Tahoma"/>
                          <a:cs typeface="Tahoma"/>
                        </a:rPr>
                        <a:t>подозрением </a:t>
                      </a:r>
                      <a:r>
                        <a:rPr dirty="0" sz="1400" spc="-5" b="1">
                          <a:latin typeface="Tahoma"/>
                          <a:cs typeface="Tahoma"/>
                        </a:rPr>
                        <a:t>на COVID-19</a:t>
                      </a:r>
                      <a:r>
                        <a:rPr dirty="0" sz="1400" spc="60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latin typeface="Tahoma"/>
                          <a:cs typeface="Tahoma"/>
                        </a:rPr>
                        <a:t>или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69900">
                        <a:lnSpc>
                          <a:spcPct val="100000"/>
                        </a:lnSpc>
                      </a:pPr>
                      <a:r>
                        <a:rPr dirty="0" sz="1400" spc="-5" b="1">
                          <a:latin typeface="Tahoma"/>
                          <a:cs typeface="Tahoma"/>
                        </a:rPr>
                        <a:t>с </a:t>
                      </a:r>
                      <a:r>
                        <a:rPr dirty="0" sz="1400" spc="-10" b="1">
                          <a:latin typeface="Tahoma"/>
                          <a:cs typeface="Tahoma"/>
                        </a:rPr>
                        <a:t>подтвержденным </a:t>
                      </a:r>
                      <a:r>
                        <a:rPr dirty="0" sz="1400" spc="-5" b="1">
                          <a:latin typeface="Tahoma"/>
                          <a:cs typeface="Tahoma"/>
                        </a:rPr>
                        <a:t>диагнозом</a:t>
                      </a:r>
                      <a:r>
                        <a:rPr dirty="0" sz="1400" spc="50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 b="1">
                          <a:latin typeface="Tahoma"/>
                          <a:cs typeface="Tahoma"/>
                        </a:rPr>
                        <a:t>COVID-19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04139">
                    <a:lnL w="38100">
                      <a:solidFill>
                        <a:srgbClr val="005390"/>
                      </a:solidFill>
                      <a:prstDash val="solid"/>
                    </a:lnL>
                    <a:lnR w="38100">
                      <a:solidFill>
                        <a:srgbClr val="005390"/>
                      </a:solidFill>
                      <a:prstDash val="solid"/>
                    </a:lnR>
                    <a:solidFill>
                      <a:srgbClr val="E5EDF3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dirty="0" sz="1400" b="1">
                          <a:latin typeface="Tahoma"/>
                          <a:cs typeface="Tahoma"/>
                        </a:rPr>
                        <a:t>при </a:t>
                      </a:r>
                      <a:r>
                        <a:rPr dirty="0" sz="1400" spc="-5" b="1">
                          <a:latin typeface="Tahoma"/>
                          <a:cs typeface="Tahoma"/>
                        </a:rPr>
                        <a:t>наличии у</a:t>
                      </a:r>
                      <a:r>
                        <a:rPr dirty="0" sz="1400" spc="-20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 b="1">
                          <a:latin typeface="Tahoma"/>
                          <a:cs typeface="Tahoma"/>
                        </a:rPr>
                        <a:t>беременных,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73660">
                        <a:lnSpc>
                          <a:spcPct val="100000"/>
                        </a:lnSpc>
                      </a:pPr>
                      <a:r>
                        <a:rPr dirty="0" sz="1400" spc="-10" b="1">
                          <a:latin typeface="Tahoma"/>
                          <a:cs typeface="Tahoma"/>
                        </a:rPr>
                        <a:t>рожениц </a:t>
                      </a:r>
                      <a:r>
                        <a:rPr dirty="0" sz="1400" spc="-5" b="1"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1400" spc="15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 b="1">
                          <a:latin typeface="Tahoma"/>
                          <a:cs typeface="Tahoma"/>
                        </a:rPr>
                        <a:t>родильниц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178435">
                    <a:lnL w="38100">
                      <a:solidFill>
                        <a:srgbClr val="005390"/>
                      </a:solidFill>
                      <a:prstDash val="solid"/>
                    </a:lnL>
                    <a:solidFill>
                      <a:srgbClr val="E5EDF3"/>
                    </a:solidFill>
                  </a:tcPr>
                </a:tc>
              </a:tr>
              <a:tr h="2860641">
                <a:tc>
                  <a:txBody>
                    <a:bodyPr/>
                    <a:lstStyle/>
                    <a:p>
                      <a:pPr marL="428625" marR="1098550" indent="-287020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Arial"/>
                        <a:buChar char="•"/>
                        <a:tabLst>
                          <a:tab pos="428625" algn="l"/>
                          <a:tab pos="429259" algn="l"/>
                        </a:tabLst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острой</a:t>
                      </a:r>
                      <a:r>
                        <a:rPr dirty="0" sz="1400" spc="-6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дыхательной  недостаточностью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28625" indent="-287020">
                        <a:lnSpc>
                          <a:spcPct val="100000"/>
                        </a:lnSpc>
                        <a:spcBef>
                          <a:spcPts val="595"/>
                        </a:spcBef>
                        <a:buFont typeface="Arial"/>
                        <a:buChar char="•"/>
                        <a:tabLst>
                          <a:tab pos="428625" algn="l"/>
                          <a:tab pos="429259" algn="l"/>
                        </a:tabLst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и/или острым</a:t>
                      </a:r>
                      <a:r>
                        <a:rPr dirty="0" sz="1400" spc="3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респираторным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286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дистресс-синдромом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46355">
                    <a:lnR w="38100">
                      <a:solidFill>
                        <a:srgbClr val="00539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08634" indent="-287020">
                        <a:lnSpc>
                          <a:spcPts val="1600"/>
                        </a:lnSpc>
                        <a:buFont typeface="Arial"/>
                        <a:buChar char="•"/>
                        <a:tabLst>
                          <a:tab pos="508634" algn="l"/>
                          <a:tab pos="509270" algn="l"/>
                        </a:tabLst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дыхательной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недостаточности,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требующей</a:t>
                      </a:r>
                      <a:r>
                        <a:rPr dirty="0" sz="1400" spc="1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ИВЛ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508634" indent="-287020">
                        <a:lnSpc>
                          <a:spcPct val="100000"/>
                        </a:lnSpc>
                        <a:spcBef>
                          <a:spcPts val="455"/>
                        </a:spcBef>
                        <a:buFont typeface="Arial"/>
                        <a:buChar char="•"/>
                        <a:tabLst>
                          <a:tab pos="508634" algn="l"/>
                          <a:tab pos="509270" algn="l"/>
                        </a:tabLst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недостаточности кровообращения,</a:t>
                      </a:r>
                      <a:r>
                        <a:rPr dirty="0" sz="1400" spc="2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рефрактерной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508634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к инотропным и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(или)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вазопрессорным</a:t>
                      </a:r>
                      <a:r>
                        <a:rPr dirty="0" sz="1400" spc="9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препаратам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508634" marR="774065" indent="-287020">
                        <a:lnSpc>
                          <a:spcPct val="110000"/>
                        </a:lnSpc>
                        <a:spcBef>
                          <a:spcPts val="320"/>
                        </a:spcBef>
                        <a:buFont typeface="Arial"/>
                        <a:buChar char="•"/>
                        <a:tabLst>
                          <a:tab pos="508634" algn="l"/>
                          <a:tab pos="509270" algn="l"/>
                        </a:tabLst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необходимости применения методов интенсивной  терапии, недоступных в медицинской</a:t>
                      </a:r>
                      <a:r>
                        <a:rPr dirty="0" sz="1400" spc="3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организации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508634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(например, ЭКМО,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экстракорпоральной</a:t>
                      </a:r>
                      <a:r>
                        <a:rPr dirty="0" sz="1400" spc="13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гемокоррекции)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508634" marR="186055" indent="-287020">
                        <a:lnSpc>
                          <a:spcPct val="110000"/>
                        </a:lnSpc>
                        <a:spcBef>
                          <a:spcPts val="290"/>
                        </a:spcBef>
                        <a:buFont typeface="Arial"/>
                        <a:buChar char="•"/>
                        <a:tabLst>
                          <a:tab pos="508634" algn="l"/>
                          <a:tab pos="509270" algn="l"/>
                        </a:tabLst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нарастание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синдрома системной воспалительной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реакции 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или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ухудшение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оценки</a:t>
                      </a:r>
                      <a:r>
                        <a:rPr dirty="0" sz="1400" spc="3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25">
                          <a:latin typeface="Tahoma"/>
                          <a:cs typeface="Tahoma"/>
                        </a:rPr>
                        <a:t>pSOFA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508634" marR="347980" indent="-287020">
                        <a:lnSpc>
                          <a:spcPct val="110000"/>
                        </a:lnSpc>
                        <a:spcBef>
                          <a:spcPts val="315"/>
                        </a:spcBef>
                        <a:buFont typeface="Arial"/>
                        <a:buChar char="•"/>
                        <a:tabLst>
                          <a:tab pos="508634" algn="l"/>
                          <a:tab pos="509270" algn="l"/>
                        </a:tabLst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наличие тяжелого хронического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заболевания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у ребенка  с 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подтвержденным</a:t>
                      </a:r>
                      <a:r>
                        <a:rPr dirty="0" sz="1400" spc="8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COVID-19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38100">
                      <a:solidFill>
                        <a:srgbClr val="005390"/>
                      </a:solidFill>
                      <a:prstDash val="solid"/>
                    </a:lnL>
                    <a:lnR w="38100">
                      <a:solidFill>
                        <a:srgbClr val="00539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84505" indent="-287655">
                        <a:lnSpc>
                          <a:spcPts val="1600"/>
                        </a:lnSpc>
                        <a:buFont typeface="Arial"/>
                        <a:buChar char="•"/>
                        <a:tabLst>
                          <a:tab pos="484505" algn="l"/>
                          <a:tab pos="485140" algn="l"/>
                        </a:tabLst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новой коронавирусной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84505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инфекции COVID-19 и</a:t>
                      </a:r>
                      <a:r>
                        <a:rPr dirty="0" sz="1400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400" spc="-5">
                          <a:latin typeface="Tahoma"/>
                          <a:cs typeface="Tahoma"/>
                        </a:rPr>
                        <a:t>(или)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84505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Tahoma"/>
                          <a:cs typeface="Tahoma"/>
                        </a:rPr>
                        <a:t>пневмонии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84505" marR="1139190" indent="-287020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484505" algn="l"/>
                          <a:tab pos="485140" algn="l"/>
                        </a:tabLst>
                      </a:pPr>
                      <a:r>
                        <a:rPr dirty="0" sz="1400" spc="-10">
                          <a:latin typeface="Tahoma"/>
                          <a:cs typeface="Tahoma"/>
                        </a:rPr>
                        <a:t>дыхательной  </a:t>
                      </a:r>
                      <a:r>
                        <a:rPr dirty="0" sz="1400" spc="5">
                          <a:latin typeface="Tahoma"/>
                          <a:cs typeface="Tahoma"/>
                        </a:rPr>
                        <a:t>не</a:t>
                      </a:r>
                      <a:r>
                        <a:rPr dirty="0" sz="1400" spc="-10">
                          <a:latin typeface="Tahoma"/>
                          <a:cs typeface="Tahoma"/>
                        </a:rPr>
                        <a:t>д</a:t>
                      </a:r>
                      <a:r>
                        <a:rPr dirty="0" sz="1400" spc="10">
                          <a:latin typeface="Tahoma"/>
                          <a:cs typeface="Tahoma"/>
                        </a:rPr>
                        <a:t>о</a:t>
                      </a:r>
                      <a:r>
                        <a:rPr dirty="0" sz="1400" spc="5"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1400"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1400" spc="-15">
                          <a:latin typeface="Tahoma"/>
                          <a:cs typeface="Tahoma"/>
                        </a:rPr>
                        <a:t>а</a:t>
                      </a:r>
                      <a:r>
                        <a:rPr dirty="0" sz="1400"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1400" spc="5">
                          <a:latin typeface="Tahoma"/>
                          <a:cs typeface="Tahoma"/>
                        </a:rPr>
                        <a:t>о</a:t>
                      </a:r>
                      <a:r>
                        <a:rPr dirty="0" sz="1400" spc="10">
                          <a:latin typeface="Tahoma"/>
                          <a:cs typeface="Tahoma"/>
                        </a:rPr>
                        <a:t>ч</a:t>
                      </a:r>
                      <a:r>
                        <a:rPr dirty="0" sz="1400" spc="5">
                          <a:latin typeface="Tahoma"/>
                          <a:cs typeface="Tahoma"/>
                        </a:rPr>
                        <a:t>н</a:t>
                      </a:r>
                      <a:r>
                        <a:rPr dirty="0" sz="1400" spc="10">
                          <a:latin typeface="Tahoma"/>
                          <a:cs typeface="Tahoma"/>
                        </a:rPr>
                        <a:t>о</a:t>
                      </a:r>
                      <a:r>
                        <a:rPr dirty="0" sz="1400" spc="5"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1400">
                          <a:latin typeface="Tahoma"/>
                          <a:cs typeface="Tahoma"/>
                        </a:rPr>
                        <a:t>ти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38100">
                      <a:solidFill>
                        <a:srgbClr val="005390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1833225" y="6485567"/>
            <a:ext cx="165735" cy="1949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z="1100" b="1">
                <a:solidFill>
                  <a:srgbClr val="BEBEBE"/>
                </a:solidFill>
                <a:latin typeface="Tahoma"/>
                <a:cs typeface="Tahoma"/>
              </a:rPr>
              <a:t>7</a:t>
            </a:fld>
            <a:endParaRPr sz="110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47161" y="44957"/>
            <a:ext cx="8131809" cy="81661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ПОРЯДОК ВЗАИМОДЕЙСТВИЯ ФЕДЕРАЛЬНЫХ КОНСУЛЬТАТИВНЫХ ЦЕНТРОВ  </a:t>
            </a:r>
            <a:r>
              <a:rPr dirty="0" sz="1800"/>
              <a:t>С</a:t>
            </a:r>
            <a:r>
              <a:rPr dirty="0" sz="1800" spc="-20"/>
              <a:t> </a:t>
            </a:r>
            <a:r>
              <a:rPr dirty="0" sz="1800" spc="-5"/>
              <a:t>РЕГИОНАЛЬНЫМИ</a:t>
            </a:r>
            <a:endParaRPr sz="1800"/>
          </a:p>
          <a:p>
            <a:pPr algn="ctr">
              <a:lnSpc>
                <a:spcPts val="1905"/>
              </a:lnSpc>
            </a:pPr>
            <a:r>
              <a:rPr dirty="0" sz="1600"/>
              <a:t>(приложение </a:t>
            </a:r>
            <a:r>
              <a:rPr dirty="0" sz="1600" spc="10"/>
              <a:t>№ </a:t>
            </a:r>
            <a:r>
              <a:rPr dirty="0" sz="1600" spc="5"/>
              <a:t>1 к </a:t>
            </a:r>
            <a:r>
              <a:rPr dirty="0" sz="1600"/>
              <a:t>приказу Минздрава России от </a:t>
            </a:r>
            <a:r>
              <a:rPr dirty="0" sz="1600" spc="5"/>
              <a:t>19.03.2020 </a:t>
            </a:r>
            <a:r>
              <a:rPr dirty="0" sz="1600" spc="10"/>
              <a:t>№</a:t>
            </a:r>
            <a:r>
              <a:rPr dirty="0" sz="1600" spc="-300"/>
              <a:t> </a:t>
            </a:r>
            <a:r>
              <a:rPr dirty="0" sz="1600" spc="5"/>
              <a:t>198н)</a:t>
            </a:r>
            <a:endParaRPr sz="1600"/>
          </a:p>
        </p:txBody>
      </p:sp>
      <p:sp>
        <p:nvSpPr>
          <p:cNvPr id="4" name="object 4"/>
          <p:cNvSpPr txBox="1"/>
          <p:nvPr/>
        </p:nvSpPr>
        <p:spPr>
          <a:xfrm>
            <a:off x="950467" y="1111072"/>
            <a:ext cx="10142220" cy="8185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Цель - оперативное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получение консультаций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по вопросам оказания медицинской</a:t>
            </a:r>
            <a:r>
              <a:rPr dirty="0" sz="1600" spc="-23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помощи</a:t>
            </a:r>
            <a:endParaRPr sz="16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пациентам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с новой коронавирусной инфекцией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COVID-19 и (или)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внебольничной</a:t>
            </a:r>
            <a:r>
              <a:rPr dirty="0" sz="1600" spc="-24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пневмонией</a:t>
            </a:r>
            <a:endParaRPr sz="1600">
              <a:latin typeface="Tahoma"/>
              <a:cs typeface="Tahoma"/>
            </a:endParaRPr>
          </a:p>
          <a:p>
            <a:pPr algn="ctr" marL="220345">
              <a:lnSpc>
                <a:spcPct val="100000"/>
              </a:lnSpc>
              <a:spcBef>
                <a:spcPts val="470"/>
              </a:spcBef>
            </a:pPr>
            <a:r>
              <a:rPr dirty="0" sz="1600" b="1">
                <a:solidFill>
                  <a:srgbClr val="404040"/>
                </a:solidFill>
                <a:latin typeface="Tahoma"/>
                <a:cs typeface="Tahoma"/>
              </a:rPr>
              <a:t>Показания для консультации </a:t>
            </a:r>
            <a:r>
              <a:rPr dirty="0" sz="1600" spc="5" b="1">
                <a:solidFill>
                  <a:srgbClr val="404040"/>
                </a:solidFill>
                <a:latin typeface="Tahoma"/>
                <a:cs typeface="Tahoma"/>
              </a:rPr>
              <a:t>региональных центров </a:t>
            </a:r>
            <a:r>
              <a:rPr dirty="0" sz="1600" b="1">
                <a:solidFill>
                  <a:srgbClr val="404040"/>
                </a:solidFill>
                <a:latin typeface="Tahoma"/>
                <a:cs typeface="Tahoma"/>
              </a:rPr>
              <a:t>с федеральными</a:t>
            </a:r>
            <a:r>
              <a:rPr dirty="0" sz="1600" spc="-254" b="1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404040"/>
                </a:solidFill>
                <a:latin typeface="Tahoma"/>
                <a:cs typeface="Tahoma"/>
              </a:rPr>
              <a:t>центрами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58625" y="6422237"/>
            <a:ext cx="11493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BEBEBE"/>
                </a:solidFill>
                <a:latin typeface="Tahoma"/>
                <a:cs typeface="Tahoma"/>
              </a:rPr>
              <a:t>8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8495" y="1965960"/>
            <a:ext cx="11911965" cy="795655"/>
          </a:xfrm>
          <a:custGeom>
            <a:avLst/>
            <a:gdLst/>
            <a:ahLst/>
            <a:cxnLst/>
            <a:rect l="l" t="t" r="r" b="b"/>
            <a:pathLst>
              <a:path w="11911965" h="795655">
                <a:moveTo>
                  <a:pt x="11911584" y="0"/>
                </a:moveTo>
                <a:lnTo>
                  <a:pt x="0" y="0"/>
                </a:lnTo>
                <a:lnTo>
                  <a:pt x="0" y="795527"/>
                </a:lnTo>
                <a:lnTo>
                  <a:pt x="11911584" y="795527"/>
                </a:lnTo>
                <a:lnTo>
                  <a:pt x="11911584" y="0"/>
                </a:lnTo>
                <a:close/>
              </a:path>
            </a:pathLst>
          </a:custGeom>
          <a:solidFill>
            <a:srgbClr val="005390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2463" y="1241298"/>
            <a:ext cx="3227705" cy="6648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ТМК врачей-специалистов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медицинских организаций с </a:t>
            </a:r>
            <a:r>
              <a:rPr dirty="0" sz="1400" spc="-15" b="1">
                <a:solidFill>
                  <a:srgbClr val="005390"/>
                </a:solidFill>
                <a:latin typeface="Tahoma"/>
                <a:cs typeface="Tahoma"/>
              </a:rPr>
              <a:t>ДРКЦ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для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взрослых </a:t>
            </a:r>
            <a:r>
              <a:rPr dirty="0" sz="1400" spc="-15" b="1">
                <a:solidFill>
                  <a:srgbClr val="005390"/>
                </a:solidFill>
                <a:latin typeface="Tahoma"/>
                <a:cs typeface="Tahoma"/>
              </a:rPr>
              <a:t>субъекта</a:t>
            </a:r>
            <a:r>
              <a:rPr dirty="0" sz="1400" spc="9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400" spc="-15" b="1">
                <a:solidFill>
                  <a:srgbClr val="005390"/>
                </a:solidFill>
                <a:latin typeface="Tahoma"/>
                <a:cs typeface="Tahoma"/>
              </a:rPr>
              <a:t>РФ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1950" y="2722295"/>
            <a:ext cx="5043805" cy="3913504"/>
          </a:xfrm>
          <a:prstGeom prst="rect">
            <a:avLst/>
          </a:prstGeom>
        </p:spPr>
        <p:txBody>
          <a:bodyPr wrap="square" lIns="0" tIns="8826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500" spc="5">
                <a:latin typeface="Tahoma"/>
                <a:cs typeface="Tahoma"/>
              </a:rPr>
              <a:t>ЧД &gt; </a:t>
            </a:r>
            <a:r>
              <a:rPr dirty="0" sz="1500">
                <a:latin typeface="Tahoma"/>
                <a:cs typeface="Tahoma"/>
              </a:rPr>
              <a:t>30</a:t>
            </a:r>
            <a:r>
              <a:rPr dirty="0" sz="1500" spc="-15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движений/мин</a:t>
            </a:r>
            <a:endParaRPr sz="15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500" spc="5">
                <a:latin typeface="Tahoma"/>
                <a:cs typeface="Tahoma"/>
              </a:rPr>
              <a:t>SpO2 </a:t>
            </a:r>
            <a:r>
              <a:rPr dirty="0" sz="1500">
                <a:latin typeface="Tahoma"/>
                <a:cs typeface="Tahoma"/>
              </a:rPr>
              <a:t>- 93% </a:t>
            </a:r>
            <a:r>
              <a:rPr dirty="0" sz="1500" spc="5">
                <a:latin typeface="Tahoma"/>
                <a:cs typeface="Tahoma"/>
              </a:rPr>
              <a:t>и </a:t>
            </a:r>
            <a:r>
              <a:rPr dirty="0" sz="1500" spc="-5">
                <a:latin typeface="Tahoma"/>
                <a:cs typeface="Tahoma"/>
              </a:rPr>
              <a:t>менее (по </a:t>
            </a:r>
            <a:r>
              <a:rPr dirty="0" sz="1500">
                <a:latin typeface="Tahoma"/>
                <a:cs typeface="Tahoma"/>
              </a:rPr>
              <a:t>данным</a:t>
            </a:r>
            <a:r>
              <a:rPr dirty="0" sz="1500" spc="-1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пульсоксиметрии)</a:t>
            </a:r>
            <a:endParaRPr sz="15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500">
                <a:latin typeface="Tahoma"/>
                <a:cs typeface="Tahoma"/>
              </a:rPr>
              <a:t>PaO2 /FiO2 </a:t>
            </a:r>
            <a:r>
              <a:rPr dirty="0" sz="1500" spc="-5">
                <a:latin typeface="Tahoma"/>
                <a:cs typeface="Tahoma"/>
              </a:rPr>
              <a:t>300 </a:t>
            </a:r>
            <a:r>
              <a:rPr dirty="0" sz="1500">
                <a:latin typeface="Tahoma"/>
                <a:cs typeface="Tahoma"/>
              </a:rPr>
              <a:t>мм рт.ст. </a:t>
            </a:r>
            <a:r>
              <a:rPr dirty="0" sz="1500" spc="5">
                <a:latin typeface="Tahoma"/>
                <a:cs typeface="Tahoma"/>
              </a:rPr>
              <a:t>и</a:t>
            </a:r>
            <a:r>
              <a:rPr dirty="0" sz="1500" spc="-7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менее</a:t>
            </a:r>
            <a:endParaRPr sz="15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500">
                <a:latin typeface="Tahoma"/>
                <a:cs typeface="Tahoma"/>
              </a:rPr>
              <a:t>прогрессирование</a:t>
            </a:r>
            <a:r>
              <a:rPr dirty="0" sz="1500" spc="-5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пневмонии</a:t>
            </a:r>
            <a:endParaRPr sz="15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500" spc="-5">
                <a:latin typeface="Tahoma"/>
                <a:cs typeface="Tahoma"/>
              </a:rPr>
              <a:t>снижение </a:t>
            </a:r>
            <a:r>
              <a:rPr dirty="0" sz="1500">
                <a:latin typeface="Tahoma"/>
                <a:cs typeface="Tahoma"/>
              </a:rPr>
              <a:t>уровня</a:t>
            </a:r>
            <a:r>
              <a:rPr dirty="0" sz="1500" spc="5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сознания</a:t>
            </a:r>
            <a:endParaRPr sz="1500">
              <a:latin typeface="Tahoma"/>
              <a:cs typeface="Tahoma"/>
            </a:endParaRPr>
          </a:p>
          <a:p>
            <a:pPr marL="299085" marR="35115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500" spc="-5">
                <a:latin typeface="Tahoma"/>
                <a:cs typeface="Tahoma"/>
              </a:rPr>
              <a:t>необходимость </a:t>
            </a:r>
            <a:r>
              <a:rPr dirty="0" sz="1500">
                <a:latin typeface="Tahoma"/>
                <a:cs typeface="Tahoma"/>
              </a:rPr>
              <a:t>респираторной поддержки  </a:t>
            </a:r>
            <a:r>
              <a:rPr dirty="0" sz="1500" spc="-5">
                <a:latin typeface="Tahoma"/>
                <a:cs typeface="Tahoma"/>
              </a:rPr>
              <a:t>(неинвазивной </a:t>
            </a:r>
            <a:r>
              <a:rPr dirty="0" sz="1500" spc="5">
                <a:latin typeface="Tahoma"/>
                <a:cs typeface="Tahoma"/>
              </a:rPr>
              <a:t>и </a:t>
            </a:r>
            <a:r>
              <a:rPr dirty="0" sz="1500" spc="-5">
                <a:latin typeface="Tahoma"/>
                <a:cs typeface="Tahoma"/>
              </a:rPr>
              <a:t>инвазивной вентиляции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легких)</a:t>
            </a:r>
            <a:endParaRPr sz="15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500">
                <a:latin typeface="Tahoma"/>
                <a:cs typeface="Tahoma"/>
              </a:rPr>
              <a:t>нестабильная </a:t>
            </a:r>
            <a:r>
              <a:rPr dirty="0" sz="1500" spc="-5">
                <a:latin typeface="Tahoma"/>
                <a:cs typeface="Tahoma"/>
              </a:rPr>
              <a:t>гемодинамика</a:t>
            </a:r>
            <a:r>
              <a:rPr dirty="0" sz="1500" spc="-15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(систолическое</a:t>
            </a:r>
            <a:endParaRPr sz="15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dirty="0" sz="1500">
                <a:latin typeface="Tahoma"/>
                <a:cs typeface="Tahoma"/>
              </a:rPr>
              <a:t>артериальное </a:t>
            </a:r>
            <a:r>
              <a:rPr dirty="0" sz="1500" spc="-5">
                <a:latin typeface="Tahoma"/>
                <a:cs typeface="Tahoma"/>
              </a:rPr>
              <a:t>давление менее </a:t>
            </a:r>
            <a:r>
              <a:rPr dirty="0" sz="1500">
                <a:latin typeface="Tahoma"/>
                <a:cs typeface="Tahoma"/>
              </a:rPr>
              <a:t>90 мм рт.ст.</a:t>
            </a:r>
            <a:r>
              <a:rPr dirty="0" sz="1500" spc="-60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или</a:t>
            </a:r>
            <a:endParaRPr sz="1500">
              <a:latin typeface="Tahoma"/>
              <a:cs typeface="Tahoma"/>
            </a:endParaRPr>
          </a:p>
          <a:p>
            <a:pPr marL="299085" marR="5080">
              <a:lnSpc>
                <a:spcPct val="100000"/>
              </a:lnSpc>
            </a:pPr>
            <a:r>
              <a:rPr dirty="0" sz="1500" spc="-5">
                <a:latin typeface="Tahoma"/>
                <a:cs typeface="Tahoma"/>
              </a:rPr>
              <a:t>диастолическое </a:t>
            </a:r>
            <a:r>
              <a:rPr dirty="0" sz="1500">
                <a:latin typeface="Tahoma"/>
                <a:cs typeface="Tahoma"/>
              </a:rPr>
              <a:t>артериальное </a:t>
            </a:r>
            <a:r>
              <a:rPr dirty="0" sz="1500" spc="-5">
                <a:latin typeface="Tahoma"/>
                <a:cs typeface="Tahoma"/>
              </a:rPr>
              <a:t>давление </a:t>
            </a:r>
            <a:r>
              <a:rPr dirty="0" sz="1500">
                <a:latin typeface="Tahoma"/>
                <a:cs typeface="Tahoma"/>
              </a:rPr>
              <a:t>менее 60 мм  </a:t>
            </a:r>
            <a:r>
              <a:rPr dirty="0" sz="1500" spc="-15">
                <a:latin typeface="Tahoma"/>
                <a:cs typeface="Tahoma"/>
              </a:rPr>
              <a:t>рт.ст., </a:t>
            </a:r>
            <a:r>
              <a:rPr dirty="0" sz="1500" spc="-5">
                <a:latin typeface="Tahoma"/>
                <a:cs typeface="Tahoma"/>
              </a:rPr>
              <a:t>потребность </a:t>
            </a:r>
            <a:r>
              <a:rPr dirty="0" sz="1500" spc="5">
                <a:latin typeface="Tahoma"/>
                <a:cs typeface="Tahoma"/>
              </a:rPr>
              <a:t>в </a:t>
            </a:r>
            <a:r>
              <a:rPr dirty="0" sz="1500">
                <a:latin typeface="Tahoma"/>
                <a:cs typeface="Tahoma"/>
              </a:rPr>
              <a:t>вазопрессорных препаратах,  диурез </a:t>
            </a:r>
            <a:r>
              <a:rPr dirty="0" sz="1500" spc="-5">
                <a:latin typeface="Tahoma"/>
                <a:cs typeface="Tahoma"/>
              </a:rPr>
              <a:t>менее </a:t>
            </a:r>
            <a:r>
              <a:rPr dirty="0" sz="1500">
                <a:latin typeface="Tahoma"/>
                <a:cs typeface="Tahoma"/>
              </a:rPr>
              <a:t>20</a:t>
            </a:r>
            <a:r>
              <a:rPr dirty="0" sz="1500" spc="-10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мл/час)</a:t>
            </a:r>
            <a:endParaRPr sz="15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500">
                <a:latin typeface="Tahoma"/>
                <a:cs typeface="Tahoma"/>
              </a:rPr>
              <a:t>синдром </a:t>
            </a:r>
            <a:r>
              <a:rPr dirty="0" sz="1500" spc="-5">
                <a:latin typeface="Tahoma"/>
                <a:cs typeface="Tahoma"/>
              </a:rPr>
              <a:t>полиорганной недостаточности</a:t>
            </a:r>
            <a:endParaRPr sz="15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500">
                <a:latin typeface="Tahoma"/>
                <a:cs typeface="Tahoma"/>
              </a:rPr>
              <a:t>оценка </a:t>
            </a:r>
            <a:r>
              <a:rPr dirty="0" sz="1500" spc="-5">
                <a:latin typeface="Tahoma"/>
                <a:cs typeface="Tahoma"/>
              </a:rPr>
              <a:t>по </a:t>
            </a:r>
            <a:r>
              <a:rPr dirty="0" sz="1500">
                <a:latin typeface="Tahoma"/>
                <a:cs typeface="Tahoma"/>
              </a:rPr>
              <a:t>шкале </a:t>
            </a:r>
            <a:r>
              <a:rPr dirty="0" sz="1500" spc="-10">
                <a:latin typeface="Tahoma"/>
                <a:cs typeface="Tahoma"/>
              </a:rPr>
              <a:t>qSOFA </a:t>
            </a:r>
            <a:r>
              <a:rPr dirty="0" sz="1500">
                <a:latin typeface="Tahoma"/>
                <a:cs typeface="Tahoma"/>
              </a:rPr>
              <a:t>более </a:t>
            </a:r>
            <a:r>
              <a:rPr dirty="0" sz="1500" spc="5">
                <a:latin typeface="Tahoma"/>
                <a:cs typeface="Tahoma"/>
              </a:rPr>
              <a:t>2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баллов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2463" y="2055622"/>
            <a:ext cx="4970780" cy="6648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0"/>
              </a:spcBef>
            </a:pPr>
            <a:r>
              <a:rPr dirty="0" sz="1400" spc="-10" b="1">
                <a:latin typeface="Tahoma"/>
                <a:cs typeface="Tahoma"/>
              </a:rPr>
              <a:t>При </a:t>
            </a:r>
            <a:r>
              <a:rPr dirty="0" sz="1400" spc="-5" b="1">
                <a:latin typeface="Tahoma"/>
                <a:cs typeface="Tahoma"/>
              </a:rPr>
              <a:t>наличии у пациента с </a:t>
            </a:r>
            <a:r>
              <a:rPr dirty="0" sz="1400" spc="-10" b="1">
                <a:latin typeface="Tahoma"/>
                <a:cs typeface="Tahoma"/>
              </a:rPr>
              <a:t>подозрением </a:t>
            </a:r>
            <a:r>
              <a:rPr dirty="0" sz="1400" spc="-5" b="1">
                <a:latin typeface="Tahoma"/>
                <a:cs typeface="Tahoma"/>
              </a:rPr>
              <a:t>на </a:t>
            </a:r>
            <a:r>
              <a:rPr dirty="0" sz="1400" b="1">
                <a:latin typeface="Tahoma"/>
                <a:cs typeface="Tahoma"/>
              </a:rPr>
              <a:t>COVID-19  </a:t>
            </a:r>
            <a:r>
              <a:rPr dirty="0" sz="1400" spc="-5" b="1">
                <a:latin typeface="Tahoma"/>
                <a:cs typeface="Tahoma"/>
              </a:rPr>
              <a:t>или с </a:t>
            </a:r>
            <a:r>
              <a:rPr dirty="0" sz="1400" spc="-10" b="1">
                <a:latin typeface="Tahoma"/>
                <a:cs typeface="Tahoma"/>
              </a:rPr>
              <a:t>подтвержденным </a:t>
            </a:r>
            <a:r>
              <a:rPr dirty="0" sz="1400" spc="-5" b="1">
                <a:latin typeface="Tahoma"/>
                <a:cs typeface="Tahoma"/>
              </a:rPr>
              <a:t>диагнозом </a:t>
            </a:r>
            <a:r>
              <a:rPr dirty="0" sz="1400" spc="-10" b="1">
                <a:latin typeface="Tahoma"/>
                <a:cs typeface="Tahoma"/>
              </a:rPr>
              <a:t>COVID-19 </a:t>
            </a:r>
            <a:r>
              <a:rPr dirty="0" sz="1400" spc="-5" b="1">
                <a:latin typeface="Tahoma"/>
                <a:cs typeface="Tahoma"/>
              </a:rPr>
              <a:t>и </a:t>
            </a:r>
            <a:r>
              <a:rPr dirty="0" sz="1400" spc="-10" b="1">
                <a:latin typeface="Tahoma"/>
                <a:cs typeface="Tahoma"/>
              </a:rPr>
              <a:t>(или)  внебольничной пневмонией, находящегося </a:t>
            </a:r>
            <a:r>
              <a:rPr dirty="0" sz="1400" spc="-5" b="1">
                <a:latin typeface="Tahoma"/>
                <a:cs typeface="Tahoma"/>
              </a:rPr>
              <a:t>в</a:t>
            </a:r>
            <a:r>
              <a:rPr dirty="0" sz="1400" spc="200" b="1">
                <a:latin typeface="Tahoma"/>
                <a:cs typeface="Tahoma"/>
              </a:rPr>
              <a:t> </a:t>
            </a:r>
            <a:r>
              <a:rPr dirty="0" sz="1400" spc="-10" b="1">
                <a:latin typeface="Tahoma"/>
                <a:cs typeface="Tahoma"/>
              </a:rPr>
              <a:t>ОРИТ: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57444" y="1205483"/>
            <a:ext cx="29209" cy="5629275"/>
          </a:xfrm>
          <a:custGeom>
            <a:avLst/>
            <a:gdLst/>
            <a:ahLst/>
            <a:cxnLst/>
            <a:rect l="l" t="t" r="r" b="b"/>
            <a:pathLst>
              <a:path w="29210" h="5629275">
                <a:moveTo>
                  <a:pt x="0" y="0"/>
                </a:moveTo>
                <a:lnTo>
                  <a:pt x="28701" y="5628659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614161" y="1241298"/>
            <a:ext cx="2885440" cy="6648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ТМК врачей-специалистов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медицинских</a:t>
            </a:r>
            <a:r>
              <a:rPr dirty="0" sz="1400" spc="3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организаций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с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ДРКЦ </a:t>
            </a: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для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детей субъекта</a:t>
            </a:r>
            <a:r>
              <a:rPr dirty="0" sz="1400" spc="13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400" spc="-15" b="1">
                <a:solidFill>
                  <a:srgbClr val="005390"/>
                </a:solidFill>
                <a:latin typeface="Tahoma"/>
                <a:cs typeface="Tahoma"/>
              </a:rPr>
              <a:t>РФ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95365" y="2135250"/>
            <a:ext cx="2842260" cy="45148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10" b="1">
                <a:latin typeface="Tahoma"/>
                <a:cs typeface="Tahoma"/>
              </a:rPr>
              <a:t>При </a:t>
            </a:r>
            <a:r>
              <a:rPr dirty="0" sz="1400" spc="-5" b="1">
                <a:latin typeface="Tahoma"/>
                <a:cs typeface="Tahoma"/>
              </a:rPr>
              <a:t>наличии у</a:t>
            </a:r>
            <a:r>
              <a:rPr dirty="0" sz="1400" spc="5" b="1">
                <a:latin typeface="Tahoma"/>
                <a:cs typeface="Tahoma"/>
              </a:rPr>
              <a:t> </a:t>
            </a:r>
            <a:r>
              <a:rPr dirty="0" sz="1400" spc="-10" b="1">
                <a:latin typeface="Tahoma"/>
                <a:cs typeface="Tahoma"/>
              </a:rPr>
              <a:t>ребенка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-5" b="1">
                <a:latin typeface="Tahoma"/>
                <a:cs typeface="Tahoma"/>
              </a:rPr>
              <a:t>симптомов </a:t>
            </a:r>
            <a:r>
              <a:rPr dirty="0" sz="1400" spc="-10" b="1">
                <a:latin typeface="Tahoma"/>
                <a:cs typeface="Tahoma"/>
              </a:rPr>
              <a:t>ОРВИ </a:t>
            </a:r>
            <a:r>
              <a:rPr dirty="0" sz="1400" spc="-5" b="1">
                <a:latin typeface="Tahoma"/>
                <a:cs typeface="Tahoma"/>
              </a:rPr>
              <a:t>в</a:t>
            </a:r>
            <a:r>
              <a:rPr dirty="0" sz="1400" spc="10" b="1">
                <a:latin typeface="Tahoma"/>
                <a:cs typeface="Tahoma"/>
              </a:rPr>
              <a:t> </a:t>
            </a:r>
            <a:r>
              <a:rPr dirty="0" sz="1400" spc="-10" b="1">
                <a:latin typeface="Tahoma"/>
                <a:cs typeface="Tahoma"/>
              </a:rPr>
              <a:t>сочетании: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14161" y="2796667"/>
            <a:ext cx="2530475" cy="13989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с </a:t>
            </a:r>
            <a:r>
              <a:rPr dirty="0" sz="1600" spc="-5">
                <a:latin typeface="Tahoma"/>
                <a:cs typeface="Tahoma"/>
              </a:rPr>
              <a:t>дыхательной  недостаточностью </a:t>
            </a:r>
            <a:r>
              <a:rPr dirty="0" sz="1600">
                <a:latin typeface="Tahoma"/>
                <a:cs typeface="Tahoma"/>
              </a:rPr>
              <a:t>2 - 3  степени</a:t>
            </a:r>
            <a:endParaRPr sz="1600">
              <a:latin typeface="Tahoma"/>
              <a:cs typeface="Tahoma"/>
            </a:endParaRPr>
          </a:p>
          <a:p>
            <a:pPr marL="299085" marR="167640" indent="-28702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в </a:t>
            </a:r>
            <a:r>
              <a:rPr dirty="0" sz="1600" spc="-5">
                <a:latin typeface="Tahoma"/>
                <a:cs typeface="Tahoma"/>
              </a:rPr>
              <a:t>том </a:t>
            </a:r>
            <a:r>
              <a:rPr dirty="0" sz="1600">
                <a:latin typeface="Tahoma"/>
                <a:cs typeface="Tahoma"/>
              </a:rPr>
              <a:t>числе при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SpO2  </a:t>
            </a:r>
            <a:r>
              <a:rPr dirty="0" sz="1600">
                <a:latin typeface="Tahoma"/>
                <a:cs typeface="Tahoma"/>
              </a:rPr>
              <a:t>менее</a:t>
            </a:r>
            <a:r>
              <a:rPr dirty="0" sz="1600" spc="-35">
                <a:latin typeface="Tahoma"/>
                <a:cs typeface="Tahoma"/>
              </a:rPr>
              <a:t> </a:t>
            </a:r>
            <a:r>
              <a:rPr dirty="0" sz="1600" spc="5">
                <a:latin typeface="Tahoma"/>
                <a:cs typeface="Tahoma"/>
              </a:rPr>
              <a:t>90%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50630" y="1240027"/>
            <a:ext cx="3226435" cy="6648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ТМК врачей-специалистов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медицинских организаций с</a:t>
            </a:r>
            <a:r>
              <a:rPr dirty="0" sz="1400" spc="-15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ДРКЦ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005390"/>
                </a:solidFill>
                <a:latin typeface="Tahoma"/>
                <a:cs typeface="Tahoma"/>
              </a:rPr>
              <a:t>для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беременных </a:t>
            </a:r>
            <a:r>
              <a:rPr dirty="0" sz="1400" spc="-15" b="1">
                <a:solidFill>
                  <a:srgbClr val="005390"/>
                </a:solidFill>
                <a:latin typeface="Tahoma"/>
                <a:cs typeface="Tahoma"/>
              </a:rPr>
              <a:t>субъекта</a:t>
            </a:r>
            <a:r>
              <a:rPr dirty="0" sz="1400" spc="14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390"/>
                </a:solidFill>
                <a:latin typeface="Tahoma"/>
                <a:cs typeface="Tahoma"/>
              </a:rPr>
              <a:t>РФ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50630" y="2112441"/>
            <a:ext cx="2651125" cy="495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dirty="0" sz="1400" spc="-10" b="1">
                <a:latin typeface="Tahoma"/>
                <a:cs typeface="Tahoma"/>
              </a:rPr>
              <a:t>При </a:t>
            </a:r>
            <a:r>
              <a:rPr dirty="0" sz="1400" spc="-5" b="1">
                <a:latin typeface="Tahoma"/>
                <a:cs typeface="Tahoma"/>
              </a:rPr>
              <a:t>наличии у </a:t>
            </a:r>
            <a:r>
              <a:rPr dirty="0" sz="1400" spc="-10" b="1">
                <a:latin typeface="Tahoma"/>
                <a:cs typeface="Tahoma"/>
              </a:rPr>
              <a:t>беременных,  рожениц и</a:t>
            </a:r>
            <a:r>
              <a:rPr dirty="0" sz="1400" spc="15" b="1">
                <a:latin typeface="Tahoma"/>
                <a:cs typeface="Tahoma"/>
              </a:rPr>
              <a:t> </a:t>
            </a:r>
            <a:r>
              <a:rPr dirty="0" sz="1400" spc="-5" b="1">
                <a:latin typeface="Tahoma"/>
                <a:cs typeface="Tahoma"/>
              </a:rPr>
              <a:t>родильниц: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84411" y="2831718"/>
            <a:ext cx="2721610" cy="2454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подозрения </a:t>
            </a:r>
            <a:r>
              <a:rPr dirty="0" sz="1600" spc="5">
                <a:latin typeface="Tahoma"/>
                <a:cs typeface="Tahoma"/>
              </a:rPr>
              <a:t>на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COVID-19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13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latin typeface="Tahoma"/>
                <a:cs typeface="Tahoma"/>
              </a:rPr>
              <a:t>или</a:t>
            </a:r>
            <a:r>
              <a:rPr dirty="0" sz="1600" spc="-2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подтвержденном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195"/>
              </a:spcBef>
            </a:pPr>
            <a:r>
              <a:rPr dirty="0" sz="1600">
                <a:latin typeface="Tahoma"/>
                <a:cs typeface="Tahoma"/>
              </a:rPr>
              <a:t>диагнозе</a:t>
            </a:r>
            <a:r>
              <a:rPr dirty="0" sz="1600" spc="-5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COVID-19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139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600" spc="5">
                <a:latin typeface="Tahoma"/>
                <a:cs typeface="Tahoma"/>
              </a:rPr>
              <a:t>и </a:t>
            </a:r>
            <a:r>
              <a:rPr dirty="0" sz="1600">
                <a:latin typeface="Tahoma"/>
                <a:cs typeface="Tahoma"/>
              </a:rPr>
              <a:t>(или)</a:t>
            </a:r>
            <a:r>
              <a:rPr dirty="0" sz="1600" spc="-6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пневмонии,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195"/>
              </a:spcBef>
            </a:pPr>
            <a:r>
              <a:rPr dirty="0" sz="1600">
                <a:latin typeface="Tahoma"/>
                <a:cs typeface="Tahoma"/>
              </a:rPr>
              <a:t>наличии</a:t>
            </a:r>
            <a:r>
              <a:rPr dirty="0" sz="1600" spc="-40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легочной</a:t>
            </a:r>
            <a:endParaRPr sz="1600">
              <a:latin typeface="Tahoma"/>
              <a:cs typeface="Tahoma"/>
            </a:endParaRPr>
          </a:p>
          <a:p>
            <a:pPr marL="299085" marR="212725">
              <a:lnSpc>
                <a:spcPts val="2110"/>
              </a:lnSpc>
              <a:spcBef>
                <a:spcPts val="105"/>
              </a:spcBef>
            </a:pPr>
            <a:r>
              <a:rPr dirty="0" sz="1600" spc="-5">
                <a:latin typeface="Tahoma"/>
                <a:cs typeface="Tahoma"/>
              </a:rPr>
              <a:t>патологии </a:t>
            </a:r>
            <a:r>
              <a:rPr dirty="0" sz="1600">
                <a:latin typeface="Tahoma"/>
                <a:cs typeface="Tahoma"/>
              </a:rPr>
              <a:t>с</a:t>
            </a:r>
            <a:r>
              <a:rPr dirty="0" sz="1600" spc="-70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явлениями  </a:t>
            </a:r>
            <a:r>
              <a:rPr dirty="0" sz="1600" spc="-5">
                <a:latin typeface="Tahoma"/>
                <a:cs typeface="Tahoma"/>
              </a:rPr>
              <a:t>дыхательной  недостаточности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66988" y="1205483"/>
            <a:ext cx="29209" cy="5629275"/>
          </a:xfrm>
          <a:custGeom>
            <a:avLst/>
            <a:gdLst/>
            <a:ahLst/>
            <a:cxnLst/>
            <a:rect l="l" t="t" r="r" b="b"/>
            <a:pathLst>
              <a:path w="29209" h="5629275">
                <a:moveTo>
                  <a:pt x="0" y="0"/>
                </a:moveTo>
                <a:lnTo>
                  <a:pt x="28701" y="5628659"/>
                </a:lnTo>
              </a:path>
            </a:pathLst>
          </a:custGeom>
          <a:ln w="9144">
            <a:solidFill>
              <a:srgbClr val="005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80643" y="740155"/>
            <a:ext cx="1062355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b="1">
                <a:solidFill>
                  <a:srgbClr val="404040"/>
                </a:solidFill>
                <a:latin typeface="Tahoma"/>
                <a:cs typeface="Tahoma"/>
              </a:rPr>
              <a:t>Показания для консультации специалистов медицинских организаций с </a:t>
            </a:r>
            <a:r>
              <a:rPr dirty="0" sz="1600" spc="5" b="1">
                <a:solidFill>
                  <a:srgbClr val="404040"/>
                </a:solidFill>
                <a:latin typeface="Tahoma"/>
                <a:cs typeface="Tahoma"/>
              </a:rPr>
              <a:t>региональными</a:t>
            </a:r>
            <a:r>
              <a:rPr dirty="0" sz="1600" spc="-240" b="1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404040"/>
                </a:solidFill>
                <a:latin typeface="Tahoma"/>
                <a:cs typeface="Tahoma"/>
              </a:rPr>
              <a:t>центрами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947161" y="44957"/>
            <a:ext cx="813180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997200" marR="5080" indent="-2985135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ПОРЯДОК ВЗАИМОДЕЙСТВИЯ ФЕДЕРАЛЬНЫХ КОНСУЛЬТАТИВНЫХ ЦЕНТРОВ  </a:t>
            </a:r>
            <a:r>
              <a:rPr dirty="0" sz="1800"/>
              <a:t>С</a:t>
            </a:r>
            <a:r>
              <a:rPr dirty="0" sz="1800" spc="-20"/>
              <a:t> </a:t>
            </a:r>
            <a:r>
              <a:rPr dirty="0" sz="1800" spc="-5"/>
              <a:t>РЕГИОНАЛЬНЫМИ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74007" y="211074"/>
            <a:ext cx="5278120" cy="3295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5"/>
              <a:t>ПРЕДОСТАВЛЕНИЕ СВОДНОЙ</a:t>
            </a:r>
            <a:r>
              <a:rPr dirty="0" spc="-55"/>
              <a:t> </a:t>
            </a:r>
            <a:r>
              <a:rPr dirty="0" spc="-5"/>
              <a:t>ИНФОРМАЦИИ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58625" y="6485635"/>
            <a:ext cx="11493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BEBEBE"/>
                </a:solidFill>
                <a:latin typeface="Tahoma"/>
                <a:cs typeface="Tahoma"/>
              </a:rPr>
              <a:t>9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2544" y="1066800"/>
            <a:ext cx="5419725" cy="4038600"/>
          </a:xfrm>
          <a:prstGeom prst="rect">
            <a:avLst/>
          </a:prstGeom>
          <a:solidFill>
            <a:srgbClr val="F8B0B5">
              <a:alpha val="10195"/>
            </a:srgbClr>
          </a:solidFill>
        </p:spPr>
        <p:txBody>
          <a:bodyPr wrap="square" lIns="0" tIns="130810" rIns="0" bIns="0" rtlCol="0" vert="horz">
            <a:spAutoFit/>
          </a:bodyPr>
          <a:lstStyle/>
          <a:p>
            <a:pPr marL="911860">
              <a:lnSpc>
                <a:spcPct val="100000"/>
              </a:lnSpc>
              <a:spcBef>
                <a:spcPts val="1030"/>
              </a:spcBef>
            </a:pPr>
            <a:r>
              <a:rPr dirty="0" sz="2000" spc="-10" b="1">
                <a:solidFill>
                  <a:srgbClr val="FF0000"/>
                </a:solidFill>
                <a:latin typeface="Tahoma"/>
                <a:cs typeface="Tahoma"/>
              </a:rPr>
              <a:t>Региональные</a:t>
            </a:r>
            <a:r>
              <a:rPr dirty="0" sz="2000" spc="6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2000" spc="-15" b="1">
                <a:solidFill>
                  <a:srgbClr val="FF0000"/>
                </a:solidFill>
                <a:latin typeface="Tahoma"/>
                <a:cs typeface="Tahoma"/>
              </a:rPr>
              <a:t>центры</a:t>
            </a:r>
            <a:endParaRPr sz="2000">
              <a:latin typeface="Tahoma"/>
              <a:cs typeface="Tahoma"/>
            </a:endParaRPr>
          </a:p>
          <a:p>
            <a:pPr marL="577215" marR="928369">
              <a:lnSpc>
                <a:spcPct val="100000"/>
              </a:lnSpc>
              <a:spcBef>
                <a:spcPts val="740"/>
              </a:spcBef>
            </a:pPr>
            <a:r>
              <a:rPr dirty="0" sz="1600" spc="-5">
                <a:latin typeface="Tahoma"/>
                <a:cs typeface="Tahoma"/>
              </a:rPr>
              <a:t>Сводная </a:t>
            </a:r>
            <a:r>
              <a:rPr dirty="0" sz="1600">
                <a:latin typeface="Tahoma"/>
                <a:cs typeface="Tahoma"/>
              </a:rPr>
              <a:t>информация </a:t>
            </a:r>
            <a:r>
              <a:rPr dirty="0" sz="1600" spc="-5">
                <a:latin typeface="Tahoma"/>
                <a:cs typeface="Tahoma"/>
              </a:rPr>
              <a:t>направляется 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ежедневно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до 7:30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МСК </a:t>
            </a:r>
            <a:r>
              <a:rPr dirty="0" sz="1600">
                <a:latin typeface="Tahoma"/>
                <a:cs typeface="Tahoma"/>
              </a:rPr>
              <a:t>по форме,  </a:t>
            </a:r>
            <a:r>
              <a:rPr dirty="0" sz="1600" b="1">
                <a:solidFill>
                  <a:srgbClr val="FF0000"/>
                </a:solidFill>
                <a:latin typeface="Tahoma"/>
                <a:cs typeface="Tahoma"/>
              </a:rPr>
              <a:t>согласно приложению </a:t>
            </a:r>
            <a:r>
              <a:rPr dirty="0" sz="1600" spc="5" b="1">
                <a:solidFill>
                  <a:srgbClr val="FF0000"/>
                </a:solidFill>
                <a:latin typeface="Tahoma"/>
                <a:cs typeface="Tahoma"/>
              </a:rPr>
              <a:t>№ 1 </a:t>
            </a:r>
            <a:r>
              <a:rPr dirty="0" sz="1600" spc="5">
                <a:latin typeface="Tahoma"/>
                <a:cs typeface="Tahoma"/>
              </a:rPr>
              <a:t>по</a:t>
            </a:r>
            <a:r>
              <a:rPr dirty="0" sz="1600" spc="-10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адресу  электронной</a:t>
            </a:r>
            <a:r>
              <a:rPr dirty="0" sz="1600" spc="-2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почты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50">
              <a:latin typeface="Tahoma"/>
              <a:cs typeface="Tahoma"/>
            </a:endParaRPr>
          </a:p>
          <a:p>
            <a:pPr marL="797560" indent="-287655">
              <a:lnSpc>
                <a:spcPct val="100000"/>
              </a:lnSpc>
              <a:buFont typeface="Arial"/>
              <a:buChar char="•"/>
              <a:tabLst>
                <a:tab pos="797560" algn="l"/>
                <a:tab pos="798195" algn="l"/>
              </a:tabLst>
            </a:pPr>
            <a:r>
              <a:rPr dirty="0" sz="1600">
                <a:latin typeface="Tahoma"/>
                <a:cs typeface="Tahoma"/>
              </a:rPr>
              <a:t>региональные </a:t>
            </a:r>
            <a:r>
              <a:rPr dirty="0" sz="1600" spc="-5">
                <a:latin typeface="Tahoma"/>
                <a:cs typeface="Tahoma"/>
              </a:rPr>
              <a:t>центры для взрослых</a:t>
            </a:r>
            <a:r>
              <a:rPr dirty="0" sz="1600" spc="-5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–</a:t>
            </a:r>
            <a:endParaRPr sz="1600">
              <a:latin typeface="Tahoma"/>
              <a:cs typeface="Tahoma"/>
            </a:endParaRPr>
          </a:p>
          <a:p>
            <a:pPr marL="797560">
              <a:lnSpc>
                <a:spcPct val="100000"/>
              </a:lnSpc>
            </a:pPr>
            <a:r>
              <a:rPr dirty="0" u="sng" sz="1600" spc="-10">
                <a:solidFill>
                  <a:srgbClr val="0000BE"/>
                </a:solidFill>
                <a:uFill>
                  <a:solidFill>
                    <a:srgbClr val="0000BE"/>
                  </a:solidFill>
                </a:uFill>
                <a:latin typeface="Tahoma"/>
                <a:cs typeface="Tahoma"/>
                <a:hlinkClick r:id="rId2"/>
              </a:rPr>
              <a:t>frkc2020@sechenov.ru</a:t>
            </a:r>
            <a:r>
              <a:rPr dirty="0" sz="1600" spc="-10">
                <a:latin typeface="Tahoma"/>
                <a:cs typeface="Tahoma"/>
              </a:rPr>
              <a:t>;</a:t>
            </a:r>
            <a:endParaRPr sz="1600">
              <a:latin typeface="Tahoma"/>
              <a:cs typeface="Tahoma"/>
            </a:endParaRPr>
          </a:p>
          <a:p>
            <a:pPr marL="797560" indent="-28765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797560" algn="l"/>
                <a:tab pos="798195" algn="l"/>
                <a:tab pos="3995420" algn="l"/>
              </a:tabLst>
            </a:pPr>
            <a:r>
              <a:rPr dirty="0" sz="1600">
                <a:latin typeface="Tahoma"/>
                <a:cs typeface="Tahoma"/>
              </a:rPr>
              <a:t>региональные </a:t>
            </a:r>
            <a:r>
              <a:rPr dirty="0" sz="1600" spc="-5">
                <a:latin typeface="Tahoma"/>
                <a:cs typeface="Tahoma"/>
              </a:rPr>
              <a:t>центры</a:t>
            </a:r>
            <a:r>
              <a:rPr dirty="0" sz="1600" spc="-3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для</a:t>
            </a:r>
            <a:r>
              <a:rPr dirty="0" sz="1600" spc="5">
                <a:latin typeface="Tahoma"/>
                <a:cs typeface="Tahoma"/>
              </a:rPr>
              <a:t> </a:t>
            </a:r>
            <a:r>
              <a:rPr dirty="0" sz="1600" spc="-5">
                <a:latin typeface="Tahoma"/>
                <a:cs typeface="Tahoma"/>
              </a:rPr>
              <a:t>детей	</a:t>
            </a:r>
            <a:r>
              <a:rPr dirty="0" sz="1600">
                <a:latin typeface="Tahoma"/>
                <a:cs typeface="Tahoma"/>
              </a:rPr>
              <a:t>–</a:t>
            </a:r>
            <a:endParaRPr sz="1600">
              <a:latin typeface="Tahoma"/>
              <a:cs typeface="Tahoma"/>
            </a:endParaRPr>
          </a:p>
          <a:p>
            <a:pPr marL="797560">
              <a:lnSpc>
                <a:spcPct val="100000"/>
              </a:lnSpc>
            </a:pPr>
            <a:r>
              <a:rPr dirty="0" u="sng" sz="1600" spc="-5">
                <a:solidFill>
                  <a:srgbClr val="0000BE"/>
                </a:solidFill>
                <a:uFill>
                  <a:solidFill>
                    <a:srgbClr val="0000BE"/>
                  </a:solidFill>
                </a:uFill>
                <a:latin typeface="Tahoma"/>
                <a:cs typeface="Tahoma"/>
                <a:hlinkClick r:id="rId3"/>
              </a:rPr>
              <a:t>telemed@rdkb.ru</a:t>
            </a:r>
            <a:r>
              <a:rPr dirty="0" u="sng" sz="1600" spc="-5">
                <a:solidFill>
                  <a:srgbClr val="0000FF"/>
                </a:solidFill>
                <a:uFill>
                  <a:solidFill>
                    <a:srgbClr val="0000BE"/>
                  </a:solidFill>
                </a:uFill>
                <a:latin typeface="Tahoma"/>
                <a:cs typeface="Tahoma"/>
              </a:rPr>
              <a:t>;</a:t>
            </a:r>
            <a:endParaRPr sz="1600">
              <a:latin typeface="Tahoma"/>
              <a:cs typeface="Tahoma"/>
            </a:endParaRPr>
          </a:p>
          <a:p>
            <a:pPr marL="797560" indent="-28765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797560" algn="l"/>
                <a:tab pos="798195" algn="l"/>
              </a:tabLst>
            </a:pPr>
            <a:r>
              <a:rPr dirty="0" sz="1600">
                <a:latin typeface="Tahoma"/>
                <a:cs typeface="Tahoma"/>
              </a:rPr>
              <a:t>региональные </a:t>
            </a:r>
            <a:r>
              <a:rPr dirty="0" sz="1600" spc="-5">
                <a:latin typeface="Tahoma"/>
                <a:cs typeface="Tahoma"/>
              </a:rPr>
              <a:t>центры для </a:t>
            </a:r>
            <a:r>
              <a:rPr dirty="0" sz="1600">
                <a:latin typeface="Tahoma"/>
                <a:cs typeface="Tahoma"/>
              </a:rPr>
              <a:t>беременных</a:t>
            </a:r>
            <a:r>
              <a:rPr dirty="0" sz="1600" spc="-12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-</a:t>
            </a:r>
            <a:endParaRPr sz="1600">
              <a:latin typeface="Tahoma"/>
              <a:cs typeface="Tahoma"/>
            </a:endParaRPr>
          </a:p>
          <a:p>
            <a:pPr marL="797560">
              <a:lnSpc>
                <a:spcPct val="100000"/>
              </a:lnSpc>
            </a:pPr>
            <a:r>
              <a:rPr dirty="0" u="sng" sz="16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4"/>
              </a:rPr>
              <a:t>covid@oparina4.ru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90488" y="1066800"/>
            <a:ext cx="5419725" cy="4038600"/>
          </a:xfrm>
          <a:prstGeom prst="rect">
            <a:avLst/>
          </a:prstGeom>
          <a:solidFill>
            <a:srgbClr val="005390">
              <a:alpha val="10195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2000" spc="-10" b="1">
                <a:solidFill>
                  <a:srgbClr val="005390"/>
                </a:solidFill>
                <a:latin typeface="Tahoma"/>
                <a:cs typeface="Tahoma"/>
              </a:rPr>
              <a:t>Медицинские</a:t>
            </a:r>
            <a:r>
              <a:rPr dirty="0" sz="2000" spc="4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005390"/>
                </a:solidFill>
                <a:latin typeface="Tahoma"/>
                <a:cs typeface="Tahoma"/>
              </a:rPr>
              <a:t>организации</a:t>
            </a:r>
            <a:endParaRPr sz="2000">
              <a:latin typeface="Tahoma"/>
              <a:cs typeface="Tahoma"/>
            </a:endParaRPr>
          </a:p>
          <a:p>
            <a:pPr algn="ctr" marL="3175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005390"/>
                </a:solidFill>
                <a:latin typeface="Tahoma"/>
                <a:cs typeface="Tahoma"/>
              </a:rPr>
              <a:t>субъектов </a:t>
            </a:r>
            <a:r>
              <a:rPr dirty="0" sz="2000" spc="-5" b="1">
                <a:solidFill>
                  <a:srgbClr val="005390"/>
                </a:solidFill>
                <a:latin typeface="Tahoma"/>
                <a:cs typeface="Tahoma"/>
              </a:rPr>
              <a:t>Российской</a:t>
            </a:r>
            <a:r>
              <a:rPr dirty="0" sz="2000" spc="1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2000" spc="-10" b="1">
                <a:solidFill>
                  <a:srgbClr val="005390"/>
                </a:solidFill>
                <a:latin typeface="Tahoma"/>
                <a:cs typeface="Tahoma"/>
              </a:rPr>
              <a:t>Федерации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>
              <a:latin typeface="Tahoma"/>
              <a:cs typeface="Tahoma"/>
            </a:endParaRPr>
          </a:p>
          <a:p>
            <a:pPr marL="394335" marR="890905">
              <a:lnSpc>
                <a:spcPct val="100000"/>
              </a:lnSpc>
            </a:pPr>
            <a:r>
              <a:rPr dirty="0" sz="1600">
                <a:latin typeface="Tahoma"/>
                <a:cs typeface="Tahoma"/>
              </a:rPr>
              <a:t>Информация направляется в</a:t>
            </a:r>
            <a:r>
              <a:rPr dirty="0" sz="1600" spc="-105">
                <a:latin typeface="Tahoma"/>
                <a:cs typeface="Tahoma"/>
              </a:rPr>
              <a:t> </a:t>
            </a:r>
            <a:r>
              <a:rPr dirty="0" sz="1600">
                <a:latin typeface="Tahoma"/>
                <a:cs typeface="Tahoma"/>
              </a:rPr>
              <a:t>региональный  </a:t>
            </a:r>
            <a:r>
              <a:rPr dirty="0" sz="1600" spc="-5">
                <a:solidFill>
                  <a:srgbClr val="005390"/>
                </a:solidFill>
                <a:latin typeface="Tahoma"/>
                <a:cs typeface="Tahoma"/>
              </a:rPr>
              <a:t>центр </a:t>
            </a:r>
            <a:r>
              <a:rPr dirty="0" sz="1600">
                <a:solidFill>
                  <a:srgbClr val="005390"/>
                </a:solidFill>
                <a:latin typeface="Tahoma"/>
                <a:cs typeface="Tahoma"/>
              </a:rPr>
              <a:t>на </a:t>
            </a:r>
            <a:r>
              <a:rPr dirty="0" sz="1600" spc="-5">
                <a:solidFill>
                  <a:srgbClr val="005390"/>
                </a:solidFill>
                <a:latin typeface="Tahoma"/>
                <a:cs typeface="Tahoma"/>
              </a:rPr>
              <a:t>каждого пациента, </a:t>
            </a:r>
            <a:r>
              <a:rPr dirty="0" sz="1600">
                <a:solidFill>
                  <a:srgbClr val="005390"/>
                </a:solidFill>
                <a:latin typeface="Tahoma"/>
                <a:cs typeface="Tahoma"/>
              </a:rPr>
              <a:t>по </a:t>
            </a:r>
            <a:r>
              <a:rPr dirty="0" sz="1600" spc="-5">
                <a:solidFill>
                  <a:srgbClr val="005390"/>
                </a:solidFill>
                <a:latin typeface="Tahoma"/>
                <a:cs typeface="Tahoma"/>
              </a:rPr>
              <a:t>которому  проводится </a:t>
            </a:r>
            <a:r>
              <a:rPr dirty="0" sz="1600">
                <a:solidFill>
                  <a:srgbClr val="005390"/>
                </a:solidFill>
                <a:latin typeface="Tahoma"/>
                <a:cs typeface="Tahoma"/>
              </a:rPr>
              <a:t>ТМК:</a:t>
            </a:r>
            <a:endParaRPr sz="1600">
              <a:latin typeface="Tahoma"/>
              <a:cs typeface="Tahoma"/>
            </a:endParaRPr>
          </a:p>
          <a:p>
            <a:pPr marL="1220470" marR="702310" indent="-28384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1220470" algn="l"/>
                <a:tab pos="1221105" algn="l"/>
              </a:tabLst>
            </a:pP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ежедневно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до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7.30 и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до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19.30</a:t>
            </a:r>
            <a:r>
              <a:rPr dirty="0" sz="1600" spc="-19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по 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МСК </a:t>
            </a:r>
            <a:r>
              <a:rPr dirty="0" sz="1600">
                <a:latin typeface="Tahoma"/>
                <a:cs typeface="Tahoma"/>
              </a:rPr>
              <a:t>о </a:t>
            </a:r>
            <a:r>
              <a:rPr dirty="0" sz="1600" spc="-5">
                <a:latin typeface="Tahoma"/>
                <a:cs typeface="Tahoma"/>
              </a:rPr>
              <a:t>ежедневном </a:t>
            </a:r>
            <a:r>
              <a:rPr dirty="0" sz="1600">
                <a:latin typeface="Tahoma"/>
                <a:cs typeface="Tahoma"/>
              </a:rPr>
              <a:t>динамическом  наблюдении больного </a:t>
            </a:r>
            <a:r>
              <a:rPr dirty="0" sz="1600" spc="5">
                <a:latin typeface="Tahoma"/>
                <a:cs typeface="Tahoma"/>
              </a:rPr>
              <a:t>по </a:t>
            </a:r>
            <a:r>
              <a:rPr dirty="0" sz="1600">
                <a:latin typeface="Tahoma"/>
                <a:cs typeface="Tahoma"/>
              </a:rPr>
              <a:t>форме, </a:t>
            </a:r>
            <a:r>
              <a:rPr dirty="0" sz="1600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390"/>
                </a:solidFill>
                <a:latin typeface="Tahoma"/>
                <a:cs typeface="Tahoma"/>
              </a:rPr>
              <a:t>согласно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приложению №</a:t>
            </a:r>
            <a:r>
              <a:rPr dirty="0" sz="1600" spc="-90" b="1">
                <a:solidFill>
                  <a:srgbClr val="005390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539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3955" y="5241163"/>
            <a:ext cx="1082421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Резервный Федеральный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дистанционный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консультативный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центр</a:t>
            </a:r>
            <a:r>
              <a:rPr dirty="0" sz="1800" spc="5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анестезиологии-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реаниматологии </a:t>
            </a:r>
            <a:r>
              <a:rPr dirty="0" sz="1800" spc="-5">
                <a:latin typeface="Tahoma"/>
                <a:cs typeface="Tahoma"/>
              </a:rPr>
              <a:t>по вопросам диагностики </a:t>
            </a:r>
            <a:r>
              <a:rPr dirty="0" sz="1800">
                <a:latin typeface="Tahoma"/>
                <a:cs typeface="Tahoma"/>
              </a:rPr>
              <a:t>и </a:t>
            </a:r>
            <a:r>
              <a:rPr dirty="0" sz="1800" spc="-10">
                <a:latin typeface="Tahoma"/>
                <a:cs typeface="Tahoma"/>
              </a:rPr>
              <a:t>лечения </a:t>
            </a:r>
            <a:r>
              <a:rPr dirty="0" sz="1800" spc="-5">
                <a:latin typeface="Tahoma"/>
                <a:cs typeface="Tahoma"/>
              </a:rPr>
              <a:t>C0VID-19 </a:t>
            </a:r>
            <a:r>
              <a:rPr dirty="0" sz="1800">
                <a:latin typeface="Tahoma"/>
                <a:cs typeface="Tahoma"/>
              </a:rPr>
              <a:t>и </a:t>
            </a:r>
            <a:r>
              <a:rPr dirty="0" sz="1800" spc="-10">
                <a:latin typeface="Tahoma"/>
                <a:cs typeface="Tahoma"/>
              </a:rPr>
              <a:t>пневмоний </a:t>
            </a:r>
            <a:r>
              <a:rPr dirty="0" sz="1800" spc="-5">
                <a:latin typeface="Tahoma"/>
                <a:cs typeface="Tahoma"/>
              </a:rPr>
              <a:t>на </a:t>
            </a:r>
            <a:r>
              <a:rPr dirty="0" sz="1800" spc="-10">
                <a:latin typeface="Tahoma"/>
                <a:cs typeface="Tahoma"/>
              </a:rPr>
              <a:t>базе</a:t>
            </a:r>
            <a:r>
              <a:rPr dirty="0" sz="1800" spc="24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федерального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государственного бюджетного </a:t>
            </a:r>
            <a:r>
              <a:rPr dirty="0" sz="1800" spc="-10">
                <a:latin typeface="Tahoma"/>
                <a:cs typeface="Tahoma"/>
              </a:rPr>
              <a:t>учреждения </a:t>
            </a:r>
            <a:r>
              <a:rPr dirty="0" sz="1800" spc="-5">
                <a:latin typeface="Tahoma"/>
                <a:cs typeface="Tahoma"/>
              </a:rPr>
              <a:t>«Национальный </a:t>
            </a:r>
            <a:r>
              <a:rPr dirty="0" sz="1800" spc="-10">
                <a:latin typeface="Tahoma"/>
                <a:cs typeface="Tahoma"/>
              </a:rPr>
              <a:t>медикохирургический Центр имени</a:t>
            </a:r>
            <a:r>
              <a:rPr dirty="0" sz="1800" spc="355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Н.И.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ahoma"/>
                <a:cs typeface="Tahoma"/>
              </a:rPr>
              <a:t>Пирогова» </a:t>
            </a:r>
            <a:r>
              <a:rPr dirty="0" sz="1800" spc="-10">
                <a:latin typeface="Tahoma"/>
                <a:cs typeface="Tahoma"/>
              </a:rPr>
              <a:t>Минздрава </a:t>
            </a:r>
            <a:r>
              <a:rPr dirty="0" sz="1800" spc="-5">
                <a:latin typeface="Tahoma"/>
                <a:cs typeface="Tahoma"/>
              </a:rPr>
              <a:t>России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ежедневно до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12:00 </a:t>
            </a:r>
            <a:r>
              <a:rPr dirty="0" sz="1800" spc="-10" b="1">
                <a:solidFill>
                  <a:srgbClr val="006FC0"/>
                </a:solidFill>
                <a:latin typeface="Tahoma"/>
                <a:cs typeface="Tahoma"/>
              </a:rPr>
              <a:t>по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московскому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времени</a:t>
            </a:r>
            <a:r>
              <a:rPr dirty="0" sz="1800" spc="8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обобщает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направленную </a:t>
            </a:r>
            <a:r>
              <a:rPr dirty="0" sz="1800" b="1">
                <a:solidFill>
                  <a:srgbClr val="006FC0"/>
                </a:solidFill>
                <a:latin typeface="Tahoma"/>
                <a:cs typeface="Tahoma"/>
              </a:rPr>
              <a:t>ФДРКЦ информацию и представляет ее в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Минздрав</a:t>
            </a:r>
            <a:r>
              <a:rPr dirty="0" sz="1800" spc="-55" b="1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ahoma"/>
                <a:cs typeface="Tahoma"/>
              </a:rPr>
              <a:t>России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Малышева Ольга Герольдовна</dc:creator>
  <dc:title>ПРОМЕЖУТОЧНЫЕ ИТОГИ РЕАЛИЗАЦИИ ФЕДЕРАЛЬНОГО ПРОЕКТА «РАЗВИТИЕ СИСТЕМЫ ОКАЗАНИЯ ПЕРВИЧНОЙ МЕДИКО-САНИТАРНОЙ ПОМОЩИ» В РАМКАХ НАЦИОНАЛЬНОГО ПРОЕКТА «ЗДРАВООХРАНЕНИЕ»</dc:title>
  <dcterms:created xsi:type="dcterms:W3CDTF">2020-03-19T23:53:14Z</dcterms:created>
  <dcterms:modified xsi:type="dcterms:W3CDTF">2020-03-19T23:53:14Z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2020-03-30T00:00:00Z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2020-03-19T00:00:00Z</vt:filetime>
  </property>
</Properties>
</file>